
<file path=[Content_Types].xml><?xml version="1.0" encoding="utf-8"?>
<Types xmlns="http://schemas.openxmlformats.org/package/2006/content-types">
  <Default ContentType="application/vnd.openxmlformats-officedocument.oleObject" Extension="bin"/>
  <Default ContentType="image/x-emf" Extension="emf"/>
  <Default ContentType="image/gif" Extension="gif"/>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ms-powerpoint.authors+xml" PartName="/ppt/authors.xml"/>
  <Override ContentType="application/vnd.openxmlformats-officedocument.presentationml.commentAuthors+xml" PartName="/ppt/commentAuthors.xml"/>
  <Override ContentType="application/vnd.openxmlformats-officedocument.presentationml.handoutMaster+xml" PartName="/ppt/handoutMasters/handoutMaster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presentationml.tags+xml" PartName="/ppt/tags/tag6.xml"/>
  <Override ContentType="application/vnd.openxmlformats-officedocument.presentationml.tags+xml" PartName="/ppt/tags/tag7.xml"/>
  <Override ContentType="application/vnd.openxmlformats-officedocument.presentationml.tags+xml" PartName="/ppt/tags/tag8.xml"/>
  <Override ContentType="application/vnd.openxmlformats-officedocument.presentationml.tags+xml" PartName="/ppt/tags/tag9.xml"/>
  <Override ContentType="application/vnd.openxmlformats-officedocument.presentationml.tags+xml" PartName="/ppt/tags/tag10.xml"/>
  <Override ContentType="application/vnd.openxmlformats-officedocument.presentationml.tags+xml" PartName="/ppt/tags/tag11.xml"/>
  <Override ContentType="application/vnd.openxmlformats-officedocument.presentationml.tags+xml" PartName="/ppt/tags/tag12.xml"/>
  <Override ContentType="application/vnd.openxmlformats-officedocument.presentationml.tags+xml" PartName="/ppt/tags/tag13.xml"/>
  <Override ContentType="application/vnd.openxmlformats-officedocument.presentationml.tags+xml" PartName="/ppt/tags/tag14.xml"/>
  <Override ContentType="application/vnd.openxmlformats-officedocument.presentationml.tags+xml" PartName="/ppt/tags/tag15.xml"/>
  <Override ContentType="application/vnd.openxmlformats-officedocument.presentationml.tags+xml" PartName="/ppt/tags/tag16.xml"/>
  <Override ContentType="application/vnd.openxmlformats-officedocument.presentationml.tags+xml" PartName="/ppt/tags/tag17.xml"/>
  <Override ContentType="application/vnd.openxmlformats-officedocument.presentationml.tags+xml" PartName="/ppt/tags/tag18.xml"/>
  <Override ContentType="application/vnd.openxmlformats-officedocument.presentationml.tags+xml" PartName="/ppt/tags/tag19.xml"/>
  <Override ContentType="application/vnd.openxmlformats-officedocument.presentationml.tags+xml" PartName="/ppt/tags/tag20.xml"/>
  <Override ContentType="application/vnd.openxmlformats-officedocument.presentationml.tags+xml" PartName="/ppt/tags/tag21.xml"/>
  <Override ContentType="application/vnd.openxmlformats-officedocument.presentationml.tags+xml" PartName="/ppt/tags/tag22.xml"/>
  <Override ContentType="application/vnd.openxmlformats-officedocument.presentationml.tags+xml" PartName="/ppt/tags/tag23.xml"/>
  <Override ContentType="application/vnd.openxmlformats-officedocument.presentationml.tags+xml" PartName="/ppt/tags/tag24.xml"/>
  <Override ContentType="application/vnd.openxmlformats-officedocument.presentationml.tags+xml" PartName="/ppt/tags/tag25.xml"/>
  <Override ContentType="application/vnd.openxmlformats-officedocument.presentationml.tags+xml" PartName="/ppt/tags/tag26.xml"/>
  <Override ContentType="application/vnd.openxmlformats-officedocument.presentationml.tags+xml" PartName="/ppt/tags/tag27.xml"/>
  <Override ContentType="application/vnd.openxmlformats-officedocument.presentationml.tags+xml" PartName="/ppt/tags/tag28.xml"/>
  <Override ContentType="application/vnd.openxmlformats-officedocument.presentationml.tags+xml" PartName="/ppt/tags/tag29.xml"/>
  <Override ContentType="application/vnd.openxmlformats-officedocument.presentationml.tags+xml" PartName="/ppt/tags/tag30.xml"/>
  <Override ContentType="application/vnd.openxmlformats-officedocument.presentationml.tags+xml" PartName="/ppt/tags/tag31.xml"/>
  <Override ContentType="application/vnd.openxmlformats-officedocument.presentationml.tags+xml" PartName="/ppt/tags/tag32.xml"/>
  <Override ContentType="application/vnd.openxmlformats-officedocument.presentationml.tags+xml" PartName="/ppt/tags/tag33.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handoutMasterIdLst>
    <p:handoutMasterId r:id="rId31"/>
  </p:handoutMasterIdLst>
  <p:sldIdLst>
    <p:sldId id="2147472580" r:id="rId2"/>
    <p:sldId id="2147472757" r:id="rId3"/>
    <p:sldId id="2147472756" r:id="rId4"/>
    <p:sldId id="6555" r:id="rId5"/>
    <p:sldId id="6572" r:id="rId6"/>
    <p:sldId id="6554" r:id="rId7"/>
    <p:sldId id="6553" r:id="rId8"/>
    <p:sldId id="2147472752" r:id="rId9"/>
    <p:sldId id="2147472753" r:id="rId10"/>
    <p:sldId id="427" r:id="rId11"/>
    <p:sldId id="2147472751" r:id="rId12"/>
    <p:sldId id="6576" r:id="rId13"/>
    <p:sldId id="2147472758" r:id="rId14"/>
    <p:sldId id="6965" r:id="rId15"/>
    <p:sldId id="2147472755" r:id="rId16"/>
    <p:sldId id="2147472754" r:id="rId17"/>
    <p:sldId id="6586" r:id="rId18"/>
    <p:sldId id="6587" r:id="rId19"/>
    <p:sldId id="2147472759" r:id="rId20"/>
    <p:sldId id="2147472750" r:id="rId21"/>
    <p:sldId id="2147472748" r:id="rId22"/>
    <p:sldId id="2147472749" r:id="rId23"/>
    <p:sldId id="6551" r:id="rId24"/>
    <p:sldId id="6564" r:id="rId25"/>
    <p:sldId id="6565" r:id="rId26"/>
    <p:sldId id="6566" r:id="rId27"/>
    <p:sldId id="2147472764" r:id="rId28"/>
    <p:sldId id="6573" r:id="rId29"/>
  </p:sldIdLst>
  <p:sldSz cx="10691813" cy="7559675"/>
  <p:notesSz cx="10234613" cy="7099300"/>
  <p:custDataLst>
    <p:tags r:id="rId3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作成者" initials="A" lastIdx="4" clrIdx="2"/>
  <p:cmAuthor id="4" name="小林 加奈（KANA KOBAYASHI）" initials="加小" lastIdx="19" clrIdx="3">
    <p:extLst>
      <p:ext uri="{19B8F6BF-5375-455C-9EA6-DF929625EA0E}">
        <p15:presenceInfo xmlns:p15="http://schemas.microsoft.com/office/powerpoint/2012/main" userId="S::KOBAYA122@moe.go.jp::a068ee65-d196-4a35-957c-70abd0f7accf" providerId="AD"/>
      </p:ext>
    </p:extLst>
  </p:cmAuthor>
  <p:cmAuthor id="5" name="矢澤 晃樹（KOKI YAZAWA）" initials="晃矢" lastIdx="1" clrIdx="4">
    <p:extLst>
      <p:ext uri="{19B8F6BF-5375-455C-9EA6-DF929625EA0E}">
        <p15:presenceInfo xmlns:p15="http://schemas.microsoft.com/office/powerpoint/2012/main" userId="S::YAZAWA01@moe.go.jp::98cb2272-430e-41b4-9a0c-47c7139b9a5f" providerId="AD"/>
      </p:ext>
    </p:extLst>
  </p:cmAuthor>
  <p:cmAuthor id="6" name="MRI_T" initials="MRI_T" lastIdx="1" clrIdx="5">
    <p:extLst>
      <p:ext uri="{19B8F6BF-5375-455C-9EA6-DF929625EA0E}">
        <p15:presenceInfo xmlns:p15="http://schemas.microsoft.com/office/powerpoint/2012/main" userId="MRI_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B83"/>
    <a:srgbClr val="DC003C"/>
    <a:srgbClr val="595959"/>
    <a:srgbClr val="CC66FF"/>
    <a:srgbClr val="FFFFFF"/>
    <a:srgbClr val="B7FFD8"/>
    <a:srgbClr val="000000"/>
    <a:srgbClr val="CBCED9"/>
    <a:srgbClr val="595757"/>
    <a:srgbClr val="329B7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淡色スタイル 2 - アクセント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8" d="100"/>
          <a:sy n="98" d="100"/>
        </p:scale>
        <p:origin x="1500" y="84"/>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9.xml" Type="http://schemas.openxmlformats.org/officeDocument/2006/relationships/slide"/><Relationship Id="rId11" Target="slides/slide10.xml" Type="http://schemas.openxmlformats.org/officeDocument/2006/relationships/slide"/><Relationship Id="rId12" Target="slides/slide11.xml" Type="http://schemas.openxmlformats.org/officeDocument/2006/relationships/slide"/><Relationship Id="rId13" Target="slides/slide12.xml" Type="http://schemas.openxmlformats.org/officeDocument/2006/relationships/slide"/><Relationship Id="rId14" Target="slides/slide13.xml" Type="http://schemas.openxmlformats.org/officeDocument/2006/relationships/slide"/><Relationship Id="rId15" Target="slides/slide14.xml" Type="http://schemas.openxmlformats.org/officeDocument/2006/relationships/slide"/><Relationship Id="rId16" Target="slides/slide15.xml" Type="http://schemas.openxmlformats.org/officeDocument/2006/relationships/slide"/><Relationship Id="rId17" Target="slides/slide16.xml" Type="http://schemas.openxmlformats.org/officeDocument/2006/relationships/slide"/><Relationship Id="rId18" Target="slides/slide17.xml" Type="http://schemas.openxmlformats.org/officeDocument/2006/relationships/slide"/><Relationship Id="rId19" Target="slides/slide18.xml" Type="http://schemas.openxmlformats.org/officeDocument/2006/relationships/slide"/><Relationship Id="rId2" Target="slides/slide1.xml" Type="http://schemas.openxmlformats.org/officeDocument/2006/relationships/slide"/><Relationship Id="rId20" Target="slides/slide19.xml" Type="http://schemas.openxmlformats.org/officeDocument/2006/relationships/slide"/><Relationship Id="rId21" Target="slides/slide20.xml" Type="http://schemas.openxmlformats.org/officeDocument/2006/relationships/slide"/><Relationship Id="rId22" Target="slides/slide21.xml" Type="http://schemas.openxmlformats.org/officeDocument/2006/relationships/slide"/><Relationship Id="rId23" Target="slides/slide22.xml" Type="http://schemas.openxmlformats.org/officeDocument/2006/relationships/slide"/><Relationship Id="rId24" Target="slides/slide23.xml" Type="http://schemas.openxmlformats.org/officeDocument/2006/relationships/slide"/><Relationship Id="rId25" Target="slides/slide24.xml" Type="http://schemas.openxmlformats.org/officeDocument/2006/relationships/slide"/><Relationship Id="rId26" Target="slides/slide25.xml" Type="http://schemas.openxmlformats.org/officeDocument/2006/relationships/slide"/><Relationship Id="rId27" Target="slides/slide26.xml" Type="http://schemas.openxmlformats.org/officeDocument/2006/relationships/slide"/><Relationship Id="rId28" Target="slides/slide27.xml" Type="http://schemas.openxmlformats.org/officeDocument/2006/relationships/slide"/><Relationship Id="rId29" Target="slides/slide28.xml" Type="http://schemas.openxmlformats.org/officeDocument/2006/relationships/slide"/><Relationship Id="rId3" Target="slides/slide2.xml" Type="http://schemas.openxmlformats.org/officeDocument/2006/relationships/slide"/><Relationship Id="rId30" Target="notesMasters/notesMaster1.xml" Type="http://schemas.openxmlformats.org/officeDocument/2006/relationships/notesMaster"/><Relationship Id="rId31" Target="handoutMasters/handoutMaster1.xml" Type="http://schemas.openxmlformats.org/officeDocument/2006/relationships/handoutMaster"/><Relationship Id="rId32" Target="tags/tag1.xml" Type="http://schemas.openxmlformats.org/officeDocument/2006/relationships/tags"/><Relationship Id="rId33" Target="commentAuthors.xml" Type="http://schemas.openxmlformats.org/officeDocument/2006/relationships/commentAuthors"/><Relationship Id="rId34" Target="presProps.xml" Type="http://schemas.openxmlformats.org/officeDocument/2006/relationships/presProps"/><Relationship Id="rId35" Target="viewProps.xml" Type="http://schemas.openxmlformats.org/officeDocument/2006/relationships/viewProps"/><Relationship Id="rId36" Target="theme/theme1.xml" Type="http://schemas.openxmlformats.org/officeDocument/2006/relationships/theme"/><Relationship Id="rId37" Target="tableStyles.xml" Type="http://schemas.openxmlformats.org/officeDocument/2006/relationships/tableStyles"/><Relationship Id="rId38" Target="authors.xml" Type="http://schemas.microsoft.com/office/2018/10/relationships/authors"/><Relationship Id="rId4" Target="slides/slide3.xml" Type="http://schemas.openxmlformats.org/officeDocument/2006/relationships/slide"/><Relationship Id="rId5" Target="slides/slide4.xml" Type="http://schemas.openxmlformats.org/officeDocument/2006/relationships/slide"/><Relationship Id="rId6" Target="slides/slide5.xml" Type="http://schemas.openxmlformats.org/officeDocument/2006/relationships/slide"/><Relationship Id="rId7" Target="slides/slide6.xml" Type="http://schemas.openxmlformats.org/officeDocument/2006/relationships/slide"/><Relationship Id="rId8" Target="slides/slide7.xml" Type="http://schemas.openxmlformats.org/officeDocument/2006/relationships/slide"/><Relationship Id="rId9" Target="slides/slide8.xml" Type="http://schemas.openxmlformats.org/officeDocument/2006/relationships/slide"/></Relationships>
</file>

<file path=ppt/handoutMasters/_rels/handoutMaster1.xml.rels><?xml version="1.0" encoding="UTF-8" standalone="yes"?><Relationships xmlns="http://schemas.openxmlformats.org/package/2006/relationships"><Relationship Id="rId1" Target="../theme/theme3.xml" Type="http://schemas.openxmlformats.org/officeDocument/2006/relationships/theme"/></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フッター プレースホルダー 3">
            <a:extLst>
              <a:ext uri="{FF2B5EF4-FFF2-40B4-BE49-F238E27FC236}">
                <a16:creationId xmlns:a16="http://schemas.microsoft.com/office/drawing/2014/main" id="{AF054BE0-E21E-5797-3F0A-BFD0DA1D3CCA}"/>
              </a:ext>
            </a:extLst>
          </p:cNvPr>
          <p:cNvSpPr>
            <a:spLocks noGrp="1"/>
          </p:cNvSpPr>
          <p:nvPr>
            <p:ph type="ftr" sz="quarter" idx="2"/>
          </p:nvPr>
        </p:nvSpPr>
        <p:spPr>
          <a:xfrm>
            <a:off x="0" y="6742693"/>
            <a:ext cx="4434999" cy="356608"/>
          </a:xfrm>
          <a:prstGeom prst="rect">
            <a:avLst/>
          </a:prstGeom>
        </p:spPr>
        <p:txBody>
          <a:bodyPr vert="horz" lIns="99048" tIns="49524" rIns="99048" bIns="49524" rtlCol="0" anchor="b"/>
          <a:lstStyle>
            <a:lvl1pPr algn="l">
              <a:defRPr sz="1300"/>
            </a:lvl1pPr>
          </a:lstStyle>
          <a:p>
            <a:endParaRPr kumimoji="1" lang="ja-JP" altLang="en-US"/>
          </a:p>
        </p:txBody>
      </p:sp>
      <p:sp>
        <p:nvSpPr>
          <p:cNvPr id="5" name="スライド番号プレースホルダー 4">
            <a:extLst>
              <a:ext uri="{FF2B5EF4-FFF2-40B4-BE49-F238E27FC236}">
                <a16:creationId xmlns:a16="http://schemas.microsoft.com/office/drawing/2014/main" id="{A9FBA68D-4F35-66BA-F650-834FBD3F494C}"/>
              </a:ext>
            </a:extLst>
          </p:cNvPr>
          <p:cNvSpPr>
            <a:spLocks noGrp="1"/>
          </p:cNvSpPr>
          <p:nvPr>
            <p:ph type="sldNum" sz="quarter" idx="3"/>
          </p:nvPr>
        </p:nvSpPr>
        <p:spPr>
          <a:xfrm>
            <a:off x="5797838" y="6742693"/>
            <a:ext cx="4434999" cy="356608"/>
          </a:xfrm>
          <a:prstGeom prst="rect">
            <a:avLst/>
          </a:prstGeom>
        </p:spPr>
        <p:txBody>
          <a:bodyPr vert="horz" lIns="99048" tIns="49524" rIns="99048" bIns="49524" rtlCol="0" anchor="b"/>
          <a:lstStyle>
            <a:lvl1pPr algn="r">
              <a:defRPr sz="1300"/>
            </a:lvl1pPr>
          </a:lstStyle>
          <a:p>
            <a:fld id="{2DE03AC5-7570-461B-BADE-C769DF4CACF9}" type="slidenum">
              <a:rPr kumimoji="1" lang="ja-JP" altLang="en-US" smtClean="0"/>
              <a:t>‹#›</a:t>
            </a:fld>
            <a:endParaRPr kumimoji="1" lang="ja-JP" altLang="en-US"/>
          </a:p>
        </p:txBody>
      </p:sp>
    </p:spTree>
    <p:extLst>
      <p:ext uri="{BB962C8B-B14F-4D97-AF65-F5344CB8AC3E}">
        <p14:creationId xmlns:p14="http://schemas.microsoft.com/office/powerpoint/2010/main" val="31409055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434999" cy="356609"/>
          </a:xfrm>
          <a:prstGeom prst="rect">
            <a:avLst/>
          </a:prstGeom>
        </p:spPr>
        <p:txBody>
          <a:bodyPr vert="horz" lIns="99048" tIns="49524" rIns="99048" bIns="49524" rtlCol="0"/>
          <a:lstStyle>
            <a:lvl1pPr algn="l">
              <a:defRPr sz="1300">
                <a:latin typeface="BIZ UDPゴシック" panose="020B0400000000000000" pitchFamily="50" charset="-128"/>
                <a:ea typeface="BIZ UDPゴシック" panose="020B0400000000000000" pitchFamily="50" charset="-128"/>
                <a:sym typeface="BIZ UDPゴシック" panose="020B0400000000000000" pitchFamily="50" charset="-128"/>
              </a:defRPr>
            </a:lvl1pPr>
          </a:lstStyle>
          <a:p>
            <a:endParaRPr kumimoji="1" lang="ja-JP" altLang="en-US"/>
          </a:p>
        </p:txBody>
      </p:sp>
      <p:sp>
        <p:nvSpPr>
          <p:cNvPr id="3" name="日付プレースホルダー 2"/>
          <p:cNvSpPr>
            <a:spLocks noGrp="1"/>
          </p:cNvSpPr>
          <p:nvPr>
            <p:ph type="dt" idx="1"/>
          </p:nvPr>
        </p:nvSpPr>
        <p:spPr>
          <a:xfrm>
            <a:off x="5797838" y="0"/>
            <a:ext cx="4434999" cy="356609"/>
          </a:xfrm>
          <a:prstGeom prst="rect">
            <a:avLst/>
          </a:prstGeom>
        </p:spPr>
        <p:txBody>
          <a:bodyPr vert="horz" lIns="99048" tIns="49524" rIns="99048" bIns="49524" rtlCol="0"/>
          <a:lstStyle>
            <a:lvl1pPr algn="r">
              <a:defRPr sz="1300">
                <a:latin typeface="BIZ UDPゴシック" panose="020B0400000000000000" pitchFamily="50" charset="-128"/>
                <a:ea typeface="BIZ UDPゴシック" panose="020B0400000000000000" pitchFamily="50" charset="-128"/>
                <a:sym typeface="BIZ UDPゴシック" panose="020B0400000000000000" pitchFamily="50" charset="-128"/>
              </a:defRPr>
            </a:lvl1pPr>
          </a:lstStyle>
          <a:p>
            <a:fld id="{94DF3606-880A-4CDD-AC02-28A09856CFEC}" type="datetimeFigureOut">
              <a:rPr kumimoji="1" lang="ja-JP" altLang="en-US" smtClean="0"/>
              <a:pPr/>
              <a:t>2024/3/29</a:t>
            </a:fld>
            <a:endParaRPr kumimoji="1" lang="ja-JP" altLang="en-US"/>
          </a:p>
        </p:txBody>
      </p:sp>
      <p:sp>
        <p:nvSpPr>
          <p:cNvPr id="4" name="スライド イメージ プレースホルダー 3"/>
          <p:cNvSpPr>
            <a:spLocks noGrp="1" noRot="1" noChangeAspect="1"/>
          </p:cNvSpPr>
          <p:nvPr>
            <p:ph type="sldImg" idx="2"/>
          </p:nvPr>
        </p:nvSpPr>
        <p:spPr>
          <a:xfrm>
            <a:off x="3422650" y="887413"/>
            <a:ext cx="3389313" cy="2395537"/>
          </a:xfrm>
          <a:prstGeom prst="rect">
            <a:avLst/>
          </a:prstGeom>
          <a:noFill/>
          <a:ln w="12700">
            <a:solidFill>
              <a:prstClr val="black"/>
            </a:solidFill>
          </a:ln>
        </p:spPr>
        <p:txBody>
          <a:bodyPr vert="horz" lIns="99048" tIns="49524" rIns="99048" bIns="49524" rtlCol="0" anchor="ctr"/>
          <a:lstStyle/>
          <a:p>
            <a:endParaRPr lang="ja-JP" altLang="en-US"/>
          </a:p>
        </p:txBody>
      </p:sp>
      <p:sp>
        <p:nvSpPr>
          <p:cNvPr id="5" name="ノート プレースホルダー 4"/>
          <p:cNvSpPr>
            <a:spLocks noGrp="1"/>
          </p:cNvSpPr>
          <p:nvPr>
            <p:ph type="body" sz="quarter" idx="3"/>
          </p:nvPr>
        </p:nvSpPr>
        <p:spPr>
          <a:xfrm>
            <a:off x="1023462" y="3416539"/>
            <a:ext cx="8187690" cy="2795349"/>
          </a:xfrm>
          <a:prstGeom prst="rect">
            <a:avLst/>
          </a:prstGeom>
        </p:spPr>
        <p:txBody>
          <a:bodyPr vert="horz" lIns="99048" tIns="49524" rIns="99048" bIns="4952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6742693"/>
            <a:ext cx="4434999" cy="356608"/>
          </a:xfrm>
          <a:prstGeom prst="rect">
            <a:avLst/>
          </a:prstGeom>
        </p:spPr>
        <p:txBody>
          <a:bodyPr vert="horz" lIns="99048" tIns="49524" rIns="99048" bIns="49524" rtlCol="0" anchor="b"/>
          <a:lstStyle>
            <a:lvl1pPr algn="l">
              <a:defRPr sz="1300">
                <a:latin typeface="BIZ UDPゴシック" panose="020B0400000000000000" pitchFamily="50" charset="-128"/>
                <a:ea typeface="BIZ UDPゴシック" panose="020B0400000000000000" pitchFamily="50" charset="-128"/>
                <a:sym typeface="BIZ UDPゴシック" panose="020B0400000000000000" pitchFamily="50" charset="-128"/>
              </a:defRPr>
            </a:lvl1pPr>
          </a:lstStyle>
          <a:p>
            <a:endParaRPr kumimoji="1" lang="ja-JP" altLang="en-US"/>
          </a:p>
        </p:txBody>
      </p:sp>
      <p:sp>
        <p:nvSpPr>
          <p:cNvPr id="7" name="スライド番号プレースホルダー 6"/>
          <p:cNvSpPr>
            <a:spLocks noGrp="1"/>
          </p:cNvSpPr>
          <p:nvPr>
            <p:ph type="sldNum" sz="quarter" idx="5"/>
          </p:nvPr>
        </p:nvSpPr>
        <p:spPr>
          <a:xfrm>
            <a:off x="5797838" y="6742693"/>
            <a:ext cx="4434999" cy="356608"/>
          </a:xfrm>
          <a:prstGeom prst="rect">
            <a:avLst/>
          </a:prstGeom>
        </p:spPr>
        <p:txBody>
          <a:bodyPr vert="horz" lIns="99048" tIns="49524" rIns="99048" bIns="49524" rtlCol="0" anchor="b"/>
          <a:lstStyle>
            <a:lvl1pPr algn="r">
              <a:defRPr sz="1300">
                <a:latin typeface="BIZ UDPゴシック" panose="020B0400000000000000" pitchFamily="50" charset="-128"/>
                <a:ea typeface="BIZ UDPゴシック" panose="020B0400000000000000" pitchFamily="50" charset="-128"/>
                <a:sym typeface="BIZ UDPゴシック" panose="020B0400000000000000" pitchFamily="50" charset="-128"/>
              </a:defRPr>
            </a:lvl1pPr>
          </a:lstStyle>
          <a:p>
            <a:fld id="{8209B0B3-1B49-4360-AFB7-41F675AA88EB}" type="slidenum">
              <a:rPr kumimoji="1" lang="ja-JP" altLang="en-US" smtClean="0"/>
              <a:pPr/>
              <a:t>‹#›</a:t>
            </a:fld>
            <a:endParaRPr kumimoji="1" lang="ja-JP" altLang="en-US"/>
          </a:p>
        </p:txBody>
      </p:sp>
    </p:spTree>
    <p:extLst>
      <p:ext uri="{BB962C8B-B14F-4D97-AF65-F5344CB8AC3E}">
        <p14:creationId xmlns:p14="http://schemas.microsoft.com/office/powerpoint/2010/main" val="85382257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BIZ UDPゴシック" panose="020B0400000000000000" pitchFamily="50" charset="-128"/>
        <a:ea typeface="BIZ UDPゴシック" panose="020B0400000000000000" pitchFamily="50" charset="-128"/>
        <a:cs typeface="+mn-cs"/>
        <a:sym typeface="BIZ UDPゴシック" panose="020B0400000000000000" pitchFamily="50" charset="-128"/>
      </a:defRPr>
    </a:lvl1pPr>
    <a:lvl2pPr marL="457200" algn="l" defTabSz="914400" rtl="0" eaLnBrk="1" latinLnBrk="0" hangingPunct="1">
      <a:defRPr kumimoji="1" sz="1200" kern="1200">
        <a:solidFill>
          <a:schemeClr val="tx1"/>
        </a:solidFill>
        <a:latin typeface="BIZ UDPゴシック" panose="020B0400000000000000" pitchFamily="50" charset="-128"/>
        <a:ea typeface="BIZ UDPゴシック" panose="020B0400000000000000" pitchFamily="50" charset="-128"/>
        <a:cs typeface="+mn-cs"/>
        <a:sym typeface="BIZ UDPゴシック" panose="020B0400000000000000" pitchFamily="50" charset="-128"/>
      </a:defRPr>
    </a:lvl2pPr>
    <a:lvl3pPr marL="914400" algn="l" defTabSz="914400" rtl="0" eaLnBrk="1" latinLnBrk="0" hangingPunct="1">
      <a:defRPr kumimoji="1" sz="1200" kern="1200">
        <a:solidFill>
          <a:schemeClr val="tx1"/>
        </a:solidFill>
        <a:latin typeface="BIZ UDPゴシック" panose="020B0400000000000000" pitchFamily="50" charset="-128"/>
        <a:ea typeface="BIZ UDPゴシック" panose="020B0400000000000000" pitchFamily="50" charset="-128"/>
        <a:cs typeface="+mn-cs"/>
        <a:sym typeface="BIZ UDPゴシック" panose="020B0400000000000000" pitchFamily="50" charset="-128"/>
      </a:defRPr>
    </a:lvl3pPr>
    <a:lvl4pPr marL="1371600" algn="l" defTabSz="914400" rtl="0" eaLnBrk="1" latinLnBrk="0" hangingPunct="1">
      <a:defRPr kumimoji="1" sz="1200" kern="1200">
        <a:solidFill>
          <a:schemeClr val="tx1"/>
        </a:solidFill>
        <a:latin typeface="BIZ UDPゴシック" panose="020B0400000000000000" pitchFamily="50" charset="-128"/>
        <a:ea typeface="BIZ UDPゴシック" panose="020B0400000000000000" pitchFamily="50" charset="-128"/>
        <a:cs typeface="+mn-cs"/>
        <a:sym typeface="BIZ UDPゴシック" panose="020B0400000000000000" pitchFamily="50" charset="-128"/>
      </a:defRPr>
    </a:lvl4pPr>
    <a:lvl5pPr marL="1828800" algn="l" defTabSz="914400" rtl="0" eaLnBrk="1" latinLnBrk="0" hangingPunct="1">
      <a:defRPr kumimoji="1" sz="1200" kern="1200">
        <a:solidFill>
          <a:schemeClr val="tx1"/>
        </a:solidFill>
        <a:latin typeface="BIZ UDPゴシック" panose="020B0400000000000000" pitchFamily="50" charset="-128"/>
        <a:ea typeface="BIZ UDPゴシック" panose="020B0400000000000000" pitchFamily="50" charset="-128"/>
        <a:cs typeface="+mn-cs"/>
        <a:sym typeface="BIZ UDPゴシック" panose="020B0400000000000000" pitchFamily="50" charset="-128"/>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_rels/notesSlide1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1.xml" Type="http://schemas.openxmlformats.org/officeDocument/2006/relationships/slide"/></Relationships>
</file>

<file path=ppt/notesSlides/_rels/notesSlide1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2.xml" Type="http://schemas.openxmlformats.org/officeDocument/2006/relationships/slide"/></Relationships>
</file>

<file path=ppt/notesSlides/_rels/notesSlide1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3.xml" Type="http://schemas.openxmlformats.org/officeDocument/2006/relationships/slide"/></Relationships>
</file>

<file path=ppt/notesSlides/_rels/notesSlide1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4.xml" Type="http://schemas.openxmlformats.org/officeDocument/2006/relationships/slide"/></Relationships>
</file>

<file path=ppt/notesSlides/_rels/notesSlide1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5.xml" Type="http://schemas.openxmlformats.org/officeDocument/2006/relationships/slide"/></Relationships>
</file>

<file path=ppt/notesSlides/_rels/notesSlide1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6.xml" Type="http://schemas.openxmlformats.org/officeDocument/2006/relationships/slide"/></Relationships>
</file>

<file path=ppt/notesSlides/_rels/notesSlide1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7.xml" Type="http://schemas.openxmlformats.org/officeDocument/2006/relationships/slide"/></Relationships>
</file>

<file path=ppt/notesSlides/_rels/notesSlide1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8.xml" Type="http://schemas.openxmlformats.org/officeDocument/2006/relationships/slide"/></Relationships>
</file>

<file path=ppt/notesSlides/_rels/notesSlide1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9.xml" Type="http://schemas.openxmlformats.org/officeDocument/2006/relationships/slide"/></Relationships>
</file>

<file path=ppt/notesSlides/_rels/notesSlide1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0.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2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1.xml" Type="http://schemas.openxmlformats.org/officeDocument/2006/relationships/slide"/></Relationships>
</file>

<file path=ppt/notesSlides/_rels/notesSlide2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2.xml" Type="http://schemas.openxmlformats.org/officeDocument/2006/relationships/slide"/></Relationships>
</file>

<file path=ppt/notesSlides/_rels/notesSlide2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3.xml" Type="http://schemas.openxmlformats.org/officeDocument/2006/relationships/slide"/></Relationships>
</file>

<file path=ppt/notesSlides/_rels/notesSlide2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4.xml" Type="http://schemas.openxmlformats.org/officeDocument/2006/relationships/slide"/></Relationships>
</file>

<file path=ppt/notesSlides/_rels/notesSlide2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5.xml" Type="http://schemas.openxmlformats.org/officeDocument/2006/relationships/slide"/></Relationships>
</file>

<file path=ppt/notesSlides/_rels/notesSlide2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6.xml" Type="http://schemas.openxmlformats.org/officeDocument/2006/relationships/slide"/></Relationships>
</file>

<file path=ppt/notesSlides/_rels/notesSlide2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7.xml" Type="http://schemas.openxmlformats.org/officeDocument/2006/relationships/slide"/></Relationships>
</file>

<file path=ppt/notesSlides/_rels/notesSlide2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8.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_rels/notesSlide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xml" Type="http://schemas.openxmlformats.org/officeDocument/2006/relationships/slide"/></Relationships>
</file>

<file path=ppt/notesSlides/_rels/notesSlide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_rels/notesSlide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xml" Type="http://schemas.openxmlformats.org/officeDocument/2006/relationships/slide"/></Relationships>
</file>

<file path=ppt/notesSlides/_rels/notesSlide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xml" Type="http://schemas.openxmlformats.org/officeDocument/2006/relationships/slide"/></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8209B0B3-1B49-4360-AFB7-41F675AA88EB}" type="slidenum">
              <a:rPr kumimoji="1" lang="ja-JP" altLang="en-US" smtClean="0"/>
              <a:t>1</a:t>
            </a:fld>
            <a:endParaRPr kumimoji="1" lang="ja-JP" altLang="en-US"/>
          </a:p>
        </p:txBody>
      </p:sp>
    </p:spTree>
    <p:extLst>
      <p:ext uri="{BB962C8B-B14F-4D97-AF65-F5344CB8AC3E}">
        <p14:creationId xmlns:p14="http://schemas.microsoft.com/office/powerpoint/2010/main" val="25904749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8209B0B3-1B49-4360-AFB7-41F675AA88EB}" type="slidenum">
              <a:rPr kumimoji="1" lang="ja-JP" altLang="en-US" smtClean="0"/>
              <a:t>11</a:t>
            </a:fld>
            <a:endParaRPr kumimoji="1" lang="ja-JP" altLang="en-US"/>
          </a:p>
        </p:txBody>
      </p:sp>
    </p:spTree>
    <p:extLst>
      <p:ext uri="{BB962C8B-B14F-4D97-AF65-F5344CB8AC3E}">
        <p14:creationId xmlns:p14="http://schemas.microsoft.com/office/powerpoint/2010/main" val="37160730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8209B0B3-1B49-4360-AFB7-41F675AA88EB}" type="slidenum">
              <a:rPr kumimoji="1" lang="ja-JP" altLang="en-US" smtClean="0"/>
              <a:t>12</a:t>
            </a:fld>
            <a:endParaRPr kumimoji="1" lang="ja-JP" altLang="en-US"/>
          </a:p>
        </p:txBody>
      </p:sp>
    </p:spTree>
    <p:extLst>
      <p:ext uri="{BB962C8B-B14F-4D97-AF65-F5344CB8AC3E}">
        <p14:creationId xmlns:p14="http://schemas.microsoft.com/office/powerpoint/2010/main" val="7202571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8209B0B3-1B49-4360-AFB7-41F675AA88EB}" type="slidenum">
              <a:rPr kumimoji="1" lang="ja-JP" altLang="en-US" smtClean="0"/>
              <a:t>13</a:t>
            </a:fld>
            <a:endParaRPr kumimoji="1" lang="ja-JP" altLang="en-US"/>
          </a:p>
        </p:txBody>
      </p:sp>
    </p:spTree>
    <p:extLst>
      <p:ext uri="{BB962C8B-B14F-4D97-AF65-F5344CB8AC3E}">
        <p14:creationId xmlns:p14="http://schemas.microsoft.com/office/powerpoint/2010/main" val="19801784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D8206C-261B-4073-8757-526417C3A0AB}" type="slidenum">
              <a:rPr kumimoji="1" lang="ja-JP" altLang="en-US" smtClean="0"/>
              <a:t>14</a:t>
            </a:fld>
            <a:endParaRPr kumimoji="1" lang="ja-JP" altLang="en-US"/>
          </a:p>
        </p:txBody>
      </p:sp>
    </p:spTree>
    <p:extLst>
      <p:ext uri="{BB962C8B-B14F-4D97-AF65-F5344CB8AC3E}">
        <p14:creationId xmlns:p14="http://schemas.microsoft.com/office/powerpoint/2010/main" val="10235477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D8206C-261B-4073-8757-526417C3A0AB}" type="slidenum">
              <a:rPr kumimoji="1" lang="ja-JP" altLang="en-US" smtClean="0"/>
              <a:t>15</a:t>
            </a:fld>
            <a:endParaRPr kumimoji="1" lang="ja-JP" altLang="en-US"/>
          </a:p>
        </p:txBody>
      </p:sp>
    </p:spTree>
    <p:extLst>
      <p:ext uri="{BB962C8B-B14F-4D97-AF65-F5344CB8AC3E}">
        <p14:creationId xmlns:p14="http://schemas.microsoft.com/office/powerpoint/2010/main" val="34937716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D8206C-261B-4073-8757-526417C3A0AB}" type="slidenum">
              <a:rPr kumimoji="1" lang="ja-JP" altLang="en-US" smtClean="0"/>
              <a:t>16</a:t>
            </a:fld>
            <a:endParaRPr kumimoji="1" lang="ja-JP" altLang="en-US"/>
          </a:p>
        </p:txBody>
      </p:sp>
    </p:spTree>
    <p:extLst>
      <p:ext uri="{BB962C8B-B14F-4D97-AF65-F5344CB8AC3E}">
        <p14:creationId xmlns:p14="http://schemas.microsoft.com/office/powerpoint/2010/main" val="37775070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8209B0B3-1B49-4360-AFB7-41F675AA88EB}" type="slidenum">
              <a:rPr kumimoji="1" lang="ja-JP" altLang="en-US" smtClean="0"/>
              <a:t>17</a:t>
            </a:fld>
            <a:endParaRPr kumimoji="1" lang="ja-JP" altLang="en-US"/>
          </a:p>
        </p:txBody>
      </p:sp>
    </p:spTree>
    <p:extLst>
      <p:ext uri="{BB962C8B-B14F-4D97-AF65-F5344CB8AC3E}">
        <p14:creationId xmlns:p14="http://schemas.microsoft.com/office/powerpoint/2010/main" val="39939188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8209B0B3-1B49-4360-AFB7-41F675AA88EB}" type="slidenum">
              <a:rPr kumimoji="1" lang="ja-JP" altLang="en-US" smtClean="0"/>
              <a:t>18</a:t>
            </a:fld>
            <a:endParaRPr kumimoji="1" lang="ja-JP" altLang="en-US"/>
          </a:p>
        </p:txBody>
      </p:sp>
    </p:spTree>
    <p:extLst>
      <p:ext uri="{BB962C8B-B14F-4D97-AF65-F5344CB8AC3E}">
        <p14:creationId xmlns:p14="http://schemas.microsoft.com/office/powerpoint/2010/main" val="36987540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8209B0B3-1B49-4360-AFB7-41F675AA88EB}" type="slidenum">
              <a:rPr kumimoji="1" lang="ja-JP" altLang="en-US" smtClean="0"/>
              <a:t>19</a:t>
            </a:fld>
            <a:endParaRPr kumimoji="1" lang="ja-JP" altLang="en-US"/>
          </a:p>
        </p:txBody>
      </p:sp>
    </p:spTree>
    <p:extLst>
      <p:ext uri="{BB962C8B-B14F-4D97-AF65-F5344CB8AC3E}">
        <p14:creationId xmlns:p14="http://schemas.microsoft.com/office/powerpoint/2010/main" val="17687597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8209B0B3-1B49-4360-AFB7-41F675AA88EB}" type="slidenum">
              <a:rPr kumimoji="1" lang="ja-JP" altLang="en-US" smtClean="0"/>
              <a:t>20</a:t>
            </a:fld>
            <a:endParaRPr kumimoji="1" lang="ja-JP" altLang="en-US"/>
          </a:p>
        </p:txBody>
      </p:sp>
    </p:spTree>
    <p:extLst>
      <p:ext uri="{BB962C8B-B14F-4D97-AF65-F5344CB8AC3E}">
        <p14:creationId xmlns:p14="http://schemas.microsoft.com/office/powerpoint/2010/main" val="34321327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8209B0B3-1B49-4360-AFB7-41F675AA88EB}" type="slidenum">
              <a:rPr kumimoji="1" lang="ja-JP" altLang="en-US" smtClean="0"/>
              <a:t>3</a:t>
            </a:fld>
            <a:endParaRPr kumimoji="1" lang="ja-JP" altLang="en-US"/>
          </a:p>
        </p:txBody>
      </p:sp>
    </p:spTree>
    <p:extLst>
      <p:ext uri="{BB962C8B-B14F-4D97-AF65-F5344CB8AC3E}">
        <p14:creationId xmlns:p14="http://schemas.microsoft.com/office/powerpoint/2010/main" val="28415467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8209B0B3-1B49-4360-AFB7-41F675AA88EB}" type="slidenum">
              <a:rPr kumimoji="1" lang="ja-JP" altLang="en-US" smtClean="0"/>
              <a:t>21</a:t>
            </a:fld>
            <a:endParaRPr kumimoji="1" lang="ja-JP" altLang="en-US"/>
          </a:p>
        </p:txBody>
      </p:sp>
    </p:spTree>
    <p:extLst>
      <p:ext uri="{BB962C8B-B14F-4D97-AF65-F5344CB8AC3E}">
        <p14:creationId xmlns:p14="http://schemas.microsoft.com/office/powerpoint/2010/main" val="32907513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8209B0B3-1B49-4360-AFB7-41F675AA88EB}" type="slidenum">
              <a:rPr kumimoji="1" lang="ja-JP" altLang="en-US" smtClean="0"/>
              <a:t>22</a:t>
            </a:fld>
            <a:endParaRPr kumimoji="1" lang="ja-JP" altLang="en-US"/>
          </a:p>
        </p:txBody>
      </p:sp>
    </p:spTree>
    <p:extLst>
      <p:ext uri="{BB962C8B-B14F-4D97-AF65-F5344CB8AC3E}">
        <p14:creationId xmlns:p14="http://schemas.microsoft.com/office/powerpoint/2010/main" val="33462726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8209B0B3-1B49-4360-AFB7-41F675AA88EB}" type="slidenum">
              <a:rPr kumimoji="1" lang="ja-JP" altLang="en-US" smtClean="0"/>
              <a:t>23</a:t>
            </a:fld>
            <a:endParaRPr kumimoji="1" lang="ja-JP" altLang="en-US"/>
          </a:p>
        </p:txBody>
      </p:sp>
    </p:spTree>
    <p:extLst>
      <p:ext uri="{BB962C8B-B14F-4D97-AF65-F5344CB8AC3E}">
        <p14:creationId xmlns:p14="http://schemas.microsoft.com/office/powerpoint/2010/main" val="7066070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8209B0B3-1B49-4360-AFB7-41F675AA88EB}" type="slidenum">
              <a:rPr kumimoji="1" lang="ja-JP" altLang="en-US" smtClean="0"/>
              <a:t>24</a:t>
            </a:fld>
            <a:endParaRPr kumimoji="1" lang="ja-JP" altLang="en-US"/>
          </a:p>
        </p:txBody>
      </p:sp>
    </p:spTree>
    <p:extLst>
      <p:ext uri="{BB962C8B-B14F-4D97-AF65-F5344CB8AC3E}">
        <p14:creationId xmlns:p14="http://schemas.microsoft.com/office/powerpoint/2010/main" val="15600735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8209B0B3-1B49-4360-AFB7-41F675AA88EB}" type="slidenum">
              <a:rPr kumimoji="1" lang="ja-JP" altLang="en-US" smtClean="0"/>
              <a:t>25</a:t>
            </a:fld>
            <a:endParaRPr kumimoji="1" lang="ja-JP" altLang="en-US"/>
          </a:p>
        </p:txBody>
      </p:sp>
    </p:spTree>
    <p:extLst>
      <p:ext uri="{BB962C8B-B14F-4D97-AF65-F5344CB8AC3E}">
        <p14:creationId xmlns:p14="http://schemas.microsoft.com/office/powerpoint/2010/main" val="19029227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8209B0B3-1B49-4360-AFB7-41F675AA88EB}" type="slidenum">
              <a:rPr kumimoji="1" lang="ja-JP" altLang="en-US" smtClean="0"/>
              <a:t>26</a:t>
            </a:fld>
            <a:endParaRPr kumimoji="1" lang="ja-JP" altLang="en-US"/>
          </a:p>
        </p:txBody>
      </p:sp>
    </p:spTree>
    <p:extLst>
      <p:ext uri="{BB962C8B-B14F-4D97-AF65-F5344CB8AC3E}">
        <p14:creationId xmlns:p14="http://schemas.microsoft.com/office/powerpoint/2010/main" val="5760297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8209B0B3-1B49-4360-AFB7-41F675AA88EB}" type="slidenum">
              <a:rPr kumimoji="1" lang="ja-JP" altLang="en-US" smtClean="0"/>
              <a:t>27</a:t>
            </a:fld>
            <a:endParaRPr kumimoji="1" lang="ja-JP" altLang="en-US"/>
          </a:p>
        </p:txBody>
      </p:sp>
    </p:spTree>
    <p:extLst>
      <p:ext uri="{BB962C8B-B14F-4D97-AF65-F5344CB8AC3E}">
        <p14:creationId xmlns:p14="http://schemas.microsoft.com/office/powerpoint/2010/main" val="18841585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8209B0B3-1B49-4360-AFB7-41F675AA88EB}" type="slidenum">
              <a:rPr kumimoji="1" lang="ja-JP" altLang="en-US" smtClean="0"/>
              <a:t>28</a:t>
            </a:fld>
            <a:endParaRPr kumimoji="1" lang="ja-JP" altLang="en-US"/>
          </a:p>
        </p:txBody>
      </p:sp>
    </p:spTree>
    <p:extLst>
      <p:ext uri="{BB962C8B-B14F-4D97-AF65-F5344CB8AC3E}">
        <p14:creationId xmlns:p14="http://schemas.microsoft.com/office/powerpoint/2010/main" val="22951782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8209B0B3-1B49-4360-AFB7-41F675AA88EB}" type="slidenum">
              <a:rPr kumimoji="1" lang="ja-JP" altLang="en-US" smtClean="0"/>
              <a:t>4</a:t>
            </a:fld>
            <a:endParaRPr kumimoji="1" lang="ja-JP" altLang="en-US"/>
          </a:p>
        </p:txBody>
      </p:sp>
    </p:spTree>
    <p:extLst>
      <p:ext uri="{BB962C8B-B14F-4D97-AF65-F5344CB8AC3E}">
        <p14:creationId xmlns:p14="http://schemas.microsoft.com/office/powerpoint/2010/main" val="41753094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8209B0B3-1B49-4360-AFB7-41F675AA88EB}" type="slidenum">
              <a:rPr kumimoji="1" lang="ja-JP" altLang="en-US" smtClean="0"/>
              <a:t>5</a:t>
            </a:fld>
            <a:endParaRPr kumimoji="1" lang="ja-JP" altLang="en-US"/>
          </a:p>
        </p:txBody>
      </p:sp>
    </p:spTree>
    <p:extLst>
      <p:ext uri="{BB962C8B-B14F-4D97-AF65-F5344CB8AC3E}">
        <p14:creationId xmlns:p14="http://schemas.microsoft.com/office/powerpoint/2010/main" val="18671396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8209B0B3-1B49-4360-AFB7-41F675AA88EB}" type="slidenum">
              <a:rPr kumimoji="1" lang="ja-JP" altLang="en-US" smtClean="0"/>
              <a:t>6</a:t>
            </a:fld>
            <a:endParaRPr kumimoji="1" lang="ja-JP" altLang="en-US"/>
          </a:p>
        </p:txBody>
      </p:sp>
    </p:spTree>
    <p:extLst>
      <p:ext uri="{BB962C8B-B14F-4D97-AF65-F5344CB8AC3E}">
        <p14:creationId xmlns:p14="http://schemas.microsoft.com/office/powerpoint/2010/main" val="26003714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8209B0B3-1B49-4360-AFB7-41F675AA88EB}" type="slidenum">
              <a:rPr kumimoji="1" lang="ja-JP" altLang="en-US" smtClean="0"/>
              <a:t>7</a:t>
            </a:fld>
            <a:endParaRPr kumimoji="1" lang="ja-JP" altLang="en-US"/>
          </a:p>
        </p:txBody>
      </p:sp>
    </p:spTree>
    <p:extLst>
      <p:ext uri="{BB962C8B-B14F-4D97-AF65-F5344CB8AC3E}">
        <p14:creationId xmlns:p14="http://schemas.microsoft.com/office/powerpoint/2010/main" val="1416421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8209B0B3-1B49-4360-AFB7-41F675AA88EB}" type="slidenum">
              <a:rPr kumimoji="1" lang="ja-JP" altLang="en-US" smtClean="0"/>
              <a:t>8</a:t>
            </a:fld>
            <a:endParaRPr kumimoji="1" lang="ja-JP" altLang="en-US"/>
          </a:p>
        </p:txBody>
      </p:sp>
    </p:spTree>
    <p:extLst>
      <p:ext uri="{BB962C8B-B14F-4D97-AF65-F5344CB8AC3E}">
        <p14:creationId xmlns:p14="http://schemas.microsoft.com/office/powerpoint/2010/main" val="33741617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8209B0B3-1B49-4360-AFB7-41F675AA88EB}" type="slidenum">
              <a:rPr kumimoji="1" lang="ja-JP" altLang="en-US" smtClean="0"/>
              <a:t>9</a:t>
            </a:fld>
            <a:endParaRPr kumimoji="1" lang="ja-JP" altLang="en-US"/>
          </a:p>
        </p:txBody>
      </p:sp>
    </p:spTree>
    <p:extLst>
      <p:ext uri="{BB962C8B-B14F-4D97-AF65-F5344CB8AC3E}">
        <p14:creationId xmlns:p14="http://schemas.microsoft.com/office/powerpoint/2010/main" val="16085440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209B0B3-1B49-4360-AFB7-41F675AA88EB}" type="slidenum">
              <a:rPr kumimoji="1" lang="ja-JP" altLang="en-US" smtClean="0"/>
              <a:pPr/>
              <a:t>10</a:t>
            </a:fld>
            <a:endParaRPr kumimoji="1" lang="ja-JP" altLang="en-US"/>
          </a:p>
        </p:txBody>
      </p:sp>
    </p:spTree>
    <p:extLst>
      <p:ext uri="{BB962C8B-B14F-4D97-AF65-F5344CB8AC3E}">
        <p14:creationId xmlns:p14="http://schemas.microsoft.com/office/powerpoint/2010/main" val="1295696487"/>
      </p:ext>
    </p:extLst>
  </p:cSld>
  <p:clrMapOvr>
    <a:masterClrMapping/>
  </p:clrMapOvr>
</p:notes>
</file>

<file path=ppt/slideLayouts/_rels/slideLayout1.xml.rels><?xml version="1.0" encoding="UTF-8" standalone="yes"?><Relationships xmlns="http://schemas.openxmlformats.org/package/2006/relationships"><Relationship Id="rId1" Target="../tags/tag3.xml" Type="http://schemas.openxmlformats.org/officeDocument/2006/relationships/tags"/><Relationship Id="rId2" Target="../slideMasters/slideMaster1.xml" Type="http://schemas.openxmlformats.org/officeDocument/2006/relationships/slideMaster"/><Relationship Id="rId3" Target="../embeddings/oleObject2.bin" Type="http://schemas.openxmlformats.org/officeDocument/2006/relationships/oleObject"/><Relationship Id="rId4" Target="../media/image1.emf" Type="http://schemas.openxmlformats.org/officeDocument/2006/relationships/image"/></Relationships>
</file>

<file path=ppt/slideLayouts/_rels/slideLayout2.xml.rels><?xml version="1.0" encoding="UTF-8" standalone="yes"?><Relationships xmlns="http://schemas.openxmlformats.org/package/2006/relationships"><Relationship Id="rId1" Target="../tags/tag4.xml" Type="http://schemas.openxmlformats.org/officeDocument/2006/relationships/tags"/><Relationship Id="rId2" Target="../slideMasters/slideMaster1.xml" Type="http://schemas.openxmlformats.org/officeDocument/2006/relationships/slideMaster"/><Relationship Id="rId3" Target="../embeddings/oleObject3.bin" Type="http://schemas.openxmlformats.org/officeDocument/2006/relationships/oleObject"/><Relationship Id="rId4" Target="../media/image1.emf" Type="http://schemas.openxmlformats.org/officeDocument/2006/relationships/image"/></Relationships>
</file>

<file path=ppt/slideLayouts/_rels/slideLayout3.xml.rels><?xml version="1.0" encoding="UTF-8" standalone="yes"?><Relationships xmlns="http://schemas.openxmlformats.org/package/2006/relationships"><Relationship Id="rId1" Target="../tags/tag5.xml" Type="http://schemas.openxmlformats.org/officeDocument/2006/relationships/tags"/><Relationship Id="rId2" Target="../slideMasters/slideMaster1.xml" Type="http://schemas.openxmlformats.org/officeDocument/2006/relationships/slideMaster"/><Relationship Id="rId3" Target="../embeddings/oleObject4.bin" Type="http://schemas.openxmlformats.org/officeDocument/2006/relationships/oleObject"/><Relationship Id="rId4" Target="../media/image1.emf" Type="http://schemas.openxmlformats.org/officeDocument/2006/relationships/image"/></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目次">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A062A9C1-F42A-2FE9-A392-EC56BC33B36F}"/>
              </a:ext>
            </a:extLst>
          </p:cNvPr>
          <p:cNvGraphicFramePr>
            <a:graphicFrameLocks noChangeAspect="1"/>
          </p:cNvGraphicFramePr>
          <p:nvPr userDrawn="1">
            <p:custDataLst>
              <p:tags r:id="rId1"/>
            </p:custDataLst>
            <p:extLst>
              <p:ext uri="{D42A27DB-BD31-4B8C-83A1-F6EECF244321}">
                <p14:modId xmlns:p14="http://schemas.microsoft.com/office/powerpoint/2010/main" val="37861426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540" imgH="541" progId="TCLayout.ActiveDocument.1">
                  <p:embed/>
                </p:oleObj>
              </mc:Choice>
              <mc:Fallback>
                <p:oleObj name="think-cell スライド" r:id="rId3" imgW="540" imgH="541" progId="TCLayout.ActiveDocument.1">
                  <p:embed/>
                  <p:pic>
                    <p:nvPicPr>
                      <p:cNvPr id="3" name="think-cell data - do not delete" hidden="1">
                        <a:extLst>
                          <a:ext uri="{FF2B5EF4-FFF2-40B4-BE49-F238E27FC236}">
                            <a16:creationId xmlns:a16="http://schemas.microsoft.com/office/drawing/2014/main" id="{A062A9C1-F42A-2FE9-A392-EC56BC33B36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26" name="ライン_ヘッダー">
            <a:extLst>
              <a:ext uri="{FF2B5EF4-FFF2-40B4-BE49-F238E27FC236}">
                <a16:creationId xmlns:a16="http://schemas.microsoft.com/office/drawing/2014/main" id="{52050FBC-610C-4422-A2F2-453C99DC1F81}"/>
              </a:ext>
            </a:extLst>
          </p:cNvPr>
          <p:cNvCxnSpPr>
            <a:cxnSpLocks/>
          </p:cNvCxnSpPr>
          <p:nvPr userDrawn="1"/>
        </p:nvCxnSpPr>
        <p:spPr>
          <a:xfrm>
            <a:off x="449263" y="1386000"/>
            <a:ext cx="9792549" cy="0"/>
          </a:xfrm>
          <a:prstGeom prst="line">
            <a:avLst/>
          </a:prstGeom>
          <a:ln w="762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本文">
            <a:extLst>
              <a:ext uri="{FF2B5EF4-FFF2-40B4-BE49-F238E27FC236}">
                <a16:creationId xmlns:a16="http://schemas.microsoft.com/office/drawing/2014/main" id="{CD2D96DA-B998-4F7F-8B2A-980DBA9E3EDF}"/>
              </a:ext>
            </a:extLst>
          </p:cNvPr>
          <p:cNvSpPr>
            <a:spLocks noGrp="1"/>
          </p:cNvSpPr>
          <p:nvPr userDrawn="1">
            <p:ph type="body" sz="quarter" idx="12" hasCustomPrompt="1"/>
          </p:nvPr>
        </p:nvSpPr>
        <p:spPr>
          <a:xfrm>
            <a:off x="1763556" y="1728000"/>
            <a:ext cx="8388350" cy="1346138"/>
          </a:xfrm>
        </p:spPr>
        <p:txBody>
          <a:bodyPr/>
          <a:lstStyle>
            <a:lvl1pPr marL="0" marR="0" indent="0" algn="l" defTabSz="1007772" rtl="0" eaLnBrk="1" fontAlgn="auto" latinLnBrk="0" hangingPunct="1">
              <a:lnSpc>
                <a:spcPct val="120000"/>
              </a:lnSpc>
              <a:spcBef>
                <a:spcPts val="1200"/>
              </a:spcBef>
              <a:spcAft>
                <a:spcPts val="600"/>
              </a:spcAft>
              <a:buClr>
                <a:srgbClr val="595758"/>
              </a:buClr>
              <a:buSzTx/>
              <a:buFont typeface="Wingdings" panose="05000000000000000000" pitchFamily="2" charset="2"/>
              <a:buNone/>
              <a:tabLst>
                <a:tab pos="7740000" algn="r"/>
              </a:tabLst>
              <a:defRPr kumimoji="1" lang="en-US" altLang="ja-JP" sz="1400" b="1" u="none" kern="1200" spc="120" baseline="0" noProof="0" dirty="0">
                <a:solidFill>
                  <a:srgbClr val="3C82F4"/>
                </a:solidFill>
                <a:latin typeface="BIZ UDPゴシック" panose="020B0400000000000000" pitchFamily="50" charset="-128"/>
                <a:ea typeface="BIZ UDPゴシック" panose="020B0400000000000000" pitchFamily="50" charset="-128"/>
                <a:cs typeface="+mn-cs"/>
                <a:sym typeface="BIZ UDPゴシック" panose="020B0400000000000000" pitchFamily="50" charset="-128"/>
              </a:defRPr>
            </a:lvl1pPr>
            <a:lvl2pPr marL="180000" marR="0" indent="0" algn="l" defTabSz="1007772" rtl="0" eaLnBrk="1" fontAlgn="auto" latinLnBrk="0" hangingPunct="1">
              <a:lnSpc>
                <a:spcPct val="120000"/>
              </a:lnSpc>
              <a:spcBef>
                <a:spcPts val="400"/>
              </a:spcBef>
              <a:spcAft>
                <a:spcPts val="600"/>
              </a:spcAft>
              <a:buClr>
                <a:srgbClr val="3C82F4"/>
              </a:buClr>
              <a:buSzPct val="70000"/>
              <a:buFont typeface="Wingdings" panose="05000000000000000000" pitchFamily="2" charset="2"/>
              <a:buNone/>
              <a:tabLst>
                <a:tab pos="7740000" algn="r"/>
              </a:tabLst>
              <a:defRPr kumimoji="1" lang="ja-JP" altLang="en-US" sz="1200" b="0" kern="1200" spc="120" baseline="0" dirty="0">
                <a:solidFill>
                  <a:srgbClr val="000000"/>
                </a:solidFill>
                <a:latin typeface="BIZ UDPゴシック" panose="020B0400000000000000" pitchFamily="50" charset="-128"/>
                <a:ea typeface="BIZ UDPゴシック" panose="020B0400000000000000" pitchFamily="50" charset="-128"/>
                <a:cs typeface="+mn-cs"/>
                <a:sym typeface="BIZ UDPゴシック" panose="020B0400000000000000" pitchFamily="50" charset="-128"/>
              </a:defRPr>
            </a:lvl2pPr>
            <a:lvl3pPr marL="288000" indent="-108000">
              <a:spcAft>
                <a:spcPts val="400"/>
              </a:spcAft>
              <a:buFont typeface="BIZ UDPゴシック" panose="020B0400000000000000" pitchFamily="50" charset="-128"/>
              <a:buChar char="•"/>
              <a:tabLst>
                <a:tab pos="7740000" algn="r"/>
              </a:tabLst>
              <a:defRPr sz="1100" spc="120">
                <a:latin typeface="BIZ UDPゴシック" panose="020B0400000000000000" pitchFamily="50" charset="-128"/>
                <a:ea typeface="BIZ UDPゴシック" panose="020B0400000000000000" pitchFamily="50" charset="-128"/>
                <a:sym typeface="BIZ UDPゴシック" panose="020B0400000000000000" pitchFamily="50" charset="-128"/>
              </a:defRPr>
            </a:lvl3pPr>
            <a:lvl4pPr marL="396000" indent="-108000">
              <a:spcAft>
                <a:spcPts val="300"/>
              </a:spcAft>
              <a:buFont typeface="BIZ UDPゴシック" panose="020B0400000000000000" pitchFamily="50" charset="-128"/>
              <a:buChar char="‐"/>
              <a:tabLst>
                <a:tab pos="7740000" algn="r"/>
              </a:tabLst>
              <a:defRPr sz="1100" spc="120">
                <a:latin typeface="BIZ UDPゴシック" panose="020B0400000000000000" pitchFamily="50" charset="-128"/>
                <a:ea typeface="BIZ UDPゴシック" panose="020B0400000000000000" pitchFamily="50" charset="-128"/>
                <a:sym typeface="BIZ UDPゴシック" panose="020B0400000000000000" pitchFamily="50" charset="-128"/>
              </a:defRPr>
            </a:lvl4pPr>
            <a:lvl5pPr marL="540000" indent="0">
              <a:spcAft>
                <a:spcPts val="300"/>
              </a:spcAft>
              <a:buNone/>
              <a:tabLst>
                <a:tab pos="7740000" algn="r"/>
              </a:tabLst>
              <a:defRPr spc="120">
                <a:latin typeface="BIZ UDPゴシック" panose="020B0400000000000000" pitchFamily="50" charset="-128"/>
                <a:ea typeface="BIZ UDPゴシック" panose="020B0400000000000000" pitchFamily="50" charset="-128"/>
                <a:sym typeface="BIZ UDPゴシック" panose="020B0400000000000000" pitchFamily="50" charset="-128"/>
              </a:defRPr>
            </a:lvl5pPr>
          </a:lstStyle>
          <a:p>
            <a:pPr marL="0" marR="0" lvl="0" indent="0" algn="l" defTabSz="1007772" rtl="0" eaLnBrk="1" fontAlgn="auto" latinLnBrk="0" hangingPunct="1">
              <a:lnSpc>
                <a:spcPct val="120000"/>
              </a:lnSpc>
              <a:spcBef>
                <a:spcPts val="1200"/>
              </a:spcBef>
              <a:spcAft>
                <a:spcPts val="600"/>
              </a:spcAft>
              <a:buClr>
                <a:srgbClr val="595758"/>
              </a:buClr>
              <a:buSzTx/>
              <a:buFont typeface="Wingdings" panose="05000000000000000000" pitchFamily="2" charset="2"/>
              <a:buNone/>
              <a:tabLst>
                <a:tab pos="7740000" algn="r"/>
              </a:tabLst>
              <a:defRPr/>
            </a:pPr>
            <a:r>
              <a:rPr kumimoji="1" lang="en-US" altLang="ja-JP" sz="1400" b="1" i="0" u="none" strike="noStrike" kern="1200" cap="none" spc="100" normalizeH="0" baseline="0" noProof="0">
                <a:ln>
                  <a:noFill/>
                </a:ln>
                <a:solidFill>
                  <a:srgbClr val="3C82F4"/>
                </a:solidFill>
                <a:effectLst/>
                <a:uLnTx/>
                <a:uFillTx/>
                <a:latin typeface="+mj-ea"/>
                <a:ea typeface="+mj-ea"/>
              </a:rPr>
              <a:t>X.</a:t>
            </a:r>
            <a:r>
              <a:rPr kumimoji="1" lang="ja-JP" altLang="en-US" sz="1400" b="1" i="0" u="none" strike="noStrike" kern="1200" cap="none" spc="100" normalizeH="0" baseline="0" noProof="0">
                <a:ln>
                  <a:noFill/>
                </a:ln>
                <a:solidFill>
                  <a:srgbClr val="3C82F4"/>
                </a:solidFill>
                <a:effectLst/>
                <a:uLnTx/>
                <a:uFillTx/>
                <a:latin typeface="+mj-ea"/>
                <a:ea typeface="+mj-ea"/>
              </a:rPr>
              <a:t> </a:t>
            </a:r>
            <a:r>
              <a:rPr kumimoji="1" lang="en-US" altLang="ja-JP" sz="1400" b="1" i="0" u="none" strike="noStrike" kern="1200" cap="none" spc="100" normalizeH="0" baseline="0" noProof="0">
                <a:ln>
                  <a:noFill/>
                </a:ln>
                <a:solidFill>
                  <a:srgbClr val="3C82F4"/>
                </a:solidFill>
                <a:effectLst/>
                <a:uLnTx/>
                <a:uFillTx/>
                <a:latin typeface="+mj-ea"/>
                <a:ea typeface="+mj-ea"/>
              </a:rPr>
              <a:t>Chapter</a:t>
            </a:r>
            <a:r>
              <a:rPr kumimoji="1" lang="ja-JP" altLang="en-US" sz="1400" b="1" i="0" u="none" strike="noStrike" kern="1200" cap="none" spc="100" normalizeH="0" baseline="0" noProof="0">
                <a:ln>
                  <a:noFill/>
                </a:ln>
                <a:solidFill>
                  <a:srgbClr val="3C82F4"/>
                </a:solidFill>
                <a:effectLst/>
                <a:uLnTx/>
                <a:uFillTx/>
                <a:latin typeface="+mj-ea"/>
                <a:ea typeface="+mj-ea"/>
              </a:rPr>
              <a:t>（章） </a:t>
            </a:r>
            <a:r>
              <a:rPr kumimoji="1" lang="en-US" altLang="ja-JP" sz="1400" b="1" i="0" u="none" strike="noStrike" kern="1200" cap="none" spc="100" normalizeH="0" baseline="0" noProof="0">
                <a:ln>
                  <a:noFill/>
                </a:ln>
                <a:solidFill>
                  <a:srgbClr val="3C82F4"/>
                </a:solidFill>
                <a:effectLst/>
                <a:uLnTx/>
                <a:uFillTx/>
                <a:latin typeface="+mj-ea"/>
                <a:ea typeface="+mj-ea"/>
              </a:rPr>
              <a:t>14pt</a:t>
            </a:r>
            <a:r>
              <a:rPr kumimoji="1" lang="ja-JP" altLang="en-US" sz="1400" b="1" i="0" u="none" strike="noStrike" kern="1200" cap="none" spc="100" normalizeH="0" baseline="0" noProof="0">
                <a:ln>
                  <a:noFill/>
                </a:ln>
                <a:solidFill>
                  <a:srgbClr val="3C82F4"/>
                </a:solidFill>
                <a:effectLst/>
                <a:uLnTx/>
                <a:uFillTx/>
                <a:latin typeface="+mj-ea"/>
                <a:ea typeface="+mj-ea"/>
              </a:rPr>
              <a:t> </a:t>
            </a:r>
            <a:r>
              <a:rPr kumimoji="1" lang="ja-JP" altLang="en-US" sz="1400" b="1" i="0" u="sng" strike="noStrike" kern="1200" cap="none" spc="100" normalizeH="0" baseline="30000" noProof="0">
                <a:ln>
                  <a:noFill/>
                </a:ln>
                <a:solidFill>
                  <a:srgbClr val="3C82F4"/>
                </a:solidFill>
                <a:effectLst/>
                <a:uLnTx/>
                <a:uFill>
                  <a:solidFill>
                    <a:srgbClr val="3C82F5"/>
                  </a:solidFill>
                </a:uFill>
                <a:latin typeface="+mj-ea"/>
                <a:ea typeface="+mj-ea"/>
              </a:rPr>
              <a:t>	</a:t>
            </a:r>
            <a:r>
              <a:rPr kumimoji="1" lang="en-US" altLang="ja-JP" sz="1400" b="1" i="0" u="none" strike="noStrike" kern="1200" cap="none" spc="100" normalizeH="0" baseline="0" noProof="0">
                <a:ln>
                  <a:noFill/>
                </a:ln>
                <a:solidFill>
                  <a:srgbClr val="3C82F4"/>
                </a:solidFill>
                <a:effectLst/>
                <a:uLnTx/>
                <a:uFillTx/>
                <a:latin typeface="+mj-ea"/>
                <a:ea typeface="+mj-ea"/>
              </a:rPr>
              <a:t>1</a:t>
            </a:r>
          </a:p>
          <a:p>
            <a:pPr marL="180000" marR="0" lvl="1" indent="0" algn="l" defTabSz="1007772" rtl="0" eaLnBrk="1" fontAlgn="auto" latinLnBrk="0" hangingPunct="1">
              <a:lnSpc>
                <a:spcPct val="120000"/>
              </a:lnSpc>
              <a:spcBef>
                <a:spcPts val="400"/>
              </a:spcBef>
              <a:spcAft>
                <a:spcPts val="600"/>
              </a:spcAft>
              <a:buClr>
                <a:srgbClr val="3C82F4"/>
              </a:buClr>
              <a:buSzPct val="70000"/>
              <a:buFont typeface="Wingdings" panose="05000000000000000000" pitchFamily="2" charset="2"/>
              <a:buNone/>
              <a:tabLst>
                <a:tab pos="7740000" algn="r"/>
              </a:tabLst>
              <a:defRPr/>
            </a:pPr>
            <a:r>
              <a:rPr lang="en-US" altLang="ja-JP"/>
              <a:t>X.X</a:t>
            </a:r>
            <a:r>
              <a:rPr lang="ja-JP" altLang="en-US"/>
              <a:t> </a:t>
            </a:r>
            <a:r>
              <a:rPr lang="en-US" altLang="ja-JP"/>
              <a:t>Section</a:t>
            </a:r>
            <a:r>
              <a:rPr lang="ja-JP" altLang="en-US"/>
              <a:t>（節） </a:t>
            </a:r>
            <a:r>
              <a:rPr lang="en-US" altLang="ja-JP"/>
              <a:t>12pt</a:t>
            </a:r>
            <a:r>
              <a:rPr lang="ja-JP" altLang="en-US"/>
              <a:t>　</a:t>
            </a:r>
            <a:r>
              <a:rPr lang="en-US" altLang="ja-JP" u="dotted" baseline="30000">
                <a:solidFill>
                  <a:srgbClr val="939292"/>
                </a:solidFill>
              </a:rPr>
              <a:t>	</a:t>
            </a:r>
            <a:r>
              <a:rPr lang="en-US" altLang="ja-JP"/>
              <a:t>1</a:t>
            </a:r>
          </a:p>
          <a:p>
            <a:pPr lvl="2"/>
            <a:r>
              <a:rPr lang="ja-JP" altLang="en-US"/>
              <a:t>第</a:t>
            </a:r>
            <a:r>
              <a:rPr lang="en-US" altLang="ja-JP"/>
              <a:t>3</a:t>
            </a:r>
            <a:r>
              <a:rPr lang="ja-JP" altLang="en-US"/>
              <a:t>レベル　</a:t>
            </a:r>
            <a:r>
              <a:rPr lang="en-US" altLang="ja-JP"/>
              <a:t>11</a:t>
            </a:r>
            <a:r>
              <a:rPr lang="ja-JP" altLang="en-US"/>
              <a:t>ｐｔ</a:t>
            </a:r>
          </a:p>
          <a:p>
            <a:pPr lvl="3"/>
            <a:r>
              <a:rPr lang="ja-JP" altLang="en-US"/>
              <a:t>第</a:t>
            </a:r>
            <a:r>
              <a:rPr lang="en-US" altLang="ja-JP"/>
              <a:t>4</a:t>
            </a:r>
            <a:r>
              <a:rPr lang="ja-JP" altLang="en-US"/>
              <a:t>レベル　</a:t>
            </a:r>
            <a:r>
              <a:rPr lang="en-US" altLang="ja-JP"/>
              <a:t>11pt</a:t>
            </a:r>
            <a:endParaRPr lang="ja-JP" altLang="en-US"/>
          </a:p>
          <a:p>
            <a:pPr lvl="4"/>
            <a:r>
              <a:rPr lang="ja-JP" altLang="en-US"/>
              <a:t>第</a:t>
            </a:r>
            <a:r>
              <a:rPr lang="en-US" altLang="ja-JP"/>
              <a:t>5</a:t>
            </a:r>
            <a:r>
              <a:rPr lang="ja-JP" altLang="en-US"/>
              <a:t>レベル　</a:t>
            </a:r>
            <a:r>
              <a:rPr lang="en-US" altLang="ja-JP"/>
              <a:t>10.5pt</a:t>
            </a:r>
          </a:p>
        </p:txBody>
      </p:sp>
      <p:sp>
        <p:nvSpPr>
          <p:cNvPr id="2" name="タイトル"/>
          <p:cNvSpPr>
            <a:spLocks noGrp="1"/>
          </p:cNvSpPr>
          <p:nvPr userDrawn="1">
            <p:ph type="title" hasCustomPrompt="1"/>
          </p:nvPr>
        </p:nvSpPr>
        <p:spPr>
          <a:xfrm>
            <a:off x="539906" y="844765"/>
            <a:ext cx="9216000" cy="487235"/>
          </a:xfrm>
        </p:spPr>
        <p:txBody>
          <a:bodyPr vert="horz" bIns="108000" anchor="b" anchorCtr="0">
            <a:noAutofit/>
          </a:bodyPr>
          <a:lstStyle>
            <a:lvl1pPr>
              <a:lnSpc>
                <a:spcPct val="110000"/>
              </a:lnSpc>
              <a:defRPr spc="120" baseline="0">
                <a:latin typeface="BIZ UDPゴシック" panose="020B0400000000000000" pitchFamily="50" charset="-128"/>
                <a:ea typeface="BIZ UDPゴシック" panose="020B0400000000000000" pitchFamily="50" charset="-128"/>
                <a:sym typeface="BIZ UDPゴシック" panose="020B0400000000000000" pitchFamily="50" charset="-128"/>
              </a:defRPr>
            </a:lvl1pPr>
          </a:lstStyle>
          <a:p>
            <a:r>
              <a:rPr lang="ja-JP" altLang="en-US"/>
              <a:t>目次</a:t>
            </a:r>
            <a:endParaRPr lang="en-US"/>
          </a:p>
        </p:txBody>
      </p:sp>
    </p:spTree>
    <p:extLst>
      <p:ext uri="{BB962C8B-B14F-4D97-AF65-F5344CB8AC3E}">
        <p14:creationId xmlns:p14="http://schemas.microsoft.com/office/powerpoint/2010/main" val="4205917443"/>
      </p:ext>
    </p:extLst>
  </p:cSld>
  <p:clrMapOvr>
    <a:masterClrMapping/>
  </p:clrMapOvr>
  <p:extLst>
    <p:ext uri="{DCECCB84-F9BA-43D5-87BE-67443E8EF086}">
      <p15:sldGuideLst xmlns:p15="http://schemas.microsoft.com/office/powerpoint/2012/main">
        <p15:guide id="9" pos="1110" userDrawn="1">
          <p15:clr>
            <a:srgbClr val="FBAE40"/>
          </p15:clr>
        </p15:guide>
        <p15:guide id="11" orient="horz" pos="1088"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中扉">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57A08362-6F57-65C6-F158-CEF784E43B06}"/>
              </a:ext>
            </a:extLst>
          </p:cNvPr>
          <p:cNvGraphicFramePr>
            <a:graphicFrameLocks noChangeAspect="1"/>
          </p:cNvGraphicFramePr>
          <p:nvPr userDrawn="1">
            <p:custDataLst>
              <p:tags r:id="rId1"/>
            </p:custDataLst>
            <p:extLst>
              <p:ext uri="{D42A27DB-BD31-4B8C-83A1-F6EECF244321}">
                <p14:modId xmlns:p14="http://schemas.microsoft.com/office/powerpoint/2010/main" val="23076237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540" imgH="541" progId="TCLayout.ActiveDocument.1">
                  <p:embed/>
                </p:oleObj>
              </mc:Choice>
              <mc:Fallback>
                <p:oleObj name="think-cell スライド" r:id="rId3" imgW="540" imgH="541" progId="TCLayout.ActiveDocument.1">
                  <p:embed/>
                  <p:pic>
                    <p:nvPicPr>
                      <p:cNvPr id="4" name="think-cell data - do not delete" hidden="1">
                        <a:extLst>
                          <a:ext uri="{FF2B5EF4-FFF2-40B4-BE49-F238E27FC236}">
                            <a16:creationId xmlns:a16="http://schemas.microsoft.com/office/drawing/2014/main" id="{57A08362-6F57-65C6-F158-CEF784E43B0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7" name="ライン">
            <a:extLst>
              <a:ext uri="{FF2B5EF4-FFF2-40B4-BE49-F238E27FC236}">
                <a16:creationId xmlns:a16="http://schemas.microsoft.com/office/drawing/2014/main" id="{E3252705-F96B-43CF-B87F-C8E6ED895CE5}"/>
              </a:ext>
            </a:extLst>
          </p:cNvPr>
          <p:cNvCxnSpPr/>
          <p:nvPr userDrawn="1"/>
        </p:nvCxnSpPr>
        <p:spPr>
          <a:xfrm>
            <a:off x="1674000" y="3448510"/>
            <a:ext cx="8568000" cy="0"/>
          </a:xfrm>
          <a:prstGeom prst="line">
            <a:avLst/>
          </a:prstGeom>
          <a:ln w="7620">
            <a:solidFill>
              <a:schemeClr val="tx2"/>
            </a:solidFill>
          </a:ln>
        </p:spPr>
        <p:style>
          <a:lnRef idx="1">
            <a:schemeClr val="accent1"/>
          </a:lnRef>
          <a:fillRef idx="0">
            <a:schemeClr val="accent1"/>
          </a:fillRef>
          <a:effectRef idx="0">
            <a:schemeClr val="accent1"/>
          </a:effectRef>
          <a:fontRef idx="minor">
            <a:schemeClr val="tx1"/>
          </a:fontRef>
        </p:style>
      </p:cxnSp>
      <p:sp>
        <p:nvSpPr>
          <p:cNvPr id="5" name="X.X Section（節）">
            <a:extLst>
              <a:ext uri="{FF2B5EF4-FFF2-40B4-BE49-F238E27FC236}">
                <a16:creationId xmlns:a16="http://schemas.microsoft.com/office/drawing/2014/main" id="{8ED1F082-DCF3-47F1-AE40-2A390EECEF08}"/>
              </a:ext>
            </a:extLst>
          </p:cNvPr>
          <p:cNvSpPr>
            <a:spLocks noGrp="1"/>
          </p:cNvSpPr>
          <p:nvPr>
            <p:ph type="body" sz="quarter" idx="14" hasCustomPrompt="1"/>
          </p:nvPr>
        </p:nvSpPr>
        <p:spPr>
          <a:xfrm>
            <a:off x="1764000" y="3790347"/>
            <a:ext cx="8388000" cy="630942"/>
          </a:xfrm>
          <a:prstGeom prst="rect">
            <a:avLst/>
          </a:prstGeom>
        </p:spPr>
        <p:txBody>
          <a:bodyPr>
            <a:spAutoFit/>
          </a:bodyPr>
          <a:lstStyle>
            <a:lvl1pPr marL="215964" indent="-215964" fontAlgn="ctr">
              <a:buClr>
                <a:srgbClr val="013B84"/>
              </a:buClr>
              <a:buFont typeface="Wingdings" panose="05000000000000000000" pitchFamily="2" charset="2"/>
              <a:buChar char="l"/>
              <a:defRPr sz="1600" b="0" baseline="0">
                <a:solidFill>
                  <a:srgbClr val="000000"/>
                </a:solidFill>
                <a:latin typeface="BIZ UDPゴシック" panose="020B0400000000000000" pitchFamily="50" charset="-128"/>
                <a:ea typeface="BIZ UDPゴシック" panose="020B0400000000000000" pitchFamily="50" charset="-128"/>
                <a:sym typeface="BIZ UDPゴシック" panose="020B0400000000000000" pitchFamily="50" charset="-128"/>
              </a:defRPr>
            </a:lvl1pPr>
            <a:lvl2pPr marL="360000" indent="-144000" fontAlgn="ctr">
              <a:spcAft>
                <a:spcPts val="600"/>
              </a:spcAft>
              <a:buClr>
                <a:srgbClr val="595758"/>
              </a:buClr>
              <a:buFont typeface="BIZ UDPゴシック" panose="020B0400000000000000" pitchFamily="50" charset="-128"/>
              <a:buChar char="-"/>
              <a:defRPr sz="1400" baseline="0">
                <a:solidFill>
                  <a:srgbClr val="000000"/>
                </a:solidFill>
                <a:latin typeface="BIZ UDPゴシック" panose="020B0400000000000000" pitchFamily="50" charset="-128"/>
                <a:ea typeface="BIZ UDPゴシック" panose="020B0400000000000000" pitchFamily="50" charset="-128"/>
                <a:sym typeface="BIZ UDPゴシック" panose="020B0400000000000000" pitchFamily="50" charset="-128"/>
              </a:defRPr>
            </a:lvl2pPr>
            <a:lvl3pPr marL="413930" indent="-107982">
              <a:lnSpc>
                <a:spcPct val="120000"/>
              </a:lnSpc>
              <a:spcAft>
                <a:spcPts val="600"/>
              </a:spcAft>
              <a:buFont typeface="BIZ UDPゴシック" panose="020B0400000000000000" pitchFamily="50" charset="-128"/>
              <a:buChar char="‐"/>
              <a:defRPr sz="1100"/>
            </a:lvl3pPr>
            <a:lvl4pPr marL="413930" indent="0">
              <a:buFont typeface="BIZ UDPゴシック" panose="020B0400000000000000" pitchFamily="50" charset="-128"/>
              <a:buNone/>
              <a:defRPr sz="1100"/>
            </a:lvl4pPr>
            <a:lvl5pPr marL="413930" indent="0">
              <a:buFontTx/>
              <a:buNone/>
              <a:defRPr sz="1050"/>
            </a:lvl5pPr>
          </a:lstStyle>
          <a:p>
            <a:pPr lvl="0"/>
            <a:r>
              <a:rPr kumimoji="1" lang="en-US" altLang="ja-JP"/>
              <a:t>X.X Section</a:t>
            </a:r>
            <a:r>
              <a:rPr kumimoji="1" lang="ja-JP" altLang="en-US"/>
              <a:t>（節）</a:t>
            </a:r>
          </a:p>
          <a:p>
            <a:pPr lvl="1"/>
            <a:r>
              <a:rPr kumimoji="1" lang="en-US" altLang="ja-JP"/>
              <a:t>X.X.X item</a:t>
            </a:r>
            <a:r>
              <a:rPr kumimoji="1" lang="ja-JP" altLang="en-US"/>
              <a:t>（項）</a:t>
            </a:r>
          </a:p>
        </p:txBody>
      </p:sp>
      <p:sp>
        <p:nvSpPr>
          <p:cNvPr id="2" name="X. Chapter（章）">
            <a:extLst>
              <a:ext uri="{FF2B5EF4-FFF2-40B4-BE49-F238E27FC236}">
                <a16:creationId xmlns:a16="http://schemas.microsoft.com/office/drawing/2014/main" id="{0F3853D0-56E6-4478-9C89-835FC28848AE}"/>
              </a:ext>
            </a:extLst>
          </p:cNvPr>
          <p:cNvSpPr>
            <a:spLocks noGrp="1"/>
          </p:cNvSpPr>
          <p:nvPr>
            <p:ph type="title" hasCustomPrompt="1"/>
          </p:nvPr>
        </p:nvSpPr>
        <p:spPr>
          <a:xfrm>
            <a:off x="1764000" y="2664744"/>
            <a:ext cx="8388000" cy="439608"/>
          </a:xfrm>
        </p:spPr>
        <p:txBody>
          <a:bodyPr vert="horz" anchor="b" anchorCtr="0"/>
          <a:lstStyle>
            <a:lvl1pPr fontAlgn="base" hangingPunct="0">
              <a:lnSpc>
                <a:spcPct val="120000"/>
              </a:lnSpc>
              <a:spcAft>
                <a:spcPts val="600"/>
              </a:spcAft>
              <a:defRPr sz="2800">
                <a:latin typeface="BIZ UDPゴシック" panose="020B0400000000000000" pitchFamily="50" charset="-128"/>
                <a:ea typeface="BIZ UDPゴシック" panose="020B0400000000000000" pitchFamily="50" charset="-128"/>
                <a:sym typeface="BIZ UDPゴシック" panose="020B0400000000000000" pitchFamily="50" charset="-128"/>
              </a:defRPr>
            </a:lvl1pPr>
          </a:lstStyle>
          <a:p>
            <a:r>
              <a:rPr kumimoji="1" lang="en-US" altLang="ja-JP"/>
              <a:t>X. Chapter</a:t>
            </a:r>
            <a:r>
              <a:rPr kumimoji="1" lang="ja-JP" altLang="en-US"/>
              <a:t>（章）</a:t>
            </a:r>
          </a:p>
        </p:txBody>
      </p:sp>
      <p:sp>
        <p:nvSpPr>
          <p:cNvPr id="10" name="Page_num">
            <a:extLst>
              <a:ext uri="{FF2B5EF4-FFF2-40B4-BE49-F238E27FC236}">
                <a16:creationId xmlns:a16="http://schemas.microsoft.com/office/drawing/2014/main" id="{60FC8AC0-28EB-4217-835A-0E6D238ECE2F}"/>
              </a:ext>
            </a:extLst>
          </p:cNvPr>
          <p:cNvSpPr txBox="1"/>
          <p:nvPr userDrawn="1"/>
        </p:nvSpPr>
        <p:spPr>
          <a:xfrm>
            <a:off x="4985906" y="7290000"/>
            <a:ext cx="720000" cy="108000"/>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ja-JP"/>
            </a:defPPr>
            <a:lvl1pPr algn="ctr" fontAlgn="base">
              <a:spcBef>
                <a:spcPct val="0"/>
              </a:spcBef>
              <a:spcAft>
                <a:spcPct val="0"/>
              </a:spcAft>
              <a:buFontTx/>
              <a:buNone/>
              <a:defRPr sz="1200">
                <a:latin typeface="Arial" charset="0"/>
                <a:ea typeface="ＭＳ Ｐゴシック" charset="-128"/>
              </a:defRPr>
            </a:lvl1pPr>
            <a:lvl2pPr algn="ctr" fontAlgn="b">
              <a:spcBef>
                <a:spcPct val="0"/>
              </a:spcBef>
              <a:spcAft>
                <a:spcPct val="0"/>
              </a:spcAft>
              <a:buFont typeface="Wingdings" pitchFamily="2" charset="2"/>
              <a:defRPr sz="1400">
                <a:latin typeface="ＭＳ Ｐゴシック" charset="-128"/>
                <a:ea typeface="ＭＳ Ｐゴシック" charset="-128"/>
              </a:defRPr>
            </a:lvl2pPr>
            <a:lvl3pPr algn="ctr" fontAlgn="b">
              <a:spcBef>
                <a:spcPct val="0"/>
              </a:spcBef>
              <a:spcAft>
                <a:spcPct val="0"/>
              </a:spcAft>
              <a:buFont typeface="Wingdings" pitchFamily="2" charset="2"/>
              <a:defRPr sz="1400">
                <a:latin typeface="ＭＳ Ｐゴシック" charset="-128"/>
                <a:ea typeface="ＭＳ Ｐゴシック" charset="-128"/>
              </a:defRPr>
            </a:lvl3pPr>
            <a:lvl4pPr algn="ctr" fontAlgn="b">
              <a:spcBef>
                <a:spcPct val="0"/>
              </a:spcBef>
              <a:spcAft>
                <a:spcPct val="0"/>
              </a:spcAft>
              <a:buFont typeface="Wingdings" pitchFamily="2" charset="2"/>
              <a:defRPr sz="1400">
                <a:latin typeface="ＭＳ Ｐゴシック" charset="-128"/>
                <a:ea typeface="ＭＳ Ｐゴシック" charset="-128"/>
              </a:defRPr>
            </a:lvl4pPr>
            <a:lvl5pPr algn="ctr" fontAlgn="b">
              <a:spcBef>
                <a:spcPct val="0"/>
              </a:spcBef>
              <a:spcAft>
                <a:spcPct val="0"/>
              </a:spcAft>
              <a:buFont typeface="Wingdings" pitchFamily="2" charset="2"/>
              <a:defRPr sz="1400">
                <a:latin typeface="ＭＳ Ｐゴシック" charset="-128"/>
                <a:ea typeface="ＭＳ Ｐゴシック" charset="-128"/>
              </a:defRPr>
            </a:lvl5pPr>
            <a:lvl6pPr>
              <a:defRPr sz="1400">
                <a:latin typeface="ＭＳ Ｐゴシック" charset="-128"/>
                <a:ea typeface="ＭＳ Ｐゴシック" charset="-128"/>
              </a:defRPr>
            </a:lvl6pPr>
            <a:lvl7pPr>
              <a:defRPr sz="1400">
                <a:latin typeface="ＭＳ Ｐゴシック" charset="-128"/>
                <a:ea typeface="ＭＳ Ｐゴシック" charset="-128"/>
              </a:defRPr>
            </a:lvl7pPr>
            <a:lvl8pPr>
              <a:defRPr sz="1400">
                <a:latin typeface="ＭＳ Ｐゴシック" charset="-128"/>
                <a:ea typeface="ＭＳ Ｐゴシック" charset="-128"/>
              </a:defRPr>
            </a:lvl8pPr>
            <a:lvl9pPr>
              <a:defRPr sz="1400">
                <a:latin typeface="ＭＳ Ｐゴシック" charset="-128"/>
                <a:ea typeface="ＭＳ Ｐゴシック" charset="-128"/>
              </a:defRPr>
            </a:lvl9pPr>
          </a:lstStyle>
          <a:p>
            <a:pPr lvl="0" algn="ctr" fontAlgn="ctr"/>
            <a:fld id="{AB47E478-DBB3-43BC-A738-41880CA68C90}" type="slidenum">
              <a:rPr lang="ja-JP" altLang="en-US" sz="650" baseline="0" smtClean="0">
                <a:solidFill>
                  <a:srgbClr val="595757"/>
                </a:solidFill>
                <a:latin typeface="BIZ UDPゴシック" panose="020B0400000000000000" pitchFamily="50" charset="-128"/>
                <a:ea typeface="BIZ UDPゴシック" panose="020B0400000000000000" pitchFamily="50" charset="-128"/>
                <a:sym typeface="BIZ UDPゴシック" panose="020B0400000000000000" pitchFamily="50" charset="-128"/>
              </a:rPr>
              <a:pPr lvl="0" algn="ctr" fontAlgn="ctr"/>
              <a:t>‹#›</a:t>
            </a:fld>
            <a:endParaRPr lang="ja-JP" altLang="en-US" sz="650" baseline="0">
              <a:solidFill>
                <a:srgbClr val="595757"/>
              </a:solidFill>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Tree>
    <p:extLst>
      <p:ext uri="{BB962C8B-B14F-4D97-AF65-F5344CB8AC3E}">
        <p14:creationId xmlns:p14="http://schemas.microsoft.com/office/powerpoint/2010/main" val="3854932216"/>
      </p:ext>
    </p:extLst>
  </p:cSld>
  <p:clrMapOvr>
    <a:masterClrMapping/>
  </p:clrMapOvr>
  <p:extLst>
    <p:ext uri="{DCECCB84-F9BA-43D5-87BE-67443E8EF086}">
      <p15:sldGuideLst xmlns:p15="http://schemas.microsoft.com/office/powerpoint/2012/main">
        <p15:guide id="1" pos="110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中面 A">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B105DE51-D2CA-4737-B4EF-94CDC7C72C64}"/>
              </a:ext>
            </a:extLst>
          </p:cNvPr>
          <p:cNvGraphicFramePr>
            <a:graphicFrameLocks noChangeAspect="1"/>
          </p:cNvGraphicFramePr>
          <p:nvPr userDrawn="1">
            <p:custDataLst>
              <p:tags r:id="rId1"/>
            </p:custDataLst>
            <p:extLst>
              <p:ext uri="{D42A27DB-BD31-4B8C-83A1-F6EECF244321}">
                <p14:modId xmlns:p14="http://schemas.microsoft.com/office/powerpoint/2010/main" val="42619781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540" imgH="541" progId="TCLayout.ActiveDocument.1">
                  <p:embed/>
                </p:oleObj>
              </mc:Choice>
              <mc:Fallback>
                <p:oleObj name="think-cell スライド" r:id="rId3" imgW="540" imgH="541" progId="TCLayout.ActiveDocument.1">
                  <p:embed/>
                  <p:pic>
                    <p:nvPicPr>
                      <p:cNvPr id="4" name="think-cell data - do not delete" hidden="1">
                        <a:extLst>
                          <a:ext uri="{FF2B5EF4-FFF2-40B4-BE49-F238E27FC236}">
                            <a16:creationId xmlns:a16="http://schemas.microsoft.com/office/drawing/2014/main" id="{B105DE51-D2CA-4737-B4EF-94CDC7C72C6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12" name="ライン_フッター">
            <a:extLst>
              <a:ext uri="{FF2B5EF4-FFF2-40B4-BE49-F238E27FC236}">
                <a16:creationId xmlns:a16="http://schemas.microsoft.com/office/drawing/2014/main" id="{65B17515-FD1C-4DA3-906A-E7D62E556228}"/>
              </a:ext>
            </a:extLst>
          </p:cNvPr>
          <p:cNvCxnSpPr>
            <a:cxnSpLocks/>
          </p:cNvCxnSpPr>
          <p:nvPr userDrawn="1"/>
        </p:nvCxnSpPr>
        <p:spPr>
          <a:xfrm>
            <a:off x="450000" y="7236000"/>
            <a:ext cx="9792000" cy="0"/>
          </a:xfrm>
          <a:prstGeom prst="line">
            <a:avLst/>
          </a:prstGeom>
          <a:ln w="4445">
            <a:solidFill>
              <a:srgbClr val="939292"/>
            </a:solidFill>
          </a:ln>
        </p:spPr>
        <p:style>
          <a:lnRef idx="1">
            <a:schemeClr val="accent1"/>
          </a:lnRef>
          <a:fillRef idx="0">
            <a:schemeClr val="accent1"/>
          </a:fillRef>
          <a:effectRef idx="0">
            <a:schemeClr val="accent1"/>
          </a:effectRef>
          <a:fontRef idx="minor">
            <a:schemeClr val="tx1"/>
          </a:fontRef>
        </p:style>
      </p:cxnSp>
      <p:cxnSp>
        <p:nvCxnSpPr>
          <p:cNvPr id="26" name="ライン_ヘッダー">
            <a:extLst>
              <a:ext uri="{FF2B5EF4-FFF2-40B4-BE49-F238E27FC236}">
                <a16:creationId xmlns:a16="http://schemas.microsoft.com/office/drawing/2014/main" id="{52050FBC-610C-4422-A2F2-453C99DC1F81}"/>
              </a:ext>
            </a:extLst>
          </p:cNvPr>
          <p:cNvCxnSpPr>
            <a:cxnSpLocks/>
          </p:cNvCxnSpPr>
          <p:nvPr userDrawn="1"/>
        </p:nvCxnSpPr>
        <p:spPr>
          <a:xfrm>
            <a:off x="449263" y="1386000"/>
            <a:ext cx="9792549" cy="0"/>
          </a:xfrm>
          <a:prstGeom prst="line">
            <a:avLst/>
          </a:prstGeom>
          <a:ln w="762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出所">
            <a:extLst>
              <a:ext uri="{FF2B5EF4-FFF2-40B4-BE49-F238E27FC236}">
                <a16:creationId xmlns:a16="http://schemas.microsoft.com/office/drawing/2014/main" id="{0CB5E31F-0A27-4B9A-B63A-A565F2BA2026}"/>
              </a:ext>
            </a:extLst>
          </p:cNvPr>
          <p:cNvSpPr>
            <a:spLocks noGrp="1"/>
          </p:cNvSpPr>
          <p:nvPr>
            <p:ph type="body" sz="quarter" idx="20" hasCustomPrompt="1"/>
          </p:nvPr>
        </p:nvSpPr>
        <p:spPr>
          <a:xfrm>
            <a:off x="538163" y="6956578"/>
            <a:ext cx="9612000" cy="135422"/>
          </a:xfrm>
        </p:spPr>
        <p:txBody>
          <a:bodyPr anchor="b" anchorCtr="0"/>
          <a:lstStyle>
            <a:lvl1pPr marL="252000" indent="-252000" fontAlgn="ctr">
              <a:lnSpc>
                <a:spcPct val="110000"/>
              </a:lnSpc>
              <a:spcAft>
                <a:spcPts val="0"/>
              </a:spcAft>
              <a:buNone/>
              <a:defRPr sz="800" b="0">
                <a:solidFill>
                  <a:srgbClr val="000000"/>
                </a:solidFill>
                <a:latin typeface="BIZ UDPゴシック" panose="020B0400000000000000" pitchFamily="50" charset="-128"/>
                <a:ea typeface="BIZ UDPゴシック" panose="020B0400000000000000" pitchFamily="50" charset="-128"/>
                <a:sym typeface="BIZ UDPゴシック" panose="020B0400000000000000" pitchFamily="50" charset="-128"/>
              </a:defRPr>
            </a:lvl1pPr>
          </a:lstStyle>
          <a:p>
            <a:pPr lvl="0"/>
            <a:r>
              <a:rPr kumimoji="1" lang="ja-JP" altLang="en-US"/>
              <a:t>出所）</a:t>
            </a:r>
          </a:p>
        </p:txBody>
      </p:sp>
      <p:sp>
        <p:nvSpPr>
          <p:cNvPr id="6" name="テキスト プレースホルダー">
            <a:extLst>
              <a:ext uri="{FF2B5EF4-FFF2-40B4-BE49-F238E27FC236}">
                <a16:creationId xmlns:a16="http://schemas.microsoft.com/office/drawing/2014/main" id="{F6B95884-5A9B-49CB-837C-C8E92488E1EF}"/>
              </a:ext>
            </a:extLst>
          </p:cNvPr>
          <p:cNvSpPr>
            <a:spLocks noGrp="1"/>
          </p:cNvSpPr>
          <p:nvPr>
            <p:ph type="body" sz="quarter" idx="15" hasCustomPrompt="1"/>
          </p:nvPr>
        </p:nvSpPr>
        <p:spPr>
          <a:xfrm>
            <a:off x="539750" y="1715300"/>
            <a:ext cx="9612313" cy="1517980"/>
          </a:xfrm>
          <a:prstGeom prst="rect">
            <a:avLst/>
          </a:prstGeom>
        </p:spPr>
        <p:txBody>
          <a:bodyPr/>
          <a:lstStyle>
            <a:lvl1pPr marL="252000" indent="-252000">
              <a:spcAft>
                <a:spcPts val="600"/>
              </a:spcAft>
              <a:buClr>
                <a:srgbClr val="003B83"/>
              </a:buClr>
              <a:buFont typeface="Wingdings" panose="05000000000000000000" pitchFamily="2" charset="2"/>
              <a:buChar char="l"/>
              <a:defRPr b="1" baseline="0">
                <a:solidFill>
                  <a:srgbClr val="000000"/>
                </a:solidFill>
                <a:latin typeface="BIZ UDPゴシック" panose="020B0400000000000000" pitchFamily="50" charset="-128"/>
                <a:ea typeface="BIZ UDPゴシック" panose="020B0400000000000000" pitchFamily="50" charset="-128"/>
                <a:sym typeface="BIZ UDPゴシック" panose="020B0400000000000000" pitchFamily="50" charset="-128"/>
              </a:defRPr>
            </a:lvl1pPr>
            <a:lvl2pPr marL="252000">
              <a:spcAft>
                <a:spcPts val="600"/>
              </a:spcAft>
              <a:defRPr baseline="0">
                <a:latin typeface="BIZ UDPゴシック" panose="020B0400000000000000" pitchFamily="50" charset="-128"/>
                <a:ea typeface="BIZ UDPゴシック" panose="020B0400000000000000" pitchFamily="50" charset="-128"/>
                <a:sym typeface="BIZ UDPゴシック" panose="020B0400000000000000" pitchFamily="50" charset="-128"/>
              </a:defRPr>
            </a:lvl2pPr>
            <a:lvl3pPr marL="396000">
              <a:spcAft>
                <a:spcPts val="600"/>
              </a:spcAft>
              <a:defRPr baseline="0">
                <a:latin typeface="BIZ UDPゴシック" panose="020B0400000000000000" pitchFamily="50" charset="-128"/>
                <a:ea typeface="BIZ UDPゴシック" panose="020B0400000000000000" pitchFamily="50" charset="-128"/>
                <a:sym typeface="BIZ UDPゴシック" panose="020B0400000000000000" pitchFamily="50" charset="-128"/>
              </a:defRPr>
            </a:lvl3pPr>
            <a:lvl4pPr marL="540000" indent="-144000">
              <a:spcBef>
                <a:spcPts val="0"/>
              </a:spcBef>
              <a:defRPr baseline="0">
                <a:latin typeface="BIZ UDPゴシック" panose="020B0400000000000000" pitchFamily="50" charset="-128"/>
                <a:ea typeface="BIZ UDPゴシック" panose="020B0400000000000000" pitchFamily="50" charset="-128"/>
                <a:sym typeface="BIZ UDPゴシック" panose="020B0400000000000000" pitchFamily="50" charset="-128"/>
              </a:defRPr>
            </a:lvl4pPr>
            <a:lvl5pPr marL="648000">
              <a:defRPr baseline="0">
                <a:latin typeface="BIZ UDPゴシック" panose="020B0400000000000000" pitchFamily="50" charset="-128"/>
                <a:ea typeface="BIZ UDPゴシック" panose="020B0400000000000000" pitchFamily="50" charset="-128"/>
                <a:sym typeface="BIZ UDPゴシック" panose="020B0400000000000000" pitchFamily="50" charset="-128"/>
              </a:defRPr>
            </a:lvl5pPr>
          </a:lstStyle>
          <a:p>
            <a:pPr lvl="0"/>
            <a:r>
              <a:rPr kumimoji="1" lang="ja-JP" altLang="en-US"/>
              <a:t>第</a:t>
            </a:r>
            <a:r>
              <a:rPr kumimoji="1" lang="en-US" altLang="ja-JP"/>
              <a:t>1</a:t>
            </a:r>
            <a:r>
              <a:rPr kumimoji="1" lang="ja-JP" altLang="en-US"/>
              <a:t>レベル </a:t>
            </a:r>
            <a:r>
              <a:rPr kumimoji="1" lang="en-US" altLang="ja-JP"/>
              <a:t>16pt</a:t>
            </a:r>
            <a:endParaRPr kumimoji="1" lang="ja-JP" altLang="en-US"/>
          </a:p>
          <a:p>
            <a:pPr lvl="1"/>
            <a:r>
              <a:rPr kumimoji="1" lang="ja-JP" altLang="en-US"/>
              <a:t>第</a:t>
            </a:r>
            <a:r>
              <a:rPr kumimoji="1" lang="en-US" altLang="ja-JP"/>
              <a:t>2</a:t>
            </a:r>
            <a:r>
              <a:rPr kumimoji="1" lang="ja-JP" altLang="en-US"/>
              <a:t>レベル </a:t>
            </a:r>
            <a:r>
              <a:rPr kumimoji="1" lang="en-US" altLang="ja-JP"/>
              <a:t>16pt</a:t>
            </a:r>
            <a:endParaRPr kumimoji="1" lang="ja-JP" altLang="en-US"/>
          </a:p>
          <a:p>
            <a:pPr lvl="2"/>
            <a:r>
              <a:rPr kumimoji="1" lang="ja-JP" altLang="en-US"/>
              <a:t>第</a:t>
            </a:r>
            <a:r>
              <a:rPr kumimoji="1" lang="en-US" altLang="ja-JP"/>
              <a:t>3</a:t>
            </a:r>
            <a:r>
              <a:rPr kumimoji="1" lang="ja-JP" altLang="en-US"/>
              <a:t>レベル </a:t>
            </a:r>
            <a:r>
              <a:rPr kumimoji="1" lang="en-US" altLang="ja-JP"/>
              <a:t>14pt</a:t>
            </a:r>
            <a:endParaRPr kumimoji="1" lang="ja-JP" altLang="en-US"/>
          </a:p>
          <a:p>
            <a:pPr lvl="3"/>
            <a:r>
              <a:rPr kumimoji="1" lang="ja-JP" altLang="en-US"/>
              <a:t>第</a:t>
            </a:r>
            <a:r>
              <a:rPr kumimoji="1" lang="en-US" altLang="ja-JP"/>
              <a:t>4</a:t>
            </a:r>
            <a:r>
              <a:rPr kumimoji="1" lang="ja-JP" altLang="en-US"/>
              <a:t>レベル </a:t>
            </a:r>
            <a:r>
              <a:rPr kumimoji="1" lang="en-US" altLang="ja-JP"/>
              <a:t>12pt</a:t>
            </a:r>
            <a:endParaRPr kumimoji="1" lang="ja-JP" altLang="en-US"/>
          </a:p>
          <a:p>
            <a:pPr lvl="4"/>
            <a:r>
              <a:rPr kumimoji="1" lang="ja-JP" altLang="en-US"/>
              <a:t>第</a:t>
            </a:r>
            <a:r>
              <a:rPr kumimoji="1" lang="en-US" altLang="ja-JP"/>
              <a:t>5</a:t>
            </a:r>
            <a:r>
              <a:rPr kumimoji="1" lang="ja-JP" altLang="en-US"/>
              <a:t>レベル </a:t>
            </a:r>
            <a:r>
              <a:rPr kumimoji="1" lang="en-US" altLang="ja-JP"/>
              <a:t>10.5pt</a:t>
            </a:r>
            <a:endParaRPr kumimoji="1" lang="ja-JP" altLang="en-US"/>
          </a:p>
        </p:txBody>
      </p:sp>
      <p:sp>
        <p:nvSpPr>
          <p:cNvPr id="25" name="ページタイトル">
            <a:extLst>
              <a:ext uri="{FF2B5EF4-FFF2-40B4-BE49-F238E27FC236}">
                <a16:creationId xmlns:a16="http://schemas.microsoft.com/office/drawing/2014/main" id="{B161F847-12DE-428F-B720-87FF3F5725E1}"/>
              </a:ext>
            </a:extLst>
          </p:cNvPr>
          <p:cNvSpPr>
            <a:spLocks noGrp="1"/>
          </p:cNvSpPr>
          <p:nvPr>
            <p:ph type="subTitle" idx="10" hasCustomPrompt="1"/>
          </p:nvPr>
        </p:nvSpPr>
        <p:spPr>
          <a:xfrm>
            <a:off x="540000" y="845462"/>
            <a:ext cx="9216000" cy="487235"/>
          </a:xfrm>
          <a:prstGeom prst="rect">
            <a:avLst/>
          </a:prstGeom>
        </p:spPr>
        <p:txBody>
          <a:bodyPr bIns="108000" anchor="b" anchorCtr="0">
            <a:noAutofit/>
          </a:bodyPr>
          <a:lstStyle>
            <a:lvl1pPr marL="0" indent="0" fontAlgn="base">
              <a:lnSpc>
                <a:spcPct val="110000"/>
              </a:lnSpc>
              <a:spcAft>
                <a:spcPts val="0"/>
              </a:spcAft>
              <a:buNone/>
              <a:defRPr sz="2600" b="1" spc="100" baseline="0">
                <a:solidFill>
                  <a:srgbClr val="003B83"/>
                </a:solidFill>
                <a:latin typeface="BIZ UDPゴシック" panose="020B0400000000000000" pitchFamily="50" charset="-128"/>
                <a:ea typeface="BIZ UDPゴシック" panose="020B0400000000000000" pitchFamily="50" charset="-128"/>
                <a:sym typeface="BIZ UDPゴシック" panose="020B0400000000000000" pitchFamily="50" charset="-128"/>
              </a:defRPr>
            </a:lvl1pPr>
          </a:lstStyle>
          <a:p>
            <a:r>
              <a:rPr kumimoji="1" lang="ja-JP" altLang="en-US"/>
              <a:t>ページタイトル（結論／メッセージ）</a:t>
            </a:r>
          </a:p>
        </p:txBody>
      </p:sp>
      <p:sp>
        <p:nvSpPr>
          <p:cNvPr id="3" name="X.X Section（節）">
            <a:extLst>
              <a:ext uri="{FF2B5EF4-FFF2-40B4-BE49-F238E27FC236}">
                <a16:creationId xmlns:a16="http://schemas.microsoft.com/office/drawing/2014/main" id="{C66AD045-63CF-4DB0-971A-539A4EE33DBF}"/>
              </a:ext>
            </a:extLst>
          </p:cNvPr>
          <p:cNvSpPr>
            <a:spLocks noGrp="1"/>
          </p:cNvSpPr>
          <p:nvPr>
            <p:ph type="title" hasCustomPrompt="1"/>
          </p:nvPr>
        </p:nvSpPr>
        <p:spPr>
          <a:xfrm>
            <a:off x="539906" y="360696"/>
            <a:ext cx="9216000" cy="216000"/>
          </a:xfrm>
        </p:spPr>
        <p:txBody>
          <a:bodyPr vert="horz" anchor="t" anchorCtr="0">
            <a:noAutofit/>
          </a:bodyPr>
          <a:lstStyle>
            <a:lvl1pPr fontAlgn="ctr">
              <a:lnSpc>
                <a:spcPct val="100000"/>
              </a:lnSpc>
              <a:defRPr sz="1400" b="0">
                <a:solidFill>
                  <a:srgbClr val="003B83"/>
                </a:solidFill>
                <a:latin typeface="BIZ UDPゴシック" panose="020B0400000000000000" pitchFamily="50" charset="-128"/>
                <a:ea typeface="BIZ UDPゴシック" panose="020B0400000000000000" pitchFamily="50" charset="-128"/>
                <a:sym typeface="BIZ UDPゴシック" panose="020B0400000000000000" pitchFamily="50" charset="-128"/>
              </a:defRPr>
            </a:lvl1pPr>
          </a:lstStyle>
          <a:p>
            <a:r>
              <a:rPr kumimoji="1" lang="en-US" altLang="ja-JP"/>
              <a:t>X.X</a:t>
            </a:r>
            <a:r>
              <a:rPr kumimoji="1" lang="ja-JP" altLang="en-US"/>
              <a:t> </a:t>
            </a:r>
            <a:r>
              <a:rPr kumimoji="1" lang="en-US" altLang="ja-JP"/>
              <a:t>Section</a:t>
            </a:r>
            <a:r>
              <a:rPr kumimoji="1" lang="ja-JP" altLang="en-US"/>
              <a:t>（節）</a:t>
            </a:r>
          </a:p>
        </p:txBody>
      </p:sp>
      <p:sp>
        <p:nvSpPr>
          <p:cNvPr id="19" name="Page_num">
            <a:extLst>
              <a:ext uri="{FF2B5EF4-FFF2-40B4-BE49-F238E27FC236}">
                <a16:creationId xmlns:a16="http://schemas.microsoft.com/office/drawing/2014/main" id="{CA4BF186-2590-4137-8B41-D5F59B01202C}"/>
              </a:ext>
            </a:extLst>
          </p:cNvPr>
          <p:cNvSpPr txBox="1"/>
          <p:nvPr userDrawn="1"/>
        </p:nvSpPr>
        <p:spPr>
          <a:xfrm>
            <a:off x="4985906" y="7290000"/>
            <a:ext cx="720000" cy="108000"/>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ja-JP"/>
            </a:defPPr>
            <a:lvl1pPr algn="ctr" fontAlgn="base">
              <a:spcBef>
                <a:spcPct val="0"/>
              </a:spcBef>
              <a:spcAft>
                <a:spcPct val="0"/>
              </a:spcAft>
              <a:buFontTx/>
              <a:buNone/>
              <a:defRPr sz="1200">
                <a:latin typeface="Arial" charset="0"/>
                <a:ea typeface="ＭＳ Ｐゴシック" charset="-128"/>
              </a:defRPr>
            </a:lvl1pPr>
            <a:lvl2pPr algn="ctr" fontAlgn="b">
              <a:spcBef>
                <a:spcPct val="0"/>
              </a:spcBef>
              <a:spcAft>
                <a:spcPct val="0"/>
              </a:spcAft>
              <a:buFont typeface="Wingdings" pitchFamily="2" charset="2"/>
              <a:defRPr sz="1400">
                <a:latin typeface="ＭＳ Ｐゴシック" charset="-128"/>
                <a:ea typeface="ＭＳ Ｐゴシック" charset="-128"/>
              </a:defRPr>
            </a:lvl2pPr>
            <a:lvl3pPr algn="ctr" fontAlgn="b">
              <a:spcBef>
                <a:spcPct val="0"/>
              </a:spcBef>
              <a:spcAft>
                <a:spcPct val="0"/>
              </a:spcAft>
              <a:buFont typeface="Wingdings" pitchFamily="2" charset="2"/>
              <a:defRPr sz="1400">
                <a:latin typeface="ＭＳ Ｐゴシック" charset="-128"/>
                <a:ea typeface="ＭＳ Ｐゴシック" charset="-128"/>
              </a:defRPr>
            </a:lvl3pPr>
            <a:lvl4pPr algn="ctr" fontAlgn="b">
              <a:spcBef>
                <a:spcPct val="0"/>
              </a:spcBef>
              <a:spcAft>
                <a:spcPct val="0"/>
              </a:spcAft>
              <a:buFont typeface="Wingdings" pitchFamily="2" charset="2"/>
              <a:defRPr sz="1400">
                <a:latin typeface="ＭＳ Ｐゴシック" charset="-128"/>
                <a:ea typeface="ＭＳ Ｐゴシック" charset="-128"/>
              </a:defRPr>
            </a:lvl4pPr>
            <a:lvl5pPr algn="ctr" fontAlgn="b">
              <a:spcBef>
                <a:spcPct val="0"/>
              </a:spcBef>
              <a:spcAft>
                <a:spcPct val="0"/>
              </a:spcAft>
              <a:buFont typeface="Wingdings" pitchFamily="2" charset="2"/>
              <a:defRPr sz="1400">
                <a:latin typeface="ＭＳ Ｐゴシック" charset="-128"/>
                <a:ea typeface="ＭＳ Ｐゴシック" charset="-128"/>
              </a:defRPr>
            </a:lvl5pPr>
            <a:lvl6pPr>
              <a:defRPr sz="1400">
                <a:latin typeface="ＭＳ Ｐゴシック" charset="-128"/>
                <a:ea typeface="ＭＳ Ｐゴシック" charset="-128"/>
              </a:defRPr>
            </a:lvl6pPr>
            <a:lvl7pPr>
              <a:defRPr sz="1400">
                <a:latin typeface="ＭＳ Ｐゴシック" charset="-128"/>
                <a:ea typeface="ＭＳ Ｐゴシック" charset="-128"/>
              </a:defRPr>
            </a:lvl7pPr>
            <a:lvl8pPr>
              <a:defRPr sz="1400">
                <a:latin typeface="ＭＳ Ｐゴシック" charset="-128"/>
                <a:ea typeface="ＭＳ Ｐゴシック" charset="-128"/>
              </a:defRPr>
            </a:lvl8pPr>
            <a:lvl9pPr>
              <a:defRPr sz="1400">
                <a:latin typeface="ＭＳ Ｐゴシック" charset="-128"/>
                <a:ea typeface="ＭＳ Ｐゴシック" charset="-128"/>
              </a:defRPr>
            </a:lvl9pPr>
          </a:lstStyle>
          <a:p>
            <a:pPr lvl="0" algn="ctr" fontAlgn="ctr"/>
            <a:fld id="{AB47E478-DBB3-43BC-A738-41880CA68C90}" type="slidenum">
              <a:rPr lang="ja-JP" altLang="en-US" sz="650" baseline="0" smtClean="0">
                <a:solidFill>
                  <a:srgbClr val="595757"/>
                </a:solidFill>
                <a:latin typeface="BIZ UDPゴシック" panose="020B0400000000000000" pitchFamily="50" charset="-128"/>
                <a:ea typeface="BIZ UDPゴシック" panose="020B0400000000000000" pitchFamily="50" charset="-128"/>
                <a:sym typeface="BIZ UDPゴシック" panose="020B0400000000000000" pitchFamily="50" charset="-128"/>
              </a:rPr>
              <a:pPr lvl="0" algn="ctr" fontAlgn="ctr"/>
              <a:t>‹#›</a:t>
            </a:fld>
            <a:endParaRPr lang="ja-JP" altLang="en-US" sz="650" baseline="0">
              <a:solidFill>
                <a:srgbClr val="595757"/>
              </a:solidFill>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Tree>
    <p:extLst>
      <p:ext uri="{BB962C8B-B14F-4D97-AF65-F5344CB8AC3E}">
        <p14:creationId xmlns:p14="http://schemas.microsoft.com/office/powerpoint/2010/main" val="1243139589"/>
      </p:ext>
    </p:extLst>
  </p:cSld>
  <p:clrMapOvr>
    <a:masterClrMapping/>
  </p:clrMapOvr>
  <p:extLst>
    <p:ext uri="{DCECCB84-F9BA-43D5-87BE-67443E8EF086}">
      <p15:sldGuideLst xmlns:p15="http://schemas.microsoft.com/office/powerpoint/2012/main">
        <p15:guide id="7" orient="horz" pos="1088">
          <p15:clr>
            <a:srgbClr val="FBAE40"/>
          </p15:clr>
        </p15:guide>
        <p15:guide id="9" pos="3242">
          <p15:clr>
            <a:srgbClr val="FBAE40"/>
          </p15:clr>
        </p15:guide>
        <p15:guide id="10" pos="3491">
          <p15:clr>
            <a:srgbClr val="FBAE40"/>
          </p15:clr>
        </p15:guide>
      </p15:sldGuideLst>
    </p:ext>
  </p:extLst>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theme/theme1.xml" Type="http://schemas.openxmlformats.org/officeDocument/2006/relationships/theme"/><Relationship Id="rId5" Target="../tags/tag2.xml" Type="http://schemas.openxmlformats.org/officeDocument/2006/relationships/tags"/><Relationship Id="rId6" Target="../embeddings/oleObject1.bin" Type="http://schemas.openxmlformats.org/officeDocument/2006/relationships/oleObject"/><Relationship Id="rId7" Target="../media/image1.emf" Type="http://schemas.openxmlformats.org/officeDocument/2006/relationships/image"/></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6B19140F-492D-655C-C213-C36F6324F936}"/>
              </a:ext>
            </a:extLst>
          </p:cNvPr>
          <p:cNvGraphicFramePr>
            <a:graphicFrameLocks noChangeAspect="1"/>
          </p:cNvGraphicFramePr>
          <p:nvPr userDrawn="1">
            <p:custDataLst>
              <p:tags r:id="rId5"/>
            </p:custDataLst>
            <p:extLst>
              <p:ext uri="{D42A27DB-BD31-4B8C-83A1-F6EECF244321}">
                <p14:modId xmlns:p14="http://schemas.microsoft.com/office/powerpoint/2010/main" val="20083540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40" imgH="541" progId="TCLayout.ActiveDocument.1">
                  <p:embed/>
                </p:oleObj>
              </mc:Choice>
              <mc:Fallback>
                <p:oleObj name="think-cell スライド" r:id="rId6" imgW="540" imgH="541" progId="TCLayout.ActiveDocument.1">
                  <p:embed/>
                  <p:pic>
                    <p:nvPicPr>
                      <p:cNvPr id="5" name="think-cell data - do not delete" hidden="1">
                        <a:extLst>
                          <a:ext uri="{FF2B5EF4-FFF2-40B4-BE49-F238E27FC236}">
                            <a16:creationId xmlns:a16="http://schemas.microsoft.com/office/drawing/2014/main" id="{6B19140F-492D-655C-C213-C36F6324F936}"/>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Text Placeholder">
            <a:extLst>
              <a:ext uri="{FF2B5EF4-FFF2-40B4-BE49-F238E27FC236}">
                <a16:creationId xmlns:a16="http://schemas.microsoft.com/office/drawing/2014/main" id="{6EC0AA87-ECC3-4272-B5FE-92B45A462002}"/>
              </a:ext>
            </a:extLst>
          </p:cNvPr>
          <p:cNvSpPr>
            <a:spLocks noGrp="1"/>
          </p:cNvSpPr>
          <p:nvPr>
            <p:ph type="body" idx="1"/>
          </p:nvPr>
        </p:nvSpPr>
        <p:spPr>
          <a:xfrm>
            <a:off x="538164" y="1728000"/>
            <a:ext cx="9613900" cy="1517980"/>
          </a:xfrm>
          <a:prstGeom prst="rect">
            <a:avLst/>
          </a:prstGeom>
        </p:spPr>
        <p:txBody>
          <a:bodyPr vert="horz" wrap="square" lIns="0" tIns="0" rIns="0" bIns="0" rtlCol="0">
            <a:spAutoFit/>
          </a:bodyPr>
          <a:lstStyle/>
          <a:p>
            <a:pPr lvl="0"/>
            <a:r>
              <a:rPr kumimoji="1" lang="ja-JP" altLang="en-US"/>
              <a:t>第</a:t>
            </a:r>
            <a:r>
              <a:rPr kumimoji="1" lang="en-US" altLang="ja-JP"/>
              <a:t>1</a:t>
            </a:r>
            <a:r>
              <a:rPr kumimoji="1" lang="ja-JP" altLang="en-US"/>
              <a:t>レベル </a:t>
            </a:r>
            <a:r>
              <a:rPr kumimoji="1" lang="en-US" altLang="ja-JP"/>
              <a:t>16pt</a:t>
            </a:r>
            <a:endParaRPr kumimoji="1" lang="ja-JP" altLang="en-US"/>
          </a:p>
          <a:p>
            <a:pPr lvl="1"/>
            <a:r>
              <a:rPr kumimoji="1" lang="ja-JP" altLang="en-US"/>
              <a:t>第</a:t>
            </a:r>
            <a:r>
              <a:rPr kumimoji="1" lang="en-US" altLang="ja-JP"/>
              <a:t>2</a:t>
            </a:r>
            <a:r>
              <a:rPr kumimoji="1" lang="ja-JP" altLang="en-US"/>
              <a:t>レベル </a:t>
            </a:r>
            <a:r>
              <a:rPr kumimoji="1" lang="en-US" altLang="ja-JP"/>
              <a:t>16pt</a:t>
            </a:r>
            <a:endParaRPr kumimoji="1" lang="ja-JP" altLang="en-US"/>
          </a:p>
          <a:p>
            <a:pPr lvl="2"/>
            <a:r>
              <a:rPr kumimoji="1" lang="ja-JP" altLang="en-US"/>
              <a:t>第</a:t>
            </a:r>
            <a:r>
              <a:rPr kumimoji="1" lang="en-US" altLang="ja-JP"/>
              <a:t>3</a:t>
            </a:r>
            <a:r>
              <a:rPr kumimoji="1" lang="ja-JP" altLang="en-US"/>
              <a:t>レベル </a:t>
            </a:r>
            <a:r>
              <a:rPr kumimoji="1" lang="en-US" altLang="ja-JP"/>
              <a:t>14pt</a:t>
            </a:r>
            <a:endParaRPr kumimoji="1" lang="ja-JP" altLang="en-US"/>
          </a:p>
          <a:p>
            <a:pPr lvl="3"/>
            <a:r>
              <a:rPr kumimoji="1" lang="ja-JP" altLang="en-US"/>
              <a:t>第</a:t>
            </a:r>
            <a:r>
              <a:rPr kumimoji="1" lang="en-US" altLang="ja-JP"/>
              <a:t>4</a:t>
            </a:r>
            <a:r>
              <a:rPr kumimoji="1" lang="ja-JP" altLang="en-US"/>
              <a:t>レベル </a:t>
            </a:r>
            <a:r>
              <a:rPr kumimoji="1" lang="en-US" altLang="ja-JP"/>
              <a:t>12pt</a:t>
            </a:r>
            <a:endParaRPr kumimoji="1" lang="ja-JP" altLang="en-US"/>
          </a:p>
          <a:p>
            <a:pPr lvl="4"/>
            <a:r>
              <a:rPr kumimoji="1" lang="ja-JP" altLang="en-US"/>
              <a:t>第</a:t>
            </a:r>
            <a:r>
              <a:rPr kumimoji="1" lang="en-US" altLang="ja-JP"/>
              <a:t>5</a:t>
            </a:r>
            <a:r>
              <a:rPr kumimoji="1" lang="ja-JP" altLang="en-US"/>
              <a:t>レベル </a:t>
            </a:r>
            <a:r>
              <a:rPr kumimoji="1" lang="en-US" altLang="ja-JP"/>
              <a:t>10.5pt</a:t>
            </a:r>
            <a:endParaRPr kumimoji="1" lang="ja-JP" altLang="en-US"/>
          </a:p>
        </p:txBody>
      </p:sp>
      <p:sp>
        <p:nvSpPr>
          <p:cNvPr id="2" name="Title Placeholder"/>
          <p:cNvSpPr>
            <a:spLocks noGrp="1"/>
          </p:cNvSpPr>
          <p:nvPr>
            <p:ph type="title"/>
          </p:nvPr>
        </p:nvSpPr>
        <p:spPr>
          <a:xfrm>
            <a:off x="539906" y="899950"/>
            <a:ext cx="9612000" cy="360099"/>
          </a:xfrm>
          <a:prstGeom prst="rect">
            <a:avLst/>
          </a:prstGeom>
        </p:spPr>
        <p:txBody>
          <a:bodyPr vert="horz" lIns="0" tIns="0" rIns="0" bIns="0" rtlCol="0" anchor="ctr">
            <a:spAutoFit/>
          </a:bodyPr>
          <a:lstStyle/>
          <a:p>
            <a:r>
              <a:rPr lang="ja-JP" altLang="en-US"/>
              <a:t>タイトルの書式設定</a:t>
            </a:r>
            <a:endParaRPr lang="en-US"/>
          </a:p>
        </p:txBody>
      </p:sp>
    </p:spTree>
    <p:extLst>
      <p:ext uri="{BB962C8B-B14F-4D97-AF65-F5344CB8AC3E}">
        <p14:creationId xmlns:p14="http://schemas.microsoft.com/office/powerpoint/2010/main" val="2388897361"/>
      </p:ext>
    </p:extLst>
  </p:cSld>
  <p:clrMap bg1="lt1" tx1="dk1" bg2="lt2" tx2="dk2" accent1="accent1" accent2="accent2" accent3="accent3" accent4="accent4" accent5="accent5" accent6="accent6" hlink="hlink" folHlink="folHlink"/>
  <p:sldLayoutIdLst>
    <p:sldLayoutId id="2147483737" r:id="rId1"/>
    <p:sldLayoutId id="2147483707" r:id="rId2"/>
    <p:sldLayoutId id="2147483662" r:id="rId3"/>
  </p:sldLayoutIdLst>
  <p:hf hdr="0" ftr="0" dt="0"/>
  <p:txStyles>
    <p:titleStyle>
      <a:lvl1pPr algn="l" defTabSz="1007772" rtl="0" eaLnBrk="1" latinLnBrk="0" hangingPunct="1">
        <a:lnSpc>
          <a:spcPct val="90000"/>
        </a:lnSpc>
        <a:spcBef>
          <a:spcPct val="0"/>
        </a:spcBef>
        <a:buNone/>
        <a:defRPr kumimoji="1" sz="2600" b="1" kern="1200" spc="120" baseline="0">
          <a:solidFill>
            <a:srgbClr val="003B83"/>
          </a:solidFill>
          <a:latin typeface="BIZ UDPゴシック" panose="020B0400000000000000" pitchFamily="50" charset="-128"/>
          <a:ea typeface="BIZ UDPゴシック" panose="020B0400000000000000" pitchFamily="50" charset="-128"/>
          <a:cs typeface="+mj-cs"/>
          <a:sym typeface="BIZ UDPゴシック" panose="020B0400000000000000" pitchFamily="50" charset="-128"/>
        </a:defRPr>
      </a:lvl1pPr>
    </p:titleStyle>
    <p:bodyStyle>
      <a:lvl1pPr marL="252000" marR="0" indent="-252000" algn="l" defTabSz="1007772" rtl="0" eaLnBrk="1" fontAlgn="auto" latinLnBrk="0" hangingPunct="1">
        <a:lnSpc>
          <a:spcPct val="120000"/>
        </a:lnSpc>
        <a:spcBef>
          <a:spcPts val="0"/>
        </a:spcBef>
        <a:spcAft>
          <a:spcPts val="600"/>
        </a:spcAft>
        <a:buClr>
          <a:srgbClr val="595758"/>
        </a:buClr>
        <a:buSzTx/>
        <a:buFont typeface="Wingdings" panose="05000000000000000000" pitchFamily="2" charset="2"/>
        <a:buChar char="l"/>
        <a:tabLst/>
        <a:defRPr kumimoji="1" sz="1600" b="1" kern="1200" spc="120" baseline="0">
          <a:solidFill>
            <a:srgbClr val="3C82F4"/>
          </a:solidFill>
          <a:latin typeface="BIZ UDPゴシック" panose="020B0400000000000000" pitchFamily="50" charset="-128"/>
          <a:ea typeface="BIZ UDPゴシック" panose="020B0400000000000000" pitchFamily="50" charset="-128"/>
          <a:cs typeface="+mn-cs"/>
          <a:sym typeface="BIZ UDPゴシック" panose="020B0400000000000000" pitchFamily="50" charset="-128"/>
        </a:defRPr>
      </a:lvl1pPr>
      <a:lvl2pPr marL="252000" marR="0" indent="-216000" algn="l" defTabSz="1007772" rtl="0" eaLnBrk="1" fontAlgn="auto" latinLnBrk="0" hangingPunct="1">
        <a:lnSpc>
          <a:spcPct val="120000"/>
        </a:lnSpc>
        <a:spcBef>
          <a:spcPts val="0"/>
        </a:spcBef>
        <a:spcAft>
          <a:spcPts val="600"/>
        </a:spcAft>
        <a:buClr>
          <a:srgbClr val="3C82F4"/>
        </a:buClr>
        <a:buSzPct val="70000"/>
        <a:buFont typeface="Wingdings" panose="05000000000000000000" pitchFamily="2" charset="2"/>
        <a:buChar char="l"/>
        <a:tabLst/>
        <a:defRPr kumimoji="1" sz="1600" b="0" kern="1200" spc="120" baseline="0">
          <a:solidFill>
            <a:srgbClr val="000000"/>
          </a:solidFill>
          <a:latin typeface="BIZ UDPゴシック" panose="020B0400000000000000" pitchFamily="50" charset="-128"/>
          <a:ea typeface="BIZ UDPゴシック" panose="020B0400000000000000" pitchFamily="50" charset="-128"/>
          <a:cs typeface="+mn-cs"/>
          <a:sym typeface="BIZ UDPゴシック" panose="020B0400000000000000" pitchFamily="50" charset="-128"/>
        </a:defRPr>
      </a:lvl2pPr>
      <a:lvl3pPr marL="396000" marR="0" indent="-144000" algn="l" defTabSz="1007772" rtl="0" eaLnBrk="1" fontAlgn="auto" latinLnBrk="0" hangingPunct="1">
        <a:lnSpc>
          <a:spcPct val="120000"/>
        </a:lnSpc>
        <a:spcBef>
          <a:spcPts val="0"/>
        </a:spcBef>
        <a:spcAft>
          <a:spcPts val="600"/>
        </a:spcAft>
        <a:buClr>
          <a:srgbClr val="000000"/>
        </a:buClr>
        <a:buSzTx/>
        <a:buFont typeface="BIZ UDPゴシック" panose="020B0400000000000000" pitchFamily="50" charset="-128"/>
        <a:buChar char="-"/>
        <a:tabLst/>
        <a:defRPr kumimoji="1" sz="1400" b="0" kern="1200" spc="120" baseline="0">
          <a:solidFill>
            <a:srgbClr val="000000"/>
          </a:solidFill>
          <a:latin typeface="BIZ UDPゴシック" panose="020B0400000000000000" pitchFamily="50" charset="-128"/>
          <a:ea typeface="BIZ UDPゴシック" panose="020B0400000000000000" pitchFamily="50" charset="-128"/>
          <a:cs typeface="+mn-cs"/>
          <a:sym typeface="BIZ UDPゴシック" panose="020B0400000000000000" pitchFamily="50" charset="-128"/>
        </a:defRPr>
      </a:lvl3pPr>
      <a:lvl4pPr marL="540000" marR="0" indent="-108000" algn="l" defTabSz="1007772" rtl="0" eaLnBrk="1" fontAlgn="auto" latinLnBrk="0" hangingPunct="1">
        <a:lnSpc>
          <a:spcPct val="120000"/>
        </a:lnSpc>
        <a:spcBef>
          <a:spcPts val="0"/>
        </a:spcBef>
        <a:spcAft>
          <a:spcPts val="400"/>
        </a:spcAft>
        <a:buClr>
          <a:srgbClr val="595758"/>
        </a:buClr>
        <a:buSzTx/>
        <a:buFont typeface="Arial" panose="020B0604020202020204" pitchFamily="34" charset="0"/>
        <a:buChar char="•"/>
        <a:tabLst/>
        <a:defRPr kumimoji="1" sz="1200" b="0" kern="1200" spc="120" baseline="0">
          <a:solidFill>
            <a:srgbClr val="000000"/>
          </a:solidFill>
          <a:latin typeface="BIZ UDPゴシック" panose="020B0400000000000000" pitchFamily="50" charset="-128"/>
          <a:ea typeface="BIZ UDPゴシック" panose="020B0400000000000000" pitchFamily="50" charset="-128"/>
          <a:cs typeface="+mn-cs"/>
          <a:sym typeface="BIZ UDPゴシック" panose="020B0400000000000000" pitchFamily="50" charset="-128"/>
        </a:defRPr>
      </a:lvl4pPr>
      <a:lvl5pPr marL="648000" marR="0" indent="-108000" algn="l" defTabSz="1007772" rtl="0" eaLnBrk="1" fontAlgn="auto" latinLnBrk="0" hangingPunct="1">
        <a:lnSpc>
          <a:spcPct val="120000"/>
        </a:lnSpc>
        <a:spcBef>
          <a:spcPts val="0"/>
        </a:spcBef>
        <a:spcAft>
          <a:spcPts val="400"/>
        </a:spcAft>
        <a:buClr>
          <a:srgbClr val="595758"/>
        </a:buClr>
        <a:buSzTx/>
        <a:buFont typeface="BIZ UDPゴシック" panose="020B0400000000000000" pitchFamily="50" charset="-128"/>
        <a:buChar char="-"/>
        <a:tabLst/>
        <a:defRPr kumimoji="1" sz="1050" b="0" kern="1200" spc="120" baseline="0">
          <a:solidFill>
            <a:srgbClr val="000000"/>
          </a:solidFill>
          <a:latin typeface="BIZ UDPゴシック" panose="020B0400000000000000" pitchFamily="50" charset="-128"/>
          <a:ea typeface="BIZ UDPゴシック" panose="020B0400000000000000" pitchFamily="50" charset="-128"/>
          <a:cs typeface="+mn-cs"/>
          <a:sym typeface="BIZ UDPゴシック" panose="020B0400000000000000" pitchFamily="50" charset="-128"/>
        </a:defRPr>
      </a:lvl5pPr>
      <a:lvl6pPr marL="2771374"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260"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145"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032"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p:bodyStyle>
    <p:otherStyle>
      <a:defPPr>
        <a:defRPr lang="en-US"/>
      </a:defPPr>
      <a:lvl1pPr marL="0" algn="l" defTabSz="1007772" rtl="0" eaLnBrk="1" latinLnBrk="0" hangingPunct="1">
        <a:defRPr kumimoji="1" sz="1984" kern="1200">
          <a:solidFill>
            <a:schemeClr val="tx1"/>
          </a:solidFill>
          <a:latin typeface="+mn-lt"/>
          <a:ea typeface="+mn-ea"/>
          <a:cs typeface="+mn-cs"/>
        </a:defRPr>
      </a:lvl1pPr>
      <a:lvl2pPr marL="503887" algn="l" defTabSz="1007772" rtl="0" eaLnBrk="1" latinLnBrk="0" hangingPunct="1">
        <a:defRPr kumimoji="1" sz="1984" kern="1200">
          <a:solidFill>
            <a:schemeClr val="tx1"/>
          </a:solidFill>
          <a:latin typeface="+mn-lt"/>
          <a:ea typeface="+mn-ea"/>
          <a:cs typeface="+mn-cs"/>
        </a:defRPr>
      </a:lvl2pPr>
      <a:lvl3pPr marL="1007772" algn="l" defTabSz="1007772" rtl="0" eaLnBrk="1" latinLnBrk="0" hangingPunct="1">
        <a:defRPr kumimoji="1" sz="1984" kern="1200">
          <a:solidFill>
            <a:schemeClr val="tx1"/>
          </a:solidFill>
          <a:latin typeface="+mn-lt"/>
          <a:ea typeface="+mn-ea"/>
          <a:cs typeface="+mn-cs"/>
        </a:defRPr>
      </a:lvl3pPr>
      <a:lvl4pPr marL="1511658" algn="l" defTabSz="1007772" rtl="0" eaLnBrk="1" latinLnBrk="0" hangingPunct="1">
        <a:defRPr kumimoji="1" sz="1984" kern="1200">
          <a:solidFill>
            <a:schemeClr val="tx1"/>
          </a:solidFill>
          <a:latin typeface="+mn-lt"/>
          <a:ea typeface="+mn-ea"/>
          <a:cs typeface="+mn-cs"/>
        </a:defRPr>
      </a:lvl4pPr>
      <a:lvl5pPr marL="2015544" algn="l" defTabSz="1007772" rtl="0" eaLnBrk="1" latinLnBrk="0" hangingPunct="1">
        <a:defRPr kumimoji="1" sz="1984" kern="1200">
          <a:solidFill>
            <a:schemeClr val="tx1"/>
          </a:solidFill>
          <a:latin typeface="+mn-lt"/>
          <a:ea typeface="+mn-ea"/>
          <a:cs typeface="+mn-cs"/>
        </a:defRPr>
      </a:lvl5pPr>
      <a:lvl6pPr marL="2519432" algn="l" defTabSz="1007772" rtl="0" eaLnBrk="1" latinLnBrk="0" hangingPunct="1">
        <a:defRPr kumimoji="1" sz="1984" kern="1200">
          <a:solidFill>
            <a:schemeClr val="tx1"/>
          </a:solidFill>
          <a:latin typeface="+mn-lt"/>
          <a:ea typeface="+mn-ea"/>
          <a:cs typeface="+mn-cs"/>
        </a:defRPr>
      </a:lvl6pPr>
      <a:lvl7pPr marL="3023316" algn="l" defTabSz="1007772" rtl="0" eaLnBrk="1" latinLnBrk="0" hangingPunct="1">
        <a:defRPr kumimoji="1" sz="1984" kern="1200">
          <a:solidFill>
            <a:schemeClr val="tx1"/>
          </a:solidFill>
          <a:latin typeface="+mn-lt"/>
          <a:ea typeface="+mn-ea"/>
          <a:cs typeface="+mn-cs"/>
        </a:defRPr>
      </a:lvl7pPr>
      <a:lvl8pPr marL="3527204" algn="l" defTabSz="1007772" rtl="0" eaLnBrk="1" latinLnBrk="0" hangingPunct="1">
        <a:defRPr kumimoji="1" sz="1984" kern="1200">
          <a:solidFill>
            <a:schemeClr val="tx1"/>
          </a:solidFill>
          <a:latin typeface="+mn-lt"/>
          <a:ea typeface="+mn-ea"/>
          <a:cs typeface="+mn-cs"/>
        </a:defRPr>
      </a:lvl8pPr>
      <a:lvl9pPr marL="4031088" algn="l" defTabSz="1007772" rtl="0" eaLnBrk="1" latinLnBrk="0" hangingPunct="1">
        <a:defRPr kumimoji="1" sz="1984"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39">
          <p15:clr>
            <a:srgbClr val="F26B43"/>
          </p15:clr>
        </p15:guide>
        <p15:guide id="3" pos="6395">
          <p15:clr>
            <a:srgbClr val="F26B43"/>
          </p15:clr>
        </p15:guide>
        <p15:guide id="4" orient="horz" pos="225">
          <p15:clr>
            <a:srgbClr val="F26B43"/>
          </p15:clr>
        </p15:guide>
        <p15:guide id="5" orient="horz" pos="4468">
          <p15:clr>
            <a:srgbClr val="F26B43"/>
          </p15:clr>
        </p15:guide>
      </p15:sldGuideLst>
    </p:ext>
  </p:extLst>
</p:sldMaster>
</file>

<file path=ppt/slides/_rels/slide1.xml.rels><?xml version="1.0" encoding="UTF-8" standalone="yes"?><Relationships xmlns="http://schemas.openxmlformats.org/package/2006/relationships"><Relationship Id="rId1" Target="../tags/tag6.xml" Type="http://schemas.openxmlformats.org/officeDocument/2006/relationships/tags"/><Relationship Id="rId2" Target="../slideLayouts/slideLayout2.xml" Type="http://schemas.openxmlformats.org/officeDocument/2006/relationships/slideLayout"/><Relationship Id="rId3" Target="../notesSlides/notesSlide1.xml" Type="http://schemas.openxmlformats.org/officeDocument/2006/relationships/notesSlide"/><Relationship Id="rId4" Target="../embeddings/oleObject5.bin" Type="http://schemas.openxmlformats.org/officeDocument/2006/relationships/oleObject"/><Relationship Id="rId5" Target="../media/image1.emf" Type="http://schemas.openxmlformats.org/officeDocument/2006/relationships/image"/></Relationships>
</file>

<file path=ppt/slides/_rels/slide10.xml.rels><?xml version="1.0" encoding="UTF-8" standalone="yes"?><Relationships xmlns="http://schemas.openxmlformats.org/package/2006/relationships"><Relationship Id="rId1" Target="../tags/tag15.xml" Type="http://schemas.openxmlformats.org/officeDocument/2006/relationships/tags"/><Relationship Id="rId2" Target="../slideLayouts/slideLayout3.xml" Type="http://schemas.openxmlformats.org/officeDocument/2006/relationships/slideLayout"/><Relationship Id="rId3" Target="../notesSlides/notesSlide9.xml" Type="http://schemas.openxmlformats.org/officeDocument/2006/relationships/notesSlide"/><Relationship Id="rId4" Target="../embeddings/oleObject14.bin" Type="http://schemas.openxmlformats.org/officeDocument/2006/relationships/oleObject"/><Relationship Id="rId5" Target="../media/image1.emf" Type="http://schemas.openxmlformats.org/officeDocument/2006/relationships/image"/></Relationships>
</file>

<file path=ppt/slides/_rels/slide11.xml.rels><?xml version="1.0" encoding="UTF-8" standalone="yes"?><Relationships xmlns="http://schemas.openxmlformats.org/package/2006/relationships"><Relationship Id="rId1" Target="../tags/tag16.xml" Type="http://schemas.openxmlformats.org/officeDocument/2006/relationships/tags"/><Relationship Id="rId2" Target="../slideLayouts/slideLayout3.xml" Type="http://schemas.openxmlformats.org/officeDocument/2006/relationships/slideLayout"/><Relationship Id="rId3" Target="../notesSlides/notesSlide10.xml" Type="http://schemas.openxmlformats.org/officeDocument/2006/relationships/notesSlide"/><Relationship Id="rId4" Target="../embeddings/oleObject15.bin" Type="http://schemas.openxmlformats.org/officeDocument/2006/relationships/oleObject"/><Relationship Id="rId5" Target="../media/image1.emf" Type="http://schemas.openxmlformats.org/officeDocument/2006/relationships/image"/></Relationships>
</file>

<file path=ppt/slides/_rels/slide12.xml.rels><?xml version="1.0" encoding="UTF-8" standalone="yes"?><Relationships xmlns="http://schemas.openxmlformats.org/package/2006/relationships"><Relationship Id="rId1" Target="../tags/tag17.xml" Type="http://schemas.openxmlformats.org/officeDocument/2006/relationships/tags"/><Relationship Id="rId2" Target="../slideLayouts/slideLayout3.xml" Type="http://schemas.openxmlformats.org/officeDocument/2006/relationships/slideLayout"/><Relationship Id="rId3" Target="../notesSlides/notesSlide11.xml" Type="http://schemas.openxmlformats.org/officeDocument/2006/relationships/notesSlide"/><Relationship Id="rId4" Target="../embeddings/oleObject16.bin" Type="http://schemas.openxmlformats.org/officeDocument/2006/relationships/oleObject"/><Relationship Id="rId5" Target="../media/image1.emf" Type="http://schemas.openxmlformats.org/officeDocument/2006/relationships/image"/><Relationship Id="rId6" Target="../media/image8.emf" Type="http://schemas.openxmlformats.org/officeDocument/2006/relationships/image"/><Relationship Id="rId7" Target="https://www.zenginkyo.or.jp/fileadmin/res/news/news350130.pdf" TargetMode="External" Type="http://schemas.openxmlformats.org/officeDocument/2006/relationships/hyperlink"/></Relationships>
</file>

<file path=ppt/slides/_rels/slide13.xml.rels><?xml version="1.0" encoding="UTF-8" standalone="yes"?><Relationships xmlns="http://schemas.openxmlformats.org/package/2006/relationships"><Relationship Id="rId1" Target="../tags/tag18.xml" Type="http://schemas.openxmlformats.org/officeDocument/2006/relationships/tags"/><Relationship Id="rId2" Target="../slideLayouts/slideLayout3.xml" Type="http://schemas.openxmlformats.org/officeDocument/2006/relationships/slideLayout"/><Relationship Id="rId3" Target="../notesSlides/notesSlide12.xml" Type="http://schemas.openxmlformats.org/officeDocument/2006/relationships/notesSlide"/><Relationship Id="rId4" Target="../embeddings/oleObject17.bin" Type="http://schemas.openxmlformats.org/officeDocument/2006/relationships/oleObject"/><Relationship Id="rId5" Target="../media/image1.emf" Type="http://schemas.openxmlformats.org/officeDocument/2006/relationships/image"/><Relationship Id="rId6" Target="https://www.env.go.jp/earth/earth/ondanka/enetoku/case/pdf/2023/enetoku-jirei-2023.pdf" TargetMode="External" Type="http://schemas.openxmlformats.org/officeDocument/2006/relationships/hyperlink"/><Relationship Id="rId7" Target="../media/image9.png" Type="http://schemas.openxmlformats.org/officeDocument/2006/relationships/image"/><Relationship Id="rId8" Target="../media/image10.png" Type="http://schemas.openxmlformats.org/officeDocument/2006/relationships/image"/></Relationships>
</file>

<file path=ppt/slides/_rels/slide14.xml.rels><?xml version="1.0" encoding="UTF-8" standalone="yes"?><Relationships xmlns="http://schemas.openxmlformats.org/package/2006/relationships"><Relationship Id="rId1" Target="../tags/tag19.xml" Type="http://schemas.openxmlformats.org/officeDocument/2006/relationships/tags"/><Relationship Id="rId2" Target="../slideLayouts/slideLayout3.xml" Type="http://schemas.openxmlformats.org/officeDocument/2006/relationships/slideLayout"/><Relationship Id="rId3" Target="../notesSlides/notesSlide13.xml" Type="http://schemas.openxmlformats.org/officeDocument/2006/relationships/notesSlide"/><Relationship Id="rId4" Target="../embeddings/oleObject18.bin" Type="http://schemas.openxmlformats.org/officeDocument/2006/relationships/oleObject"/><Relationship Id="rId5" Target="../media/image1.emf" Type="http://schemas.openxmlformats.org/officeDocument/2006/relationships/image"/><Relationship Id="rId6" Target="https://www.env.go.jp/content/900440895.pdf" TargetMode="External" Type="http://schemas.openxmlformats.org/officeDocument/2006/relationships/hyperlink"/></Relationships>
</file>

<file path=ppt/slides/_rels/slide15.xml.rels><?xml version="1.0" encoding="UTF-8" standalone="yes"?><Relationships xmlns="http://schemas.openxmlformats.org/package/2006/relationships"><Relationship Id="rId1" Target="../tags/tag20.xml" Type="http://schemas.openxmlformats.org/officeDocument/2006/relationships/tags"/><Relationship Id="rId2" Target="../slideLayouts/slideLayout3.xml" Type="http://schemas.openxmlformats.org/officeDocument/2006/relationships/slideLayout"/><Relationship Id="rId3" Target="../notesSlides/notesSlide14.xml" Type="http://schemas.openxmlformats.org/officeDocument/2006/relationships/notesSlide"/><Relationship Id="rId4" Target="../embeddings/oleObject19.bin" Type="http://schemas.openxmlformats.org/officeDocument/2006/relationships/oleObject"/><Relationship Id="rId5" Target="../media/image1.emf" Type="http://schemas.openxmlformats.org/officeDocument/2006/relationships/image"/><Relationship Id="rId6" Target="https://www.nikkinonline.com/article/137481" TargetMode="External" Type="http://schemas.openxmlformats.org/officeDocument/2006/relationships/hyperlink"/><Relationship Id="rId7" Target="https://greenfinanceportal.env.go.jp/loan/overview/about.html" TargetMode="External" Type="http://schemas.openxmlformats.org/officeDocument/2006/relationships/hyperlink"/></Relationships>
</file>

<file path=ppt/slides/_rels/slide16.xml.rels><?xml version="1.0" encoding="UTF-8" standalone="yes"?><Relationships xmlns="http://schemas.openxmlformats.org/package/2006/relationships"><Relationship Id="rId1" Target="../tags/tag21.xml" Type="http://schemas.openxmlformats.org/officeDocument/2006/relationships/tags"/><Relationship Id="rId2" Target="../slideLayouts/slideLayout3.xml" Type="http://schemas.openxmlformats.org/officeDocument/2006/relationships/slideLayout"/><Relationship Id="rId3" Target="../notesSlides/notesSlide15.xml" Type="http://schemas.openxmlformats.org/officeDocument/2006/relationships/notesSlide"/><Relationship Id="rId4" Target="../embeddings/oleObject20.bin" Type="http://schemas.openxmlformats.org/officeDocument/2006/relationships/oleObject"/><Relationship Id="rId5" Target="../media/image1.emf" Type="http://schemas.openxmlformats.org/officeDocument/2006/relationships/image"/><Relationship Id="rId6" Target="https://www.env.go.jp/content/900440895.pdf" TargetMode="External" Type="http://schemas.openxmlformats.org/officeDocument/2006/relationships/hyperlink"/></Relationships>
</file>

<file path=ppt/slides/_rels/slide17.xml.rels><?xml version="1.0" encoding="UTF-8" standalone="yes"?><Relationships xmlns="http://schemas.openxmlformats.org/package/2006/relationships"><Relationship Id="rId1" Target="../tags/tag22.xml" Type="http://schemas.openxmlformats.org/officeDocument/2006/relationships/tags"/><Relationship Id="rId2" Target="../slideLayouts/slideLayout3.xml" Type="http://schemas.openxmlformats.org/officeDocument/2006/relationships/slideLayout"/><Relationship Id="rId3" Target="../notesSlides/notesSlide16.xml" Type="http://schemas.openxmlformats.org/officeDocument/2006/relationships/notesSlide"/><Relationship Id="rId4" Target="../embeddings/oleObject21.bin" Type="http://schemas.openxmlformats.org/officeDocument/2006/relationships/oleObject"/><Relationship Id="rId5" Target="../media/image1.emf" Type="http://schemas.openxmlformats.org/officeDocument/2006/relationships/image"/></Relationships>
</file>

<file path=ppt/slides/_rels/slide18.xml.rels><?xml version="1.0" encoding="UTF-8" standalone="yes"?><Relationships xmlns="http://schemas.openxmlformats.org/package/2006/relationships"><Relationship Id="rId1" Target="../tags/tag23.xml" Type="http://schemas.openxmlformats.org/officeDocument/2006/relationships/tags"/><Relationship Id="rId2" Target="../slideLayouts/slideLayout3.xml" Type="http://schemas.openxmlformats.org/officeDocument/2006/relationships/slideLayout"/><Relationship Id="rId3" Target="../notesSlides/notesSlide17.xml" Type="http://schemas.openxmlformats.org/officeDocument/2006/relationships/notesSlide"/><Relationship Id="rId4" Target="../embeddings/oleObject22.bin" Type="http://schemas.openxmlformats.org/officeDocument/2006/relationships/oleObject"/><Relationship Id="rId5" Target="../media/image1.emf" Type="http://schemas.openxmlformats.org/officeDocument/2006/relationships/image"/></Relationships>
</file>

<file path=ppt/slides/_rels/slide19.xml.rels><?xml version="1.0" encoding="UTF-8" standalone="yes"?><Relationships xmlns="http://schemas.openxmlformats.org/package/2006/relationships"><Relationship Id="rId1" Target="../tags/tag24.xml" Type="http://schemas.openxmlformats.org/officeDocument/2006/relationships/tags"/><Relationship Id="rId2" Target="../slideLayouts/slideLayout3.xml" Type="http://schemas.openxmlformats.org/officeDocument/2006/relationships/slideLayout"/><Relationship Id="rId3" Target="../notesSlides/notesSlide18.xml" Type="http://schemas.openxmlformats.org/officeDocument/2006/relationships/notesSlide"/><Relationship Id="rId4" Target="../embeddings/oleObject23.bin" Type="http://schemas.openxmlformats.org/officeDocument/2006/relationships/oleObject"/><Relationship Id="rId5" Target="../media/image1.emf" Type="http://schemas.openxmlformats.org/officeDocument/2006/relationships/image"/><Relationship Id="rId6" Target="https://www.env.go.jp/earth/ondanka/supply_chain/gvc/files/guide/chusho_datsutansodounyu_handbook.pdf" TargetMode="External" Type="http://schemas.openxmlformats.org/officeDocument/2006/relationships/hyperlink"/></Relationships>
</file>

<file path=ppt/slides/_rels/slide2.xml.rels><?xml version="1.0" encoding="UTF-8" standalone="yes"?><Relationships xmlns="http://schemas.openxmlformats.org/package/2006/relationships"><Relationship Id="rId1" Target="../tags/tag7.xml" Type="http://schemas.openxmlformats.org/officeDocument/2006/relationships/tags"/><Relationship Id="rId2" Target="../slideLayouts/slideLayout1.xml" Type="http://schemas.openxmlformats.org/officeDocument/2006/relationships/slideLayout"/><Relationship Id="rId3" Target="../embeddings/oleObject6.bin" Type="http://schemas.openxmlformats.org/officeDocument/2006/relationships/oleObject"/><Relationship Id="rId4" Target="../media/image1.emf" Type="http://schemas.openxmlformats.org/officeDocument/2006/relationships/image"/></Relationships>
</file>

<file path=ppt/slides/_rels/slide20.xml.rels><?xml version="1.0" encoding="UTF-8" standalone="yes"?><Relationships xmlns="http://schemas.openxmlformats.org/package/2006/relationships"><Relationship Id="rId1" Target="../tags/tag25.xml" Type="http://schemas.openxmlformats.org/officeDocument/2006/relationships/tags"/><Relationship Id="rId2" Target="../slideLayouts/slideLayout3.xml" Type="http://schemas.openxmlformats.org/officeDocument/2006/relationships/slideLayout"/><Relationship Id="rId3" Target="../notesSlides/notesSlide19.xml" Type="http://schemas.openxmlformats.org/officeDocument/2006/relationships/notesSlide"/><Relationship Id="rId4" Target="../embeddings/oleObject24.bin" Type="http://schemas.openxmlformats.org/officeDocument/2006/relationships/oleObject"/><Relationship Id="rId5" Target="../media/image1.emf" Type="http://schemas.openxmlformats.org/officeDocument/2006/relationships/image"/><Relationship Id="rId6" Target="https://www.env.go.jp/earth/ondanka/supply_chain/gvc/files/guide/chusho_datsutansodounyu_handbook.pdf" TargetMode="External" Type="http://schemas.openxmlformats.org/officeDocument/2006/relationships/hyperlink"/></Relationships>
</file>

<file path=ppt/slides/_rels/slide21.xml.rels><?xml version="1.0" encoding="UTF-8" standalone="yes"?><Relationships xmlns="http://schemas.openxmlformats.org/package/2006/relationships"><Relationship Id="rId1" Target="../tags/tag26.xml" Type="http://schemas.openxmlformats.org/officeDocument/2006/relationships/tags"/><Relationship Id="rId2" Target="../slideLayouts/slideLayout3.xml" Type="http://schemas.openxmlformats.org/officeDocument/2006/relationships/slideLayout"/><Relationship Id="rId3" Target="../notesSlides/notesSlide20.xml" Type="http://schemas.openxmlformats.org/officeDocument/2006/relationships/notesSlide"/><Relationship Id="rId4" Target="../embeddings/oleObject25.bin" Type="http://schemas.openxmlformats.org/officeDocument/2006/relationships/oleObject"/><Relationship Id="rId5" Target="../media/image1.emf" Type="http://schemas.openxmlformats.org/officeDocument/2006/relationships/image"/></Relationships>
</file>

<file path=ppt/slides/_rels/slide22.xml.rels><?xml version="1.0" encoding="UTF-8" standalone="yes"?><Relationships xmlns="http://schemas.openxmlformats.org/package/2006/relationships"><Relationship Id="rId1" Target="../tags/tag27.xml" Type="http://schemas.openxmlformats.org/officeDocument/2006/relationships/tags"/><Relationship Id="rId2" Target="../slideLayouts/slideLayout3.xml" Type="http://schemas.openxmlformats.org/officeDocument/2006/relationships/slideLayout"/><Relationship Id="rId3" Target="../notesSlides/notesSlide21.xml" Type="http://schemas.openxmlformats.org/officeDocument/2006/relationships/notesSlide"/><Relationship Id="rId4" Target="../embeddings/oleObject26.bin" Type="http://schemas.openxmlformats.org/officeDocument/2006/relationships/oleObject"/><Relationship Id="rId5" Target="../media/image1.emf" Type="http://schemas.openxmlformats.org/officeDocument/2006/relationships/image"/></Relationships>
</file>

<file path=ppt/slides/_rels/slide23.xml.rels><?xml version="1.0" encoding="UTF-8" standalone="yes"?><Relationships xmlns="http://schemas.openxmlformats.org/package/2006/relationships"><Relationship Id="rId1" Target="../tags/tag28.xml" Type="http://schemas.openxmlformats.org/officeDocument/2006/relationships/tags"/><Relationship Id="rId2" Target="../slideLayouts/slideLayout3.xml" Type="http://schemas.openxmlformats.org/officeDocument/2006/relationships/slideLayout"/><Relationship Id="rId3" Target="../notesSlides/notesSlide22.xml" Type="http://schemas.openxmlformats.org/officeDocument/2006/relationships/notesSlide"/><Relationship Id="rId4" Target="../embeddings/oleObject27.bin" Type="http://schemas.openxmlformats.org/officeDocument/2006/relationships/oleObject"/><Relationship Id="rId5" Target="../media/image1.emf" Type="http://schemas.openxmlformats.org/officeDocument/2006/relationships/image"/></Relationships>
</file>

<file path=ppt/slides/_rels/slide24.xml.rels><?xml version="1.0" encoding="UTF-8" standalone="yes"?><Relationships xmlns="http://schemas.openxmlformats.org/package/2006/relationships"><Relationship Id="rId1" Target="../tags/tag29.xml" Type="http://schemas.openxmlformats.org/officeDocument/2006/relationships/tags"/><Relationship Id="rId2" Target="../slideLayouts/slideLayout3.xml" Type="http://schemas.openxmlformats.org/officeDocument/2006/relationships/slideLayout"/><Relationship Id="rId3" Target="../notesSlides/notesSlide23.xml" Type="http://schemas.openxmlformats.org/officeDocument/2006/relationships/notesSlide"/><Relationship Id="rId4" Target="../embeddings/oleObject28.bin" Type="http://schemas.openxmlformats.org/officeDocument/2006/relationships/oleObject"/><Relationship Id="rId5" Target="../media/image1.emf" Type="http://schemas.openxmlformats.org/officeDocument/2006/relationships/image"/><Relationship Id="rId6" Target="https://www.meti.go.jp/policy/energy_environment/global_warming/SME/pamphlet/pamphlet2022fy01.pdf" TargetMode="External" Type="http://schemas.openxmlformats.org/officeDocument/2006/relationships/hyperlink"/></Relationships>
</file>

<file path=ppt/slides/_rels/slide25.xml.rels><?xml version="1.0" encoding="UTF-8" standalone="yes"?><Relationships xmlns="http://schemas.openxmlformats.org/package/2006/relationships"><Relationship Id="rId1" Target="../tags/tag30.xml" Type="http://schemas.openxmlformats.org/officeDocument/2006/relationships/tags"/><Relationship Id="rId2" Target="../slideLayouts/slideLayout3.xml" Type="http://schemas.openxmlformats.org/officeDocument/2006/relationships/slideLayout"/><Relationship Id="rId3" Target="../notesSlides/notesSlide24.xml" Type="http://schemas.openxmlformats.org/officeDocument/2006/relationships/notesSlide"/><Relationship Id="rId4" Target="../embeddings/oleObject29.bin" Type="http://schemas.openxmlformats.org/officeDocument/2006/relationships/oleObject"/><Relationship Id="rId5" Target="../media/image1.emf" Type="http://schemas.openxmlformats.org/officeDocument/2006/relationships/image"/><Relationship Id="rId6" Target="https://www.meti.go.jp/policy/energy_environment/global_warming/SME/pamphlet/pamphlet2022fy01.pdf" TargetMode="External" Type="http://schemas.openxmlformats.org/officeDocument/2006/relationships/hyperlink"/></Relationships>
</file>

<file path=ppt/slides/_rels/slide26.xml.rels><?xml version="1.0" encoding="UTF-8" standalone="yes"?><Relationships xmlns="http://schemas.openxmlformats.org/package/2006/relationships"><Relationship Id="rId1" Target="../tags/tag31.xml" Type="http://schemas.openxmlformats.org/officeDocument/2006/relationships/tags"/><Relationship Id="rId2" Target="../slideLayouts/slideLayout3.xml" Type="http://schemas.openxmlformats.org/officeDocument/2006/relationships/slideLayout"/><Relationship Id="rId3" Target="../notesSlides/notesSlide25.xml" Type="http://schemas.openxmlformats.org/officeDocument/2006/relationships/notesSlide"/><Relationship Id="rId4" Target="../embeddings/oleObject30.bin" Type="http://schemas.openxmlformats.org/officeDocument/2006/relationships/oleObject"/><Relationship Id="rId5" Target="../media/image1.emf" Type="http://schemas.openxmlformats.org/officeDocument/2006/relationships/image"/><Relationship Id="rId6" Target="https://www.meti.go.jp/policy/energy_environment/global_warming/SME/pamphlet/pamphlet2022fy01.pdf" TargetMode="External" Type="http://schemas.openxmlformats.org/officeDocument/2006/relationships/hyperlink"/></Relationships>
</file>

<file path=ppt/slides/_rels/slide27.xml.rels><?xml version="1.0" encoding="UTF-8" standalone="yes"?><Relationships xmlns="http://schemas.openxmlformats.org/package/2006/relationships"><Relationship Id="rId1" Target="../tags/tag32.xml" Type="http://schemas.openxmlformats.org/officeDocument/2006/relationships/tags"/><Relationship Id="rId2" Target="../slideLayouts/slideLayout3.xml" Type="http://schemas.openxmlformats.org/officeDocument/2006/relationships/slideLayout"/><Relationship Id="rId3" Target="../notesSlides/notesSlide26.xml" Type="http://schemas.openxmlformats.org/officeDocument/2006/relationships/notesSlide"/><Relationship Id="rId4" Target="../embeddings/oleObject31.bin" Type="http://schemas.openxmlformats.org/officeDocument/2006/relationships/oleObject"/><Relationship Id="rId5" Target="../media/image1.emf" Type="http://schemas.openxmlformats.org/officeDocument/2006/relationships/image"/><Relationship Id="rId6" Target="https://www.meti.go.jp/policy/energy_environment/global_warming/SME/pamphlet/pamphlet2022fy01.pdf" TargetMode="External" Type="http://schemas.openxmlformats.org/officeDocument/2006/relationships/hyperlink"/></Relationships>
</file>

<file path=ppt/slides/_rels/slide28.xml.rels><?xml version="1.0" encoding="UTF-8" standalone="yes"?><Relationships xmlns="http://schemas.openxmlformats.org/package/2006/relationships"><Relationship Id="rId1" Target="../tags/tag33.xml" Type="http://schemas.openxmlformats.org/officeDocument/2006/relationships/tags"/><Relationship Id="rId2" Target="../slideLayouts/slideLayout3.xml" Type="http://schemas.openxmlformats.org/officeDocument/2006/relationships/slideLayout"/><Relationship Id="rId3" Target="../notesSlides/notesSlide27.xml" Type="http://schemas.openxmlformats.org/officeDocument/2006/relationships/notesSlide"/><Relationship Id="rId4" Target="../embeddings/oleObject32.bin" Type="http://schemas.openxmlformats.org/officeDocument/2006/relationships/oleObject"/><Relationship Id="rId5" Target="../media/image1.emf" Type="http://schemas.openxmlformats.org/officeDocument/2006/relationships/image"/><Relationship Id="rId6" Target="https://www.meti.go.jp/policy/energy_environment/global_warming/SME/pamphlet/pamphlet2022fy01.pdf" TargetMode="External" Type="http://schemas.openxmlformats.org/officeDocument/2006/relationships/hyperlink"/></Relationships>
</file>

<file path=ppt/slides/_rels/slide3.xml.rels><?xml version="1.0" encoding="UTF-8" standalone="yes"?><Relationships xmlns="http://schemas.openxmlformats.org/package/2006/relationships"><Relationship Id="rId1" Target="../tags/tag8.xml" Type="http://schemas.openxmlformats.org/officeDocument/2006/relationships/tags"/><Relationship Id="rId2" Target="../slideLayouts/slideLayout3.xml" Type="http://schemas.openxmlformats.org/officeDocument/2006/relationships/slideLayout"/><Relationship Id="rId3" Target="../notesSlides/notesSlide2.xml" Type="http://schemas.openxmlformats.org/officeDocument/2006/relationships/notesSlide"/><Relationship Id="rId4" Target="../embeddings/oleObject7.bin" Type="http://schemas.openxmlformats.org/officeDocument/2006/relationships/oleObject"/><Relationship Id="rId5" Target="../media/image1.emf" Type="http://schemas.openxmlformats.org/officeDocument/2006/relationships/image"/><Relationship Id="rId6" Target="https://www.env.go.jp/policy/hakusyo/r04/html/hj22010101.html" TargetMode="External" Type="http://schemas.openxmlformats.org/officeDocument/2006/relationships/hyperlink"/><Relationship Id="rId7" Target="../media/image2.gif" Type="http://schemas.openxmlformats.org/officeDocument/2006/relationships/image"/><Relationship Id="rId8" Target="../media/image3.gif" Type="http://schemas.openxmlformats.org/officeDocument/2006/relationships/image"/></Relationships>
</file>

<file path=ppt/slides/_rels/slide4.xml.rels><?xml version="1.0" encoding="UTF-8" standalone="yes"?><Relationships xmlns="http://schemas.openxmlformats.org/package/2006/relationships"><Relationship Id="rId1" Target="../tags/tag9.xml" Type="http://schemas.openxmlformats.org/officeDocument/2006/relationships/tags"/><Relationship Id="rId2" Target="../slideLayouts/slideLayout3.xml" Type="http://schemas.openxmlformats.org/officeDocument/2006/relationships/slideLayout"/><Relationship Id="rId3" Target="../notesSlides/notesSlide3.xml" Type="http://schemas.openxmlformats.org/officeDocument/2006/relationships/notesSlide"/><Relationship Id="rId4" Target="../embeddings/oleObject8.bin" Type="http://schemas.openxmlformats.org/officeDocument/2006/relationships/oleObject"/><Relationship Id="rId5" Target="../media/image1.emf" Type="http://schemas.openxmlformats.org/officeDocument/2006/relationships/image"/></Relationships>
</file>

<file path=ppt/slides/_rels/slide5.xml.rels><?xml version="1.0" encoding="UTF-8" standalone="yes"?><Relationships xmlns="http://schemas.openxmlformats.org/package/2006/relationships"><Relationship Id="rId1" Target="../tags/tag10.xml" Type="http://schemas.openxmlformats.org/officeDocument/2006/relationships/tags"/><Relationship Id="rId2" Target="../slideLayouts/slideLayout3.xml" Type="http://schemas.openxmlformats.org/officeDocument/2006/relationships/slideLayout"/><Relationship Id="rId3" Target="../notesSlides/notesSlide4.xml" Type="http://schemas.openxmlformats.org/officeDocument/2006/relationships/notesSlide"/><Relationship Id="rId4" Target="../embeddings/oleObject9.bin" Type="http://schemas.openxmlformats.org/officeDocument/2006/relationships/oleObject"/><Relationship Id="rId5" Target="../media/image1.emf" Type="http://schemas.openxmlformats.org/officeDocument/2006/relationships/image"/></Relationships>
</file>

<file path=ppt/slides/_rels/slide6.xml.rels><?xml version="1.0" encoding="UTF-8" standalone="yes"?><Relationships xmlns="http://schemas.openxmlformats.org/package/2006/relationships"><Relationship Id="rId1" Target="../tags/tag11.xml" Type="http://schemas.openxmlformats.org/officeDocument/2006/relationships/tags"/><Relationship Id="rId2" Target="../slideLayouts/slideLayout3.xml" Type="http://schemas.openxmlformats.org/officeDocument/2006/relationships/slideLayout"/><Relationship Id="rId3" Target="../notesSlides/notesSlide5.xml" Type="http://schemas.openxmlformats.org/officeDocument/2006/relationships/notesSlide"/><Relationship Id="rId4" Target="../embeddings/oleObject10.bin" Type="http://schemas.openxmlformats.org/officeDocument/2006/relationships/oleObject"/><Relationship Id="rId5" Target="../media/image1.emf" Type="http://schemas.openxmlformats.org/officeDocument/2006/relationships/image"/><Relationship Id="rId6" Target="../media/image4.jpeg" Type="http://schemas.openxmlformats.org/officeDocument/2006/relationships/image"/><Relationship Id="rId7" Target="https://www.nikkei.com/article/DGXZQOUB184Q50Y1A011C2000000/" TargetMode="External" Type="http://schemas.openxmlformats.org/officeDocument/2006/relationships/hyperlink"/></Relationships>
</file>

<file path=ppt/slides/_rels/slide7.xml.rels><?xml version="1.0" encoding="UTF-8" standalone="yes"?><Relationships xmlns="http://schemas.openxmlformats.org/package/2006/relationships"><Relationship Id="rId1" Target="../tags/tag12.xml" Type="http://schemas.openxmlformats.org/officeDocument/2006/relationships/tags"/><Relationship Id="rId2" Target="../slideLayouts/slideLayout3.xml" Type="http://schemas.openxmlformats.org/officeDocument/2006/relationships/slideLayout"/><Relationship Id="rId3" Target="../notesSlides/notesSlide6.xml" Type="http://schemas.openxmlformats.org/officeDocument/2006/relationships/notesSlide"/><Relationship Id="rId4" Target="../embeddings/oleObject11.bin" Type="http://schemas.openxmlformats.org/officeDocument/2006/relationships/oleObject"/><Relationship Id="rId5" Target="../media/image1.emf" Type="http://schemas.openxmlformats.org/officeDocument/2006/relationships/image"/><Relationship Id="rId6" Target="../media/image5.png" Type="http://schemas.openxmlformats.org/officeDocument/2006/relationships/image"/><Relationship Id="rId7" Target="https://gifu-ondanka.org/topics/news/6400.html" TargetMode="External" Type="http://schemas.openxmlformats.org/officeDocument/2006/relationships/hyperlink"/></Relationships>
</file>

<file path=ppt/slides/_rels/slide8.xml.rels><?xml version="1.0" encoding="UTF-8" standalone="yes"?><Relationships xmlns="http://schemas.openxmlformats.org/package/2006/relationships"><Relationship Id="rId1" Target="../tags/tag13.xml" Type="http://schemas.openxmlformats.org/officeDocument/2006/relationships/tags"/><Relationship Id="rId2" Target="../slideLayouts/slideLayout3.xml" Type="http://schemas.openxmlformats.org/officeDocument/2006/relationships/slideLayout"/><Relationship Id="rId3" Target="../notesSlides/notesSlide7.xml" Type="http://schemas.openxmlformats.org/officeDocument/2006/relationships/notesSlide"/><Relationship Id="rId4" Target="../embeddings/oleObject12.bin" Type="http://schemas.openxmlformats.org/officeDocument/2006/relationships/oleObject"/><Relationship Id="rId5" Target="../media/image1.emf" Type="http://schemas.openxmlformats.org/officeDocument/2006/relationships/image"/><Relationship Id="rId6" Target="https://adaptation-platform.nies.go.jp/private_sector/infographic/index.html" TargetMode="External" Type="http://schemas.openxmlformats.org/officeDocument/2006/relationships/hyperlink"/><Relationship Id="rId7" Target="../media/image6.png" Type="http://schemas.openxmlformats.org/officeDocument/2006/relationships/image"/><Relationship Id="rId8" Target="../media/image7.png" Type="http://schemas.openxmlformats.org/officeDocument/2006/relationships/image"/></Relationships>
</file>

<file path=ppt/slides/_rels/slide9.xml.rels><?xml version="1.0" encoding="UTF-8" standalone="yes"?><Relationships xmlns="http://schemas.openxmlformats.org/package/2006/relationships"><Relationship Id="rId1" Target="../tags/tag14.xml" Type="http://schemas.openxmlformats.org/officeDocument/2006/relationships/tags"/><Relationship Id="rId2" Target="../slideLayouts/slideLayout3.xml" Type="http://schemas.openxmlformats.org/officeDocument/2006/relationships/slideLayout"/><Relationship Id="rId3" Target="../notesSlides/notesSlide8.xml" Type="http://schemas.openxmlformats.org/officeDocument/2006/relationships/notesSlide"/><Relationship Id="rId4" Target="../embeddings/oleObject13.bin" Type="http://schemas.openxmlformats.org/officeDocument/2006/relationships/oleObject"/><Relationship Id="rId5" Target="../media/image1.emf" Type="http://schemas.openxmlformats.org/officeDocument/2006/relationships/image"/><Relationship Id="rId6" Target="https://www.meti.go.jp/policy/energy_environment/global_warming/SME/pamphlet/pamphlet2022fy01.pdf" TargetMode="External" Type="http://schemas.openxmlformats.org/officeDocument/2006/relationships/hyperlink"/></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71ACCA1F-C111-37B3-B8BC-DADFD1E209A6}"/>
              </a:ext>
            </a:extLst>
          </p:cNvPr>
          <p:cNvGraphicFramePr>
            <a:graphicFrameLocks noChangeAspect="1"/>
          </p:cNvGraphicFramePr>
          <p:nvPr>
            <p:custDataLst>
              <p:tags r:id="rId1"/>
            </p:custDataLst>
            <p:extLst>
              <p:ext uri="{D42A27DB-BD31-4B8C-83A1-F6EECF244321}">
                <p14:modId xmlns:p14="http://schemas.microsoft.com/office/powerpoint/2010/main" val="33353949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40" imgH="541" progId="TCLayout.ActiveDocument.1">
                  <p:embed/>
                </p:oleObj>
              </mc:Choice>
              <mc:Fallback>
                <p:oleObj name="think-cell スライド" r:id="rId4" imgW="540" imgH="541" progId="TCLayout.ActiveDocument.1">
                  <p:embed/>
                  <p:pic>
                    <p:nvPicPr>
                      <p:cNvPr id="2" name="think-cell data - do not delete" hidden="1">
                        <a:extLst>
                          <a:ext uri="{FF2B5EF4-FFF2-40B4-BE49-F238E27FC236}">
                            <a16:creationId xmlns:a16="http://schemas.microsoft.com/office/drawing/2014/main" id="{71ACCA1F-C111-37B3-B8BC-DADFD1E209A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タイトル 5">
            <a:extLst>
              <a:ext uri="{FF2B5EF4-FFF2-40B4-BE49-F238E27FC236}">
                <a16:creationId xmlns:a16="http://schemas.microsoft.com/office/drawing/2014/main" id="{208E2470-789C-4BE6-89F3-7968D6ED2A77}"/>
              </a:ext>
            </a:extLst>
          </p:cNvPr>
          <p:cNvSpPr>
            <a:spLocks noGrp="1"/>
          </p:cNvSpPr>
          <p:nvPr>
            <p:ph type="title"/>
          </p:nvPr>
        </p:nvSpPr>
        <p:spPr>
          <a:xfrm>
            <a:off x="1151906" y="2568394"/>
            <a:ext cx="8388000" cy="690702"/>
          </a:xfrm>
        </p:spPr>
        <p:txBody>
          <a:bodyPr vert="horz"/>
          <a:lstStyle/>
          <a:p>
            <a:pPr algn="ctr"/>
            <a:r>
              <a:rPr lang="ja-JP" altLang="en-US" sz="4400" dirty="0"/>
              <a:t>汎用提案書</a:t>
            </a:r>
            <a:endParaRPr lang="ja-JP" altLang="en-US" sz="5400" dirty="0"/>
          </a:p>
        </p:txBody>
      </p:sp>
    </p:spTree>
    <p:extLst>
      <p:ext uri="{BB962C8B-B14F-4D97-AF65-F5344CB8AC3E}">
        <p14:creationId xmlns:p14="http://schemas.microsoft.com/office/powerpoint/2010/main" val="12998108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85E6809C-EB21-78E0-4AEB-41F7BE210FF2}"/>
              </a:ext>
            </a:extLst>
          </p:cNvPr>
          <p:cNvGraphicFramePr>
            <a:graphicFrameLocks noChangeAspect="1"/>
          </p:cNvGraphicFramePr>
          <p:nvPr>
            <p:custDataLst>
              <p:tags r:id="rId1"/>
            </p:custDataLst>
            <p:extLst>
              <p:ext uri="{D42A27DB-BD31-4B8C-83A1-F6EECF244321}">
                <p14:modId xmlns:p14="http://schemas.microsoft.com/office/powerpoint/2010/main" val="31136411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40" imgH="541" progId="TCLayout.ActiveDocument.1">
                  <p:embed/>
                </p:oleObj>
              </mc:Choice>
              <mc:Fallback>
                <p:oleObj name="think-cell スライド" r:id="rId4" imgW="540" imgH="541" progId="TCLayout.ActiveDocument.1">
                  <p:embed/>
                  <p:pic>
                    <p:nvPicPr>
                      <p:cNvPr id="2" name="think-cell data - do not delete" hidden="1">
                        <a:extLst>
                          <a:ext uri="{FF2B5EF4-FFF2-40B4-BE49-F238E27FC236}">
                            <a16:creationId xmlns:a16="http://schemas.microsoft.com/office/drawing/2014/main" id="{85E6809C-EB21-78E0-4AEB-41F7BE210FF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xt Box 6">
            <a:extLst>
              <a:ext uri="{FF2B5EF4-FFF2-40B4-BE49-F238E27FC236}">
                <a16:creationId xmlns:a16="http://schemas.microsoft.com/office/drawing/2014/main" id="{A34EAC60-CCE2-468F-81AE-D3FB950BA5A0}"/>
              </a:ext>
            </a:extLst>
          </p:cNvPr>
          <p:cNvSpPr txBox="1">
            <a:spLocks noChangeArrowheads="1"/>
          </p:cNvSpPr>
          <p:nvPr/>
        </p:nvSpPr>
        <p:spPr bwMode="gray">
          <a:xfrm>
            <a:off x="2808000" y="4143221"/>
            <a:ext cx="3528000" cy="3060000"/>
          </a:xfrm>
          <a:prstGeom prst="rect">
            <a:avLst/>
          </a:prstGeom>
          <a:solidFill>
            <a:srgbClr val="E6E6E6"/>
          </a:solidFill>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rgbClr val="E6E6E6"/>
                </a:solidFill>
                <a:prstDash val="solid"/>
                <a:miter lim="800000"/>
                <a:headEnd type="none" w="med" len="med"/>
                <a:tailEnd type="none" w="med" len="med"/>
              </a14:hiddenLine>
            </a:ext>
          </a:extLst>
        </p:spPr>
        <p:txBody>
          <a:bodyPr lIns="0" tIns="0" rIns="0" bIns="0" anchor="t" anchorCtr="0"/>
          <a:lstStyle>
            <a:lvl1pPr algn="l" fontAlgn="base">
              <a:defRPr kumimoji="1" sz="2400">
                <a:solidFill>
                  <a:schemeClr val="tx1"/>
                </a:solidFill>
                <a:latin typeface="Times New Roman" pitchFamily="18" charset="0"/>
                <a:ea typeface="ＭＳ Ｐゴシック" charset="-128"/>
              </a:defRPr>
            </a:lvl1pPr>
            <a:lvl2pPr marL="742950" indent="-285750" algn="l" fontAlgn="base">
              <a:defRPr kumimoji="1" sz="2400">
                <a:solidFill>
                  <a:schemeClr val="tx1"/>
                </a:solidFill>
                <a:latin typeface="Times New Roman" pitchFamily="18" charset="0"/>
                <a:ea typeface="ＭＳ Ｐゴシック" charset="-128"/>
              </a:defRPr>
            </a:lvl2pPr>
            <a:lvl3pPr marL="1143000" indent="-228600" algn="l" fontAlgn="base">
              <a:defRPr kumimoji="1" sz="2400">
                <a:solidFill>
                  <a:schemeClr val="tx1"/>
                </a:solidFill>
                <a:latin typeface="Times New Roman" pitchFamily="18" charset="0"/>
                <a:ea typeface="ＭＳ Ｐゴシック" charset="-128"/>
              </a:defRPr>
            </a:lvl3pPr>
            <a:lvl4pPr marL="1600200" indent="-228600" algn="l" fontAlgn="base">
              <a:defRPr kumimoji="1" sz="2400">
                <a:solidFill>
                  <a:schemeClr val="tx1"/>
                </a:solidFill>
                <a:latin typeface="Times New Roman" pitchFamily="18" charset="0"/>
                <a:ea typeface="ＭＳ Ｐゴシック" charset="-128"/>
              </a:defRPr>
            </a:lvl4pPr>
            <a:lvl5pPr marL="2057400" indent="-228600" algn="l" fontAlgn="base">
              <a:defRPr kumimoji="1" sz="2400">
                <a:solidFill>
                  <a:schemeClr val="tx1"/>
                </a:solidFill>
                <a:latin typeface="Times New Roman" pitchFamily="18" charset="0"/>
                <a:ea typeface="ＭＳ Ｐゴシック" charset="-128"/>
              </a:defRPr>
            </a:lvl5pPr>
            <a:lvl6pPr marL="2514600" indent="-228600" fontAlgn="base">
              <a:spcBef>
                <a:spcPct val="0"/>
              </a:spcBef>
              <a:spcAft>
                <a:spcPct val="0"/>
              </a:spcAft>
              <a:defRPr kumimoji="1" sz="2400">
                <a:solidFill>
                  <a:schemeClr val="tx1"/>
                </a:solidFill>
                <a:latin typeface="Times New Roman" pitchFamily="18" charset="0"/>
                <a:ea typeface="ＭＳ Ｐゴシック" charset="-128"/>
              </a:defRPr>
            </a:lvl6pPr>
            <a:lvl7pPr marL="2971800" indent="-228600" fontAlgn="base">
              <a:spcBef>
                <a:spcPct val="0"/>
              </a:spcBef>
              <a:spcAft>
                <a:spcPct val="0"/>
              </a:spcAft>
              <a:defRPr kumimoji="1" sz="2400">
                <a:solidFill>
                  <a:schemeClr val="tx1"/>
                </a:solidFill>
                <a:latin typeface="Times New Roman" pitchFamily="18" charset="0"/>
                <a:ea typeface="ＭＳ Ｐゴシック" charset="-128"/>
              </a:defRPr>
            </a:lvl7pPr>
            <a:lvl8pPr marL="3429000" indent="-228600" fontAlgn="base">
              <a:spcBef>
                <a:spcPct val="0"/>
              </a:spcBef>
              <a:spcAft>
                <a:spcPct val="0"/>
              </a:spcAft>
              <a:defRPr kumimoji="1" sz="2400">
                <a:solidFill>
                  <a:schemeClr val="tx1"/>
                </a:solidFill>
                <a:latin typeface="Times New Roman" pitchFamily="18" charset="0"/>
                <a:ea typeface="ＭＳ Ｐゴシック" charset="-128"/>
              </a:defRPr>
            </a:lvl8pPr>
            <a:lvl9pPr marL="3886200" indent="-228600" fontAlgn="base">
              <a:spcBef>
                <a:spcPct val="0"/>
              </a:spcBef>
              <a:spcAft>
                <a:spcPct val="0"/>
              </a:spcAft>
              <a:defRPr kumimoji="1" sz="2400">
                <a:solidFill>
                  <a:schemeClr val="tx1"/>
                </a:solidFill>
                <a:latin typeface="Times New Roman" pitchFamily="18" charset="0"/>
                <a:ea typeface="ＭＳ Ｐゴシック" charset="-128"/>
              </a:defRPr>
            </a:lvl9pPr>
          </a:lstStyle>
          <a:p>
            <a:pPr algn="ctr">
              <a:buClr>
                <a:schemeClr val="accent2"/>
              </a:buClr>
            </a:pPr>
            <a:endParaRPr lang="en-US" altLang="ja-JP" sz="1600" b="1">
              <a:latin typeface="+mn-ea"/>
              <a:ea typeface="+mn-ea"/>
            </a:endParaRPr>
          </a:p>
        </p:txBody>
      </p:sp>
      <p:sp>
        <p:nvSpPr>
          <p:cNvPr id="10" name="Text Box 6">
            <a:extLst>
              <a:ext uri="{FF2B5EF4-FFF2-40B4-BE49-F238E27FC236}">
                <a16:creationId xmlns:a16="http://schemas.microsoft.com/office/drawing/2014/main" id="{CBA50AC8-F5FC-4FB8-94CA-A42C782EABAF}"/>
              </a:ext>
            </a:extLst>
          </p:cNvPr>
          <p:cNvSpPr txBox="1">
            <a:spLocks noChangeArrowheads="1"/>
          </p:cNvSpPr>
          <p:nvPr/>
        </p:nvSpPr>
        <p:spPr bwMode="gray">
          <a:xfrm>
            <a:off x="2808000" y="3779837"/>
            <a:ext cx="3528000" cy="363383"/>
          </a:xfrm>
          <a:prstGeom prst="rect">
            <a:avLst/>
          </a:prstGeom>
          <a:solidFill>
            <a:srgbClr val="595757"/>
          </a:solidFill>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rgbClr val="595757"/>
                </a:solidFill>
                <a:prstDash val="solid"/>
                <a:miter lim="800000"/>
                <a:headEnd type="none" w="med" len="med"/>
                <a:tailEnd type="none" w="med" len="med"/>
              </a14:hiddenLine>
            </a:ext>
          </a:extLst>
        </p:spPr>
        <p:txBody>
          <a:bodyPr lIns="144000" tIns="0" rIns="144000" bIns="0" anchor="ctr"/>
          <a:lstStyle>
            <a:lvl1pPr algn="l" fontAlgn="base">
              <a:defRPr kumimoji="1" sz="2400">
                <a:solidFill>
                  <a:schemeClr val="tx1"/>
                </a:solidFill>
                <a:latin typeface="Times New Roman" pitchFamily="18" charset="0"/>
                <a:ea typeface="ＭＳ Ｐゴシック" charset="-128"/>
              </a:defRPr>
            </a:lvl1pPr>
            <a:lvl2pPr marL="742950" indent="-285750" algn="l" fontAlgn="base">
              <a:defRPr kumimoji="1" sz="2400">
                <a:solidFill>
                  <a:schemeClr val="tx1"/>
                </a:solidFill>
                <a:latin typeface="Times New Roman" pitchFamily="18" charset="0"/>
                <a:ea typeface="ＭＳ Ｐゴシック" charset="-128"/>
              </a:defRPr>
            </a:lvl2pPr>
            <a:lvl3pPr marL="1143000" indent="-228600" algn="l" fontAlgn="base">
              <a:defRPr kumimoji="1" sz="2400">
                <a:solidFill>
                  <a:schemeClr val="tx1"/>
                </a:solidFill>
                <a:latin typeface="Times New Roman" pitchFamily="18" charset="0"/>
                <a:ea typeface="ＭＳ Ｐゴシック" charset="-128"/>
              </a:defRPr>
            </a:lvl3pPr>
            <a:lvl4pPr marL="1600200" indent="-228600" algn="l" fontAlgn="base">
              <a:defRPr kumimoji="1" sz="2400">
                <a:solidFill>
                  <a:schemeClr val="tx1"/>
                </a:solidFill>
                <a:latin typeface="Times New Roman" pitchFamily="18" charset="0"/>
                <a:ea typeface="ＭＳ Ｐゴシック" charset="-128"/>
              </a:defRPr>
            </a:lvl4pPr>
            <a:lvl5pPr marL="2057400" indent="-228600" algn="l" fontAlgn="base">
              <a:defRPr kumimoji="1" sz="2400">
                <a:solidFill>
                  <a:schemeClr val="tx1"/>
                </a:solidFill>
                <a:latin typeface="Times New Roman" pitchFamily="18" charset="0"/>
                <a:ea typeface="ＭＳ Ｐゴシック" charset="-128"/>
              </a:defRPr>
            </a:lvl5pPr>
            <a:lvl6pPr marL="2514600" indent="-228600" fontAlgn="base">
              <a:spcBef>
                <a:spcPct val="0"/>
              </a:spcBef>
              <a:spcAft>
                <a:spcPct val="0"/>
              </a:spcAft>
              <a:defRPr kumimoji="1" sz="2400">
                <a:solidFill>
                  <a:schemeClr val="tx1"/>
                </a:solidFill>
                <a:latin typeface="Times New Roman" pitchFamily="18" charset="0"/>
                <a:ea typeface="ＭＳ Ｐゴシック" charset="-128"/>
              </a:defRPr>
            </a:lvl6pPr>
            <a:lvl7pPr marL="2971800" indent="-228600" fontAlgn="base">
              <a:spcBef>
                <a:spcPct val="0"/>
              </a:spcBef>
              <a:spcAft>
                <a:spcPct val="0"/>
              </a:spcAft>
              <a:defRPr kumimoji="1" sz="2400">
                <a:solidFill>
                  <a:schemeClr val="tx1"/>
                </a:solidFill>
                <a:latin typeface="Times New Roman" pitchFamily="18" charset="0"/>
                <a:ea typeface="ＭＳ Ｐゴシック" charset="-128"/>
              </a:defRPr>
            </a:lvl7pPr>
            <a:lvl8pPr marL="3429000" indent="-228600" fontAlgn="base">
              <a:spcBef>
                <a:spcPct val="0"/>
              </a:spcBef>
              <a:spcAft>
                <a:spcPct val="0"/>
              </a:spcAft>
              <a:defRPr kumimoji="1" sz="2400">
                <a:solidFill>
                  <a:schemeClr val="tx1"/>
                </a:solidFill>
                <a:latin typeface="Times New Roman" pitchFamily="18" charset="0"/>
                <a:ea typeface="ＭＳ Ｐゴシック" charset="-128"/>
              </a:defRPr>
            </a:lvl8pPr>
            <a:lvl9pPr marL="3886200" indent="-228600" fontAlgn="base">
              <a:spcBef>
                <a:spcPct val="0"/>
              </a:spcBef>
              <a:spcAft>
                <a:spcPct val="0"/>
              </a:spcAft>
              <a:defRPr kumimoji="1" sz="2400">
                <a:solidFill>
                  <a:schemeClr val="tx1"/>
                </a:solidFill>
                <a:latin typeface="Times New Roman" pitchFamily="18" charset="0"/>
                <a:ea typeface="ＭＳ Ｐゴシック" charset="-128"/>
              </a:defRPr>
            </a:lvl9pPr>
          </a:lstStyle>
          <a:p>
            <a:pPr algn="ctr">
              <a:buClr>
                <a:schemeClr val="accent2"/>
              </a:buClr>
            </a:pPr>
            <a:r>
              <a:rPr lang="ja-JP" altLang="en-US" sz="1600" b="1">
                <a:solidFill>
                  <a:schemeClr val="bg1"/>
                </a:solidFill>
                <a:latin typeface="+mn-ea"/>
                <a:ea typeface="+mn-ea"/>
              </a:rPr>
              <a:t>リスク</a:t>
            </a:r>
            <a:endParaRPr lang="en-US" altLang="ja-JP" sz="1600" b="1">
              <a:solidFill>
                <a:schemeClr val="bg1"/>
              </a:solidFill>
              <a:latin typeface="+mn-ea"/>
              <a:ea typeface="+mn-ea"/>
            </a:endParaRPr>
          </a:p>
        </p:txBody>
      </p:sp>
      <p:sp>
        <p:nvSpPr>
          <p:cNvPr id="9" name="Text Box 6">
            <a:extLst>
              <a:ext uri="{FF2B5EF4-FFF2-40B4-BE49-F238E27FC236}">
                <a16:creationId xmlns:a16="http://schemas.microsoft.com/office/drawing/2014/main" id="{A5538543-3885-47EC-B644-7BE3A90DCA52}"/>
              </a:ext>
            </a:extLst>
          </p:cNvPr>
          <p:cNvSpPr txBox="1">
            <a:spLocks noChangeArrowheads="1"/>
          </p:cNvSpPr>
          <p:nvPr/>
        </p:nvSpPr>
        <p:spPr bwMode="gray">
          <a:xfrm>
            <a:off x="6624063" y="4143221"/>
            <a:ext cx="3528000" cy="3060000"/>
          </a:xfrm>
          <a:prstGeom prst="rect">
            <a:avLst/>
          </a:prstGeom>
          <a:solidFill>
            <a:srgbClr val="80AEF8"/>
          </a:solidFill>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rgbClr val="3C82F5"/>
                </a:solidFill>
                <a:prstDash val="solid"/>
                <a:miter lim="800000"/>
                <a:headEnd type="none" w="med" len="med"/>
                <a:tailEnd type="none" w="med" len="med"/>
              </a14:hiddenLine>
            </a:ext>
          </a:extLst>
        </p:spPr>
        <p:txBody>
          <a:bodyPr lIns="0" tIns="0" rIns="0" bIns="0" anchor="t" anchorCtr="0"/>
          <a:lstStyle>
            <a:lvl1pPr algn="l" fontAlgn="base">
              <a:defRPr kumimoji="1" sz="2400">
                <a:solidFill>
                  <a:schemeClr val="tx1"/>
                </a:solidFill>
                <a:latin typeface="Times New Roman" pitchFamily="18" charset="0"/>
                <a:ea typeface="ＭＳ Ｐゴシック" charset="-128"/>
              </a:defRPr>
            </a:lvl1pPr>
            <a:lvl2pPr marL="742950" indent="-285750" algn="l" fontAlgn="base">
              <a:defRPr kumimoji="1" sz="2400">
                <a:solidFill>
                  <a:schemeClr val="tx1"/>
                </a:solidFill>
                <a:latin typeface="Times New Roman" pitchFamily="18" charset="0"/>
                <a:ea typeface="ＭＳ Ｐゴシック" charset="-128"/>
              </a:defRPr>
            </a:lvl2pPr>
            <a:lvl3pPr marL="1143000" indent="-228600" algn="l" fontAlgn="base">
              <a:defRPr kumimoji="1" sz="2400">
                <a:solidFill>
                  <a:schemeClr val="tx1"/>
                </a:solidFill>
                <a:latin typeface="Times New Roman" pitchFamily="18" charset="0"/>
                <a:ea typeface="ＭＳ Ｐゴシック" charset="-128"/>
              </a:defRPr>
            </a:lvl3pPr>
            <a:lvl4pPr marL="1600200" indent="-228600" algn="l" fontAlgn="base">
              <a:defRPr kumimoji="1" sz="2400">
                <a:solidFill>
                  <a:schemeClr val="tx1"/>
                </a:solidFill>
                <a:latin typeface="Times New Roman" pitchFamily="18" charset="0"/>
                <a:ea typeface="ＭＳ Ｐゴシック" charset="-128"/>
              </a:defRPr>
            </a:lvl4pPr>
            <a:lvl5pPr marL="2057400" indent="-228600" algn="l" fontAlgn="base">
              <a:defRPr kumimoji="1" sz="2400">
                <a:solidFill>
                  <a:schemeClr val="tx1"/>
                </a:solidFill>
                <a:latin typeface="Times New Roman" pitchFamily="18" charset="0"/>
                <a:ea typeface="ＭＳ Ｐゴシック" charset="-128"/>
              </a:defRPr>
            </a:lvl5pPr>
            <a:lvl6pPr marL="2514600" indent="-228600" fontAlgn="base">
              <a:spcBef>
                <a:spcPct val="0"/>
              </a:spcBef>
              <a:spcAft>
                <a:spcPct val="0"/>
              </a:spcAft>
              <a:defRPr kumimoji="1" sz="2400">
                <a:solidFill>
                  <a:schemeClr val="tx1"/>
                </a:solidFill>
                <a:latin typeface="Times New Roman" pitchFamily="18" charset="0"/>
                <a:ea typeface="ＭＳ Ｐゴシック" charset="-128"/>
              </a:defRPr>
            </a:lvl6pPr>
            <a:lvl7pPr marL="2971800" indent="-228600" fontAlgn="base">
              <a:spcBef>
                <a:spcPct val="0"/>
              </a:spcBef>
              <a:spcAft>
                <a:spcPct val="0"/>
              </a:spcAft>
              <a:defRPr kumimoji="1" sz="2400">
                <a:solidFill>
                  <a:schemeClr val="tx1"/>
                </a:solidFill>
                <a:latin typeface="Times New Roman" pitchFamily="18" charset="0"/>
                <a:ea typeface="ＭＳ Ｐゴシック" charset="-128"/>
              </a:defRPr>
            </a:lvl7pPr>
            <a:lvl8pPr marL="3429000" indent="-228600" fontAlgn="base">
              <a:spcBef>
                <a:spcPct val="0"/>
              </a:spcBef>
              <a:spcAft>
                <a:spcPct val="0"/>
              </a:spcAft>
              <a:defRPr kumimoji="1" sz="2400">
                <a:solidFill>
                  <a:schemeClr val="tx1"/>
                </a:solidFill>
                <a:latin typeface="Times New Roman" pitchFamily="18" charset="0"/>
                <a:ea typeface="ＭＳ Ｐゴシック" charset="-128"/>
              </a:defRPr>
            </a:lvl8pPr>
            <a:lvl9pPr marL="3886200" indent="-228600" fontAlgn="base">
              <a:spcBef>
                <a:spcPct val="0"/>
              </a:spcBef>
              <a:spcAft>
                <a:spcPct val="0"/>
              </a:spcAft>
              <a:defRPr kumimoji="1" sz="2400">
                <a:solidFill>
                  <a:schemeClr val="tx1"/>
                </a:solidFill>
                <a:latin typeface="Times New Roman" pitchFamily="18" charset="0"/>
                <a:ea typeface="ＭＳ Ｐゴシック" charset="-128"/>
              </a:defRPr>
            </a:lvl9pPr>
          </a:lstStyle>
          <a:p>
            <a:pPr algn="ctr">
              <a:buClr>
                <a:schemeClr val="accent2"/>
              </a:buClr>
            </a:pPr>
            <a:endParaRPr lang="en-US" altLang="ja-JP" sz="1600" b="1">
              <a:latin typeface="+mn-ea"/>
              <a:ea typeface="+mn-ea"/>
            </a:endParaRPr>
          </a:p>
        </p:txBody>
      </p:sp>
      <p:sp>
        <p:nvSpPr>
          <p:cNvPr id="11" name="Text Box 6">
            <a:extLst>
              <a:ext uri="{FF2B5EF4-FFF2-40B4-BE49-F238E27FC236}">
                <a16:creationId xmlns:a16="http://schemas.microsoft.com/office/drawing/2014/main" id="{C6AA43C7-8C40-4476-80E5-EE1CAA51B20C}"/>
              </a:ext>
            </a:extLst>
          </p:cNvPr>
          <p:cNvSpPr txBox="1">
            <a:spLocks noChangeArrowheads="1"/>
          </p:cNvSpPr>
          <p:nvPr/>
        </p:nvSpPr>
        <p:spPr bwMode="gray">
          <a:xfrm>
            <a:off x="6624063" y="3779837"/>
            <a:ext cx="3528000" cy="363383"/>
          </a:xfrm>
          <a:prstGeom prst="rect">
            <a:avLst/>
          </a:prstGeom>
          <a:solidFill>
            <a:srgbClr val="3C82F5"/>
          </a:solidFill>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rgbClr val="3C82F5"/>
                </a:solidFill>
                <a:prstDash val="solid"/>
                <a:miter lim="800000"/>
                <a:headEnd type="none" w="med" len="med"/>
                <a:tailEnd type="none" w="med" len="med"/>
              </a14:hiddenLine>
            </a:ext>
          </a:extLst>
        </p:spPr>
        <p:txBody>
          <a:bodyPr lIns="144000" tIns="0" rIns="144000" bIns="0" anchor="ctr"/>
          <a:lstStyle>
            <a:lvl1pPr algn="l" fontAlgn="base">
              <a:defRPr kumimoji="1" sz="2400">
                <a:solidFill>
                  <a:schemeClr val="tx1"/>
                </a:solidFill>
                <a:latin typeface="Times New Roman" pitchFamily="18" charset="0"/>
                <a:ea typeface="ＭＳ Ｐゴシック" charset="-128"/>
              </a:defRPr>
            </a:lvl1pPr>
            <a:lvl2pPr marL="742950" indent="-285750" algn="l" fontAlgn="base">
              <a:defRPr kumimoji="1" sz="2400">
                <a:solidFill>
                  <a:schemeClr val="tx1"/>
                </a:solidFill>
                <a:latin typeface="Times New Roman" pitchFamily="18" charset="0"/>
                <a:ea typeface="ＭＳ Ｐゴシック" charset="-128"/>
              </a:defRPr>
            </a:lvl2pPr>
            <a:lvl3pPr marL="1143000" indent="-228600" algn="l" fontAlgn="base">
              <a:defRPr kumimoji="1" sz="2400">
                <a:solidFill>
                  <a:schemeClr val="tx1"/>
                </a:solidFill>
                <a:latin typeface="Times New Roman" pitchFamily="18" charset="0"/>
                <a:ea typeface="ＭＳ Ｐゴシック" charset="-128"/>
              </a:defRPr>
            </a:lvl3pPr>
            <a:lvl4pPr marL="1600200" indent="-228600" algn="l" fontAlgn="base">
              <a:defRPr kumimoji="1" sz="2400">
                <a:solidFill>
                  <a:schemeClr val="tx1"/>
                </a:solidFill>
                <a:latin typeface="Times New Roman" pitchFamily="18" charset="0"/>
                <a:ea typeface="ＭＳ Ｐゴシック" charset="-128"/>
              </a:defRPr>
            </a:lvl4pPr>
            <a:lvl5pPr marL="2057400" indent="-228600" algn="l" fontAlgn="base">
              <a:defRPr kumimoji="1" sz="2400">
                <a:solidFill>
                  <a:schemeClr val="tx1"/>
                </a:solidFill>
                <a:latin typeface="Times New Roman" pitchFamily="18" charset="0"/>
                <a:ea typeface="ＭＳ Ｐゴシック" charset="-128"/>
              </a:defRPr>
            </a:lvl5pPr>
            <a:lvl6pPr marL="2514600" indent="-228600" fontAlgn="base">
              <a:spcBef>
                <a:spcPct val="0"/>
              </a:spcBef>
              <a:spcAft>
                <a:spcPct val="0"/>
              </a:spcAft>
              <a:defRPr kumimoji="1" sz="2400">
                <a:solidFill>
                  <a:schemeClr val="tx1"/>
                </a:solidFill>
                <a:latin typeface="Times New Roman" pitchFamily="18" charset="0"/>
                <a:ea typeface="ＭＳ Ｐゴシック" charset="-128"/>
              </a:defRPr>
            </a:lvl6pPr>
            <a:lvl7pPr marL="2971800" indent="-228600" fontAlgn="base">
              <a:spcBef>
                <a:spcPct val="0"/>
              </a:spcBef>
              <a:spcAft>
                <a:spcPct val="0"/>
              </a:spcAft>
              <a:defRPr kumimoji="1" sz="2400">
                <a:solidFill>
                  <a:schemeClr val="tx1"/>
                </a:solidFill>
                <a:latin typeface="Times New Roman" pitchFamily="18" charset="0"/>
                <a:ea typeface="ＭＳ Ｐゴシック" charset="-128"/>
              </a:defRPr>
            </a:lvl7pPr>
            <a:lvl8pPr marL="3429000" indent="-228600" fontAlgn="base">
              <a:spcBef>
                <a:spcPct val="0"/>
              </a:spcBef>
              <a:spcAft>
                <a:spcPct val="0"/>
              </a:spcAft>
              <a:defRPr kumimoji="1" sz="2400">
                <a:solidFill>
                  <a:schemeClr val="tx1"/>
                </a:solidFill>
                <a:latin typeface="Times New Roman" pitchFamily="18" charset="0"/>
                <a:ea typeface="ＭＳ Ｐゴシック" charset="-128"/>
              </a:defRPr>
            </a:lvl8pPr>
            <a:lvl9pPr marL="3886200" indent="-228600" fontAlgn="base">
              <a:spcBef>
                <a:spcPct val="0"/>
              </a:spcBef>
              <a:spcAft>
                <a:spcPct val="0"/>
              </a:spcAft>
              <a:defRPr kumimoji="1" sz="2400">
                <a:solidFill>
                  <a:schemeClr val="tx1"/>
                </a:solidFill>
                <a:latin typeface="Times New Roman" pitchFamily="18" charset="0"/>
                <a:ea typeface="ＭＳ Ｐゴシック" charset="-128"/>
              </a:defRPr>
            </a:lvl9pPr>
          </a:lstStyle>
          <a:p>
            <a:pPr algn="ctr">
              <a:buClr>
                <a:schemeClr val="accent2"/>
              </a:buClr>
            </a:pPr>
            <a:r>
              <a:rPr lang="ja-JP" altLang="en-US" sz="1600" b="1">
                <a:solidFill>
                  <a:schemeClr val="bg1"/>
                </a:solidFill>
                <a:latin typeface="+mn-ea"/>
                <a:ea typeface="+mn-ea"/>
              </a:rPr>
              <a:t>機会</a:t>
            </a:r>
            <a:endParaRPr lang="en-US" altLang="ja-JP" sz="1600" b="1">
              <a:solidFill>
                <a:schemeClr val="bg1"/>
              </a:solidFill>
              <a:latin typeface="+mn-ea"/>
              <a:ea typeface="+mn-ea"/>
            </a:endParaRPr>
          </a:p>
        </p:txBody>
      </p:sp>
      <p:sp>
        <p:nvSpPr>
          <p:cNvPr id="30" name="Rectangle 5">
            <a:extLst>
              <a:ext uri="{FF2B5EF4-FFF2-40B4-BE49-F238E27FC236}">
                <a16:creationId xmlns:a16="http://schemas.microsoft.com/office/drawing/2014/main" id="{89AC562D-ED4F-40FF-A76A-4285FC99B735}"/>
              </a:ext>
            </a:extLst>
          </p:cNvPr>
          <p:cNvSpPr>
            <a:spLocks noChangeArrowheads="1"/>
          </p:cNvSpPr>
          <p:nvPr/>
        </p:nvSpPr>
        <p:spPr bwMode="gray">
          <a:xfrm>
            <a:off x="539750" y="4215220"/>
            <a:ext cx="9612000" cy="1398755"/>
          </a:xfrm>
          <a:prstGeom prst="rect">
            <a:avLst/>
          </a:prstGeom>
          <a:solidFill>
            <a:srgbClr val="E2ECFD">
              <a:alpha val="70000"/>
            </a:srgbClr>
          </a:solidFill>
          <a:ln w="12700" cap="flat" cmpd="sng" algn="ctr">
            <a:noFill/>
            <a:prstDash val="solid"/>
            <a:miter lim="800000"/>
            <a:headEnd type="none" w="med" len="med"/>
            <a:tailEnd type="none" w="med" len="med"/>
          </a:ln>
          <a:effectLst/>
        </p:spPr>
        <p:txBody>
          <a:bodyPr lIns="108000" tIns="0" rIns="0" bIns="0" anchor="ctr" anchorCtr="0">
            <a:noAutofit/>
          </a:bodyPr>
          <a:lstStyle/>
          <a:p>
            <a:pPr fontAlgn="base">
              <a:lnSpc>
                <a:spcPct val="130000"/>
              </a:lnSpc>
              <a:spcAft>
                <a:spcPts val="1200"/>
              </a:spcAft>
              <a:buClr>
                <a:srgbClr val="595757"/>
              </a:buClr>
              <a:buSzPct val="70000"/>
            </a:pPr>
            <a:r>
              <a:rPr lang="ja-JP" altLang="en-US" sz="1600" spc="130">
                <a:latin typeface="+mn-ea"/>
              </a:rPr>
              <a:t>　短期～中期</a:t>
            </a:r>
            <a:endParaRPr lang="en-US" altLang="ja-JP" sz="1600" spc="130">
              <a:latin typeface="+mn-ea"/>
            </a:endParaRPr>
          </a:p>
          <a:p>
            <a:pPr fontAlgn="base">
              <a:lnSpc>
                <a:spcPts val="1200"/>
              </a:lnSpc>
              <a:buClr>
                <a:srgbClr val="595757"/>
              </a:buClr>
              <a:buSzPct val="70000"/>
            </a:pPr>
            <a:r>
              <a:rPr lang="ja-JP" altLang="en-US" sz="1050" spc="130">
                <a:latin typeface="+mn-ea"/>
              </a:rPr>
              <a:t>・短期：</a:t>
            </a:r>
            <a:r>
              <a:rPr lang="en-US" altLang="ja-JP" sz="1050" spc="130">
                <a:latin typeface="+mn-ea"/>
              </a:rPr>
              <a:t>3</a:t>
            </a:r>
            <a:r>
              <a:rPr lang="ja-JP" altLang="en-US" sz="1050" spc="130">
                <a:latin typeface="+mn-ea"/>
              </a:rPr>
              <a:t>年以内</a:t>
            </a:r>
            <a:endParaRPr lang="en-US" altLang="ja-JP" sz="1050" spc="130">
              <a:latin typeface="+mn-ea"/>
            </a:endParaRPr>
          </a:p>
          <a:p>
            <a:pPr fontAlgn="base">
              <a:lnSpc>
                <a:spcPts val="1200"/>
              </a:lnSpc>
              <a:buClr>
                <a:srgbClr val="595757"/>
              </a:buClr>
              <a:buSzPct val="70000"/>
            </a:pPr>
            <a:r>
              <a:rPr lang="ja-JP" altLang="en-US" sz="1050" spc="130">
                <a:latin typeface="+mn-ea"/>
              </a:rPr>
              <a:t>・中期：</a:t>
            </a:r>
            <a:r>
              <a:rPr lang="en-US" altLang="ja-JP" sz="1050" spc="130">
                <a:latin typeface="+mn-ea"/>
              </a:rPr>
              <a:t>3</a:t>
            </a:r>
            <a:r>
              <a:rPr lang="ja-JP" altLang="en-US" sz="1050" spc="130">
                <a:latin typeface="+mn-ea"/>
              </a:rPr>
              <a:t>年超～</a:t>
            </a:r>
            <a:r>
              <a:rPr lang="en-US" altLang="ja-JP" sz="1050" spc="130">
                <a:latin typeface="+mn-ea"/>
              </a:rPr>
              <a:t>10</a:t>
            </a:r>
            <a:r>
              <a:rPr lang="ja-JP" altLang="en-US" sz="1050" spc="130">
                <a:latin typeface="+mn-ea"/>
              </a:rPr>
              <a:t>年以内</a:t>
            </a:r>
            <a:endParaRPr lang="en-US" altLang="ja-JP" sz="1050" spc="130">
              <a:latin typeface="+mn-ea"/>
            </a:endParaRPr>
          </a:p>
          <a:p>
            <a:pPr fontAlgn="base">
              <a:lnSpc>
                <a:spcPts val="1200"/>
              </a:lnSpc>
              <a:buClr>
                <a:srgbClr val="595757"/>
              </a:buClr>
              <a:buSzPct val="70000"/>
            </a:pPr>
            <a:r>
              <a:rPr lang="ja-JP" altLang="en-US" sz="1050" spc="130">
                <a:latin typeface="+mn-ea"/>
              </a:rPr>
              <a:t>・長期：</a:t>
            </a:r>
            <a:r>
              <a:rPr lang="en-US" altLang="ja-JP" sz="1050" spc="130">
                <a:latin typeface="+mn-ea"/>
              </a:rPr>
              <a:t>10</a:t>
            </a:r>
            <a:r>
              <a:rPr lang="ja-JP" altLang="en-US" sz="1050" spc="130">
                <a:latin typeface="+mn-ea"/>
              </a:rPr>
              <a:t>年超</a:t>
            </a:r>
            <a:endParaRPr lang="en-US" altLang="ja-JP" sz="1050" spc="130">
              <a:latin typeface="+mn-ea"/>
            </a:endParaRPr>
          </a:p>
        </p:txBody>
      </p:sp>
      <p:sp>
        <p:nvSpPr>
          <p:cNvPr id="32" name="Rectangle 5">
            <a:extLst>
              <a:ext uri="{FF2B5EF4-FFF2-40B4-BE49-F238E27FC236}">
                <a16:creationId xmlns:a16="http://schemas.microsoft.com/office/drawing/2014/main" id="{42749230-3E30-41C3-95FE-DA84B975048E}"/>
              </a:ext>
            </a:extLst>
          </p:cNvPr>
          <p:cNvSpPr>
            <a:spLocks noChangeArrowheads="1"/>
          </p:cNvSpPr>
          <p:nvPr/>
        </p:nvSpPr>
        <p:spPr bwMode="gray">
          <a:xfrm>
            <a:off x="539750" y="5685974"/>
            <a:ext cx="9612000" cy="1445247"/>
          </a:xfrm>
          <a:prstGeom prst="rect">
            <a:avLst/>
          </a:prstGeom>
          <a:solidFill>
            <a:srgbClr val="E2ECFD">
              <a:alpha val="70000"/>
            </a:srgbClr>
          </a:solidFill>
          <a:ln w="12700" cap="flat" cmpd="sng" algn="ctr">
            <a:noFill/>
            <a:prstDash val="solid"/>
            <a:miter lim="800000"/>
            <a:headEnd type="none" w="med" len="med"/>
            <a:tailEnd type="none" w="med" len="med"/>
          </a:ln>
          <a:effectLst/>
        </p:spPr>
        <p:txBody>
          <a:bodyPr lIns="108000" tIns="0" rIns="0" bIns="0" anchor="ctr" anchorCtr="0">
            <a:noAutofit/>
          </a:bodyPr>
          <a:lstStyle/>
          <a:p>
            <a:pPr fontAlgn="base">
              <a:lnSpc>
                <a:spcPct val="130000"/>
              </a:lnSpc>
              <a:spcAft>
                <a:spcPts val="1200"/>
              </a:spcAft>
              <a:buClr>
                <a:srgbClr val="595757"/>
              </a:buClr>
              <a:buSzPct val="70000"/>
            </a:pPr>
            <a:r>
              <a:rPr lang="ja-JP" altLang="en-US" sz="1600" spc="130">
                <a:latin typeface="+mn-ea"/>
              </a:rPr>
              <a:t>　中期～長期</a:t>
            </a:r>
            <a:endParaRPr lang="en-US" altLang="ja-JP" sz="1600" spc="130">
              <a:latin typeface="+mn-ea"/>
            </a:endParaRPr>
          </a:p>
        </p:txBody>
      </p:sp>
      <p:sp>
        <p:nvSpPr>
          <p:cNvPr id="16" name="テキスト プレースホルダー 15">
            <a:extLst>
              <a:ext uri="{FF2B5EF4-FFF2-40B4-BE49-F238E27FC236}">
                <a16:creationId xmlns:a16="http://schemas.microsoft.com/office/drawing/2014/main" id="{D877D493-9704-4730-8AC4-8BE5B6ADEB61}"/>
              </a:ext>
            </a:extLst>
          </p:cNvPr>
          <p:cNvSpPr>
            <a:spLocks noGrp="1"/>
          </p:cNvSpPr>
          <p:nvPr>
            <p:ph type="body" sz="quarter" idx="15"/>
          </p:nvPr>
        </p:nvSpPr>
        <p:spPr>
          <a:xfrm>
            <a:off x="539750" y="1601463"/>
            <a:ext cx="9612313" cy="2021451"/>
          </a:xfrm>
        </p:spPr>
        <p:txBody>
          <a:bodyPr>
            <a:spAutoFit/>
          </a:bodyPr>
          <a:lstStyle/>
          <a:p>
            <a:r>
              <a:rPr lang="ja-JP" altLang="en-US" sz="1800" b="0" dirty="0"/>
              <a:t>短期～中期で発現するリスクとして、物理的リスクでは異常気象・洪水の深刻化等の急性リスクが、移行リスクではサプライチェーンからの除外リスク（評判リスク）やエネルギー価格の高騰（法規制リスク）が該当する。一方で、物理的リスクの中の慢性リスク、移行リスクの上記以外のものは、概して中期～長期で発現すると考えられる。</a:t>
            </a:r>
            <a:endParaRPr lang="en-US" altLang="ja-JP" sz="1800" b="0" dirty="0"/>
          </a:p>
          <a:p>
            <a:r>
              <a:rPr lang="ja-JP" altLang="en-US" sz="1800" b="0" dirty="0"/>
              <a:t>機会については、「エネルギーコストの削減」、「競争力強化及び取引先や売上拡大」、「資金調達における優位性」、は短期～中期、その他は中期～長期に得られると考えられる。</a:t>
            </a:r>
          </a:p>
        </p:txBody>
      </p:sp>
      <p:sp>
        <p:nvSpPr>
          <p:cNvPr id="15" name="字幕 14">
            <a:extLst>
              <a:ext uri="{FF2B5EF4-FFF2-40B4-BE49-F238E27FC236}">
                <a16:creationId xmlns:a16="http://schemas.microsoft.com/office/drawing/2014/main" id="{6369F66C-416E-43B8-AE8B-AB17108EFF25}"/>
              </a:ext>
            </a:extLst>
          </p:cNvPr>
          <p:cNvSpPr>
            <a:spLocks noGrp="1"/>
          </p:cNvSpPr>
          <p:nvPr>
            <p:ph type="subTitle" idx="10"/>
          </p:nvPr>
        </p:nvSpPr>
        <p:spPr/>
        <p:txBody>
          <a:bodyPr/>
          <a:lstStyle/>
          <a:p>
            <a:pPr marL="0" marR="0" lvl="0" indent="0" algn="l" defTabSz="1007772" rtl="0" eaLnBrk="1" fontAlgn="base" latinLnBrk="0" hangingPunct="1">
              <a:lnSpc>
                <a:spcPct val="110000"/>
              </a:lnSpc>
              <a:spcBef>
                <a:spcPts val="0"/>
              </a:spcBef>
              <a:spcAft>
                <a:spcPts val="0"/>
              </a:spcAft>
              <a:buClr>
                <a:srgbClr val="595758"/>
              </a:buClr>
              <a:buSzTx/>
              <a:buFont typeface="Wingdings" panose="05000000000000000000" pitchFamily="2" charset="2"/>
              <a:buNone/>
              <a:tabLst/>
              <a:defRPr/>
            </a:pPr>
            <a:r>
              <a:rPr kumimoji="1" lang="ja-JP" altLang="en-US" sz="2800" b="1" i="0" u="none" strike="noStrike" kern="100" cap="none" spc="100" normalizeH="0" baseline="0" noProof="0">
                <a:ln>
                  <a:noFill/>
                </a:ln>
                <a:solidFill>
                  <a:srgbClr val="003B83"/>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sym typeface="BIZ UDPゴシック" panose="020B0400000000000000" pitchFamily="50" charset="-128"/>
              </a:rPr>
              <a:t>気候変動に係るリスクと機会の</a:t>
            </a:r>
            <a:r>
              <a:rPr lang="ja-JP" altLang="en-US" sz="2800" kern="100">
                <a:cs typeface="Times New Roman" panose="02020603050405020304" pitchFamily="18" charset="0"/>
              </a:rPr>
              <a:t>タイムスケール</a:t>
            </a:r>
            <a:endParaRPr kumimoji="1" lang="ja-JP" altLang="ja-JP" sz="2800" b="1" i="0" u="none" strike="noStrike" kern="100" cap="none" spc="100" normalizeH="0" baseline="0" noProof="0">
              <a:ln>
                <a:noFill/>
              </a:ln>
              <a:solidFill>
                <a:srgbClr val="003B83"/>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sym typeface="BIZ UDPゴシック" panose="020B0400000000000000" pitchFamily="50" charset="-128"/>
            </a:endParaRPr>
          </a:p>
        </p:txBody>
      </p:sp>
      <p:sp>
        <p:nvSpPr>
          <p:cNvPr id="13" name="Rectangle 5">
            <a:extLst>
              <a:ext uri="{FF2B5EF4-FFF2-40B4-BE49-F238E27FC236}">
                <a16:creationId xmlns:a16="http://schemas.microsoft.com/office/drawing/2014/main" id="{EBE57007-CBC9-4C48-9BF6-FD1461CFB8EE}"/>
              </a:ext>
            </a:extLst>
          </p:cNvPr>
          <p:cNvSpPr>
            <a:spLocks noChangeArrowheads="1"/>
          </p:cNvSpPr>
          <p:nvPr/>
        </p:nvSpPr>
        <p:spPr bwMode="gray">
          <a:xfrm>
            <a:off x="2916000" y="4287221"/>
            <a:ext cx="3312000" cy="1290756"/>
          </a:xfrm>
          <a:prstGeom prst="rect">
            <a:avLst/>
          </a:prstGeom>
          <a:solidFill>
            <a:srgbClr val="FFFFFF"/>
          </a:solidFill>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rgbClr val="595757"/>
                </a:solidFill>
                <a:prstDash val="solid"/>
                <a:miter lim="800000"/>
                <a:headEnd type="none" w="med" len="med"/>
                <a:tailEnd type="none" w="med" len="med"/>
              </a14:hiddenLine>
            </a:ext>
          </a:extLst>
        </p:spPr>
        <p:txBody>
          <a:bodyPr lIns="144000" tIns="108000" rIns="144000" bIns="108000" anchor="ctr" anchorCtr="0">
            <a:noAutofit/>
          </a:bodyPr>
          <a:lstStyle/>
          <a:p>
            <a:pPr marL="171450" indent="-171450" fontAlgn="base">
              <a:lnSpc>
                <a:spcPct val="130000"/>
              </a:lnSpc>
              <a:buClr>
                <a:srgbClr val="595757"/>
              </a:buClr>
              <a:buSzPct val="70000"/>
              <a:buFont typeface="Wingdings" panose="05000000000000000000" pitchFamily="2" charset="2"/>
              <a:buChar char="l"/>
            </a:pPr>
            <a:r>
              <a:rPr lang="ja-JP" altLang="en-US" sz="1200" spc="130" dirty="0">
                <a:latin typeface="+mn-ea"/>
              </a:rPr>
              <a:t>移行リスク</a:t>
            </a:r>
            <a:endParaRPr lang="en-US" altLang="ja-JP" sz="1200" spc="130" dirty="0">
              <a:latin typeface="+mn-ea"/>
            </a:endParaRPr>
          </a:p>
          <a:p>
            <a:pPr marL="360000" indent="-171450" fontAlgn="base">
              <a:lnSpc>
                <a:spcPct val="130000"/>
              </a:lnSpc>
              <a:buClr>
                <a:srgbClr val="595757"/>
              </a:buClr>
              <a:buSzPct val="70000"/>
              <a:buFont typeface="Wingdings" panose="05000000000000000000" pitchFamily="2" charset="2"/>
              <a:buChar char="Ø"/>
            </a:pPr>
            <a:r>
              <a:rPr lang="ja-JP" altLang="en-US" sz="1200" spc="130" dirty="0">
                <a:latin typeface="+mn-ea"/>
              </a:rPr>
              <a:t>エネルギー価格の高騰</a:t>
            </a:r>
            <a:endParaRPr lang="en-US" altLang="ja-JP" sz="1200" spc="130" dirty="0">
              <a:latin typeface="+mn-ea"/>
            </a:endParaRPr>
          </a:p>
          <a:p>
            <a:pPr marL="360000" indent="-171450" fontAlgn="base">
              <a:lnSpc>
                <a:spcPct val="130000"/>
              </a:lnSpc>
              <a:buClr>
                <a:srgbClr val="595757"/>
              </a:buClr>
              <a:buSzPct val="70000"/>
              <a:buFont typeface="Wingdings" panose="05000000000000000000" pitchFamily="2" charset="2"/>
              <a:buChar char="Ø"/>
            </a:pPr>
            <a:r>
              <a:rPr lang="ja-JP" altLang="en-US" sz="1200" spc="130" dirty="0">
                <a:latin typeface="+mn-ea"/>
              </a:rPr>
              <a:t>評価・評判の低下</a:t>
            </a:r>
            <a:r>
              <a:rPr lang="ja-JP" altLang="en-US" sz="1200" spc="130">
                <a:latin typeface="+mn-ea"/>
              </a:rPr>
              <a:t>によるサプライチェーンから</a:t>
            </a:r>
            <a:r>
              <a:rPr lang="ja-JP" altLang="en-US" sz="1200" spc="130" dirty="0">
                <a:latin typeface="+mn-ea"/>
              </a:rPr>
              <a:t>の除外</a:t>
            </a:r>
            <a:endParaRPr lang="en-US" altLang="ja-JP" sz="1200" spc="130" dirty="0">
              <a:latin typeface="+mn-ea"/>
            </a:endParaRPr>
          </a:p>
          <a:p>
            <a:pPr indent="-171450" fontAlgn="base">
              <a:lnSpc>
                <a:spcPct val="130000"/>
              </a:lnSpc>
              <a:buClr>
                <a:srgbClr val="595757"/>
              </a:buClr>
              <a:buSzPct val="70000"/>
              <a:buFont typeface="Wingdings" panose="05000000000000000000" pitchFamily="2" charset="2"/>
              <a:buChar char="l"/>
            </a:pPr>
            <a:r>
              <a:rPr lang="ja-JP" altLang="en-US" sz="1200" spc="130" dirty="0">
                <a:latin typeface="+mn-ea"/>
              </a:rPr>
              <a:t>物理的リスク（急性リスク）</a:t>
            </a:r>
            <a:endParaRPr lang="en-US" altLang="ja-JP" sz="1200" spc="130" dirty="0">
              <a:latin typeface="+mn-ea"/>
            </a:endParaRPr>
          </a:p>
        </p:txBody>
      </p:sp>
      <p:sp>
        <p:nvSpPr>
          <p:cNvPr id="22" name="Rectangle 5">
            <a:extLst>
              <a:ext uri="{FF2B5EF4-FFF2-40B4-BE49-F238E27FC236}">
                <a16:creationId xmlns:a16="http://schemas.microsoft.com/office/drawing/2014/main" id="{E3E53468-6E56-4785-81A3-E3EFE2C4C5B1}"/>
              </a:ext>
            </a:extLst>
          </p:cNvPr>
          <p:cNvSpPr>
            <a:spLocks noChangeArrowheads="1"/>
          </p:cNvSpPr>
          <p:nvPr/>
        </p:nvSpPr>
        <p:spPr bwMode="gray">
          <a:xfrm>
            <a:off x="2916000" y="5704186"/>
            <a:ext cx="3312000" cy="1445247"/>
          </a:xfrm>
          <a:prstGeom prst="rect">
            <a:avLst/>
          </a:prstGeom>
          <a:solidFill>
            <a:srgbClr val="FFFFFF"/>
          </a:solidFill>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rgbClr val="595757"/>
                </a:solidFill>
                <a:prstDash val="solid"/>
                <a:miter lim="800000"/>
                <a:headEnd type="none" w="med" len="med"/>
                <a:tailEnd type="none" w="med" len="med"/>
              </a14:hiddenLine>
            </a:ext>
          </a:extLst>
        </p:spPr>
        <p:txBody>
          <a:bodyPr lIns="144000" tIns="108000" rIns="144000" bIns="108000" anchor="t" anchorCtr="0">
            <a:noAutofit/>
          </a:bodyPr>
          <a:lstStyle/>
          <a:p>
            <a:pPr marL="171450" indent="-171450" fontAlgn="base">
              <a:lnSpc>
                <a:spcPct val="130000"/>
              </a:lnSpc>
              <a:buClr>
                <a:srgbClr val="595757"/>
              </a:buClr>
              <a:buSzPct val="70000"/>
              <a:buFont typeface="Wingdings" panose="05000000000000000000" pitchFamily="2" charset="2"/>
              <a:buChar char="l"/>
            </a:pPr>
            <a:r>
              <a:rPr lang="ja-JP" altLang="en-US" sz="1200" spc="130">
                <a:latin typeface="+mn-ea"/>
              </a:rPr>
              <a:t>移行リスク</a:t>
            </a:r>
            <a:endParaRPr lang="en-US" altLang="ja-JP" sz="1200" spc="130">
              <a:latin typeface="+mn-ea"/>
            </a:endParaRPr>
          </a:p>
          <a:p>
            <a:pPr marL="360000" indent="-171450" fontAlgn="base">
              <a:lnSpc>
                <a:spcPct val="130000"/>
              </a:lnSpc>
              <a:buClr>
                <a:srgbClr val="595757"/>
              </a:buClr>
              <a:buSzPct val="70000"/>
              <a:buFont typeface="Wingdings" panose="05000000000000000000" pitchFamily="2" charset="2"/>
              <a:buChar char="Ø"/>
            </a:pPr>
            <a:r>
              <a:rPr lang="ja-JP" altLang="en-US" sz="1200" spc="130">
                <a:latin typeface="+mn-ea"/>
              </a:rPr>
              <a:t>炭素税の導入</a:t>
            </a:r>
            <a:endParaRPr lang="en-US" altLang="ja-JP" sz="1200" spc="130">
              <a:latin typeface="+mn-ea"/>
            </a:endParaRPr>
          </a:p>
          <a:p>
            <a:pPr marL="360000" indent="-171450" fontAlgn="base">
              <a:lnSpc>
                <a:spcPct val="130000"/>
              </a:lnSpc>
              <a:buClr>
                <a:srgbClr val="595757"/>
              </a:buClr>
              <a:buSzPct val="70000"/>
              <a:buFont typeface="Wingdings" panose="05000000000000000000" pitchFamily="2" charset="2"/>
              <a:buChar char="Ø"/>
            </a:pPr>
            <a:r>
              <a:rPr lang="ja-JP" altLang="en-US" sz="1200" spc="130">
                <a:latin typeface="+mn-ea"/>
              </a:rPr>
              <a:t>先進的商品を嗜好する顧客の喪失</a:t>
            </a:r>
            <a:endParaRPr lang="en-US" altLang="ja-JP" sz="1200" spc="130">
              <a:latin typeface="+mn-ea"/>
            </a:endParaRPr>
          </a:p>
          <a:p>
            <a:pPr marL="360000" indent="-171450" fontAlgn="base">
              <a:lnSpc>
                <a:spcPct val="130000"/>
              </a:lnSpc>
              <a:buClr>
                <a:srgbClr val="595757"/>
              </a:buClr>
              <a:buSzPct val="70000"/>
              <a:buFont typeface="Wingdings" panose="05000000000000000000" pitchFamily="2" charset="2"/>
              <a:buChar char="Ø"/>
            </a:pPr>
            <a:r>
              <a:rPr lang="ja-JP" altLang="en-US" sz="1200" spc="130">
                <a:latin typeface="+mn-ea"/>
              </a:rPr>
              <a:t>商品・サービスに対する需給変化</a:t>
            </a:r>
            <a:r>
              <a:rPr lang="en-US" altLang="ja-JP" sz="1200" spc="130">
                <a:latin typeface="+mn-ea"/>
              </a:rPr>
              <a:t>,</a:t>
            </a:r>
            <a:r>
              <a:rPr lang="ja-JP" altLang="en-US" sz="1200" spc="130">
                <a:latin typeface="+mn-ea"/>
              </a:rPr>
              <a:t>等</a:t>
            </a:r>
            <a:endParaRPr lang="en-US" altLang="ja-JP" sz="1200" spc="130">
              <a:latin typeface="+mn-ea"/>
            </a:endParaRPr>
          </a:p>
          <a:p>
            <a:pPr indent="-171450" fontAlgn="base">
              <a:lnSpc>
                <a:spcPct val="130000"/>
              </a:lnSpc>
              <a:buClr>
                <a:srgbClr val="595757"/>
              </a:buClr>
              <a:buSzPct val="70000"/>
              <a:buFont typeface="Wingdings" panose="05000000000000000000" pitchFamily="2" charset="2"/>
              <a:buChar char="l"/>
            </a:pPr>
            <a:r>
              <a:rPr lang="ja-JP" altLang="en-US" sz="1200" spc="130">
                <a:latin typeface="+mn-ea"/>
              </a:rPr>
              <a:t>物理的リスク（慢性リスク）</a:t>
            </a:r>
            <a:endParaRPr lang="en-US" altLang="ja-JP" sz="1200" spc="130">
              <a:latin typeface="+mn-ea"/>
            </a:endParaRPr>
          </a:p>
        </p:txBody>
      </p:sp>
      <p:sp>
        <p:nvSpPr>
          <p:cNvPr id="18" name="Rectangle 5">
            <a:extLst>
              <a:ext uri="{FF2B5EF4-FFF2-40B4-BE49-F238E27FC236}">
                <a16:creationId xmlns:a16="http://schemas.microsoft.com/office/drawing/2014/main" id="{965F8DF9-46F2-44FC-8300-4CA7FAA33F7A}"/>
              </a:ext>
            </a:extLst>
          </p:cNvPr>
          <p:cNvSpPr>
            <a:spLocks noChangeArrowheads="1"/>
          </p:cNvSpPr>
          <p:nvPr/>
        </p:nvSpPr>
        <p:spPr bwMode="gray">
          <a:xfrm>
            <a:off x="6732063" y="4287221"/>
            <a:ext cx="3312000" cy="1290756"/>
          </a:xfrm>
          <a:prstGeom prst="rect">
            <a:avLst/>
          </a:prstGeom>
          <a:solidFill>
            <a:srgbClr val="FFFFFF"/>
          </a:solidFill>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rgbClr val="3C82F5"/>
                </a:solidFill>
                <a:prstDash val="solid"/>
                <a:miter lim="800000"/>
                <a:headEnd type="none" w="med" len="med"/>
                <a:tailEnd type="none" w="med" len="med"/>
              </a14:hiddenLine>
            </a:ext>
          </a:extLst>
        </p:spPr>
        <p:txBody>
          <a:bodyPr lIns="144000" tIns="108000" rIns="144000" bIns="108000" anchor="ctr" anchorCtr="0">
            <a:noAutofit/>
          </a:bodyPr>
          <a:lstStyle/>
          <a:p>
            <a:pPr marL="171450" indent="-171450" fontAlgn="base">
              <a:lnSpc>
                <a:spcPct val="130000"/>
              </a:lnSpc>
              <a:buClr>
                <a:schemeClr val="accent2"/>
              </a:buClr>
              <a:buSzPct val="70000"/>
              <a:buFont typeface="Wingdings" panose="05000000000000000000" pitchFamily="2" charset="2"/>
              <a:buChar char="l"/>
            </a:pPr>
            <a:r>
              <a:rPr lang="ja-JP" altLang="en-US" sz="1200" spc="130">
                <a:latin typeface="+mn-ea"/>
              </a:rPr>
              <a:t>設備投資によるエネルギーコスト削減</a:t>
            </a:r>
            <a:endParaRPr lang="en-US" altLang="ja-JP" sz="1200" spc="130">
              <a:latin typeface="+mn-ea"/>
            </a:endParaRPr>
          </a:p>
          <a:p>
            <a:pPr marL="171450" indent="-171450" fontAlgn="base">
              <a:lnSpc>
                <a:spcPct val="130000"/>
              </a:lnSpc>
              <a:buClr>
                <a:schemeClr val="accent2"/>
              </a:buClr>
              <a:buSzPct val="70000"/>
              <a:buFont typeface="Wingdings" panose="05000000000000000000" pitchFamily="2" charset="2"/>
              <a:buChar char="l"/>
            </a:pPr>
            <a:r>
              <a:rPr lang="ja-JP" altLang="en-US" sz="1200" spc="130">
                <a:latin typeface="+mn-ea"/>
              </a:rPr>
              <a:t>競争力強化及び取引先や売上拡大</a:t>
            </a:r>
            <a:endParaRPr lang="en-US" altLang="ja-JP" sz="1200" spc="130">
              <a:latin typeface="+mn-ea"/>
            </a:endParaRPr>
          </a:p>
          <a:p>
            <a:pPr marL="171450" indent="-171450" fontAlgn="base">
              <a:lnSpc>
                <a:spcPct val="130000"/>
              </a:lnSpc>
              <a:buClr>
                <a:schemeClr val="accent2"/>
              </a:buClr>
              <a:buSzPct val="70000"/>
              <a:buFont typeface="Wingdings" panose="05000000000000000000" pitchFamily="2" charset="2"/>
              <a:buChar char="l"/>
            </a:pPr>
            <a:r>
              <a:rPr lang="ja-JP" altLang="en-US" sz="1200" spc="130">
                <a:latin typeface="+mn-ea"/>
              </a:rPr>
              <a:t>資金調達における優位性の獲得</a:t>
            </a:r>
          </a:p>
        </p:txBody>
      </p:sp>
      <p:sp>
        <p:nvSpPr>
          <p:cNvPr id="23" name="Rectangle 5">
            <a:extLst>
              <a:ext uri="{FF2B5EF4-FFF2-40B4-BE49-F238E27FC236}">
                <a16:creationId xmlns:a16="http://schemas.microsoft.com/office/drawing/2014/main" id="{8E5B236A-A331-4676-ACEA-2465D0DDCCE5}"/>
              </a:ext>
            </a:extLst>
          </p:cNvPr>
          <p:cNvSpPr>
            <a:spLocks noChangeArrowheads="1"/>
          </p:cNvSpPr>
          <p:nvPr/>
        </p:nvSpPr>
        <p:spPr bwMode="gray">
          <a:xfrm>
            <a:off x="6732063" y="5704186"/>
            <a:ext cx="3312000" cy="1445247"/>
          </a:xfrm>
          <a:prstGeom prst="rect">
            <a:avLst/>
          </a:prstGeom>
          <a:solidFill>
            <a:srgbClr val="FFFFFF"/>
          </a:solidFill>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rgbClr val="3C82F5"/>
                </a:solidFill>
                <a:prstDash val="solid"/>
                <a:miter lim="800000"/>
                <a:headEnd type="none" w="med" len="med"/>
                <a:tailEnd type="none" w="med" len="med"/>
              </a14:hiddenLine>
            </a:ext>
          </a:extLst>
        </p:spPr>
        <p:txBody>
          <a:bodyPr lIns="144000" tIns="108000" rIns="144000" bIns="108000" anchor="ctr" anchorCtr="0">
            <a:noAutofit/>
          </a:bodyPr>
          <a:lstStyle/>
          <a:p>
            <a:pPr marL="171450" indent="-171450" fontAlgn="base">
              <a:lnSpc>
                <a:spcPct val="130000"/>
              </a:lnSpc>
              <a:buClr>
                <a:schemeClr val="accent2"/>
              </a:buClr>
              <a:buSzPct val="70000"/>
              <a:buFont typeface="Wingdings" panose="05000000000000000000" pitchFamily="2" charset="2"/>
              <a:buChar char="l"/>
            </a:pPr>
            <a:r>
              <a:rPr lang="ja-JP" altLang="en-US" sz="1200" spc="130">
                <a:latin typeface="+mn-ea"/>
              </a:rPr>
              <a:t>知名度・認知度の向上</a:t>
            </a:r>
            <a:endParaRPr lang="en-US" altLang="ja-JP" sz="1200" spc="130">
              <a:latin typeface="+mn-ea"/>
            </a:endParaRPr>
          </a:p>
          <a:p>
            <a:pPr marL="171450" indent="-171450" fontAlgn="base">
              <a:lnSpc>
                <a:spcPct val="130000"/>
              </a:lnSpc>
              <a:buClr>
                <a:schemeClr val="accent2"/>
              </a:buClr>
              <a:buSzPct val="70000"/>
              <a:buFont typeface="Wingdings" panose="05000000000000000000" pitchFamily="2" charset="2"/>
              <a:buChar char="l"/>
            </a:pPr>
            <a:r>
              <a:rPr lang="ja-JP" altLang="en-US" sz="1200" spc="130">
                <a:latin typeface="+mn-ea"/>
              </a:rPr>
              <a:t>社員のモチベーション向上や人材獲得力の強化</a:t>
            </a:r>
            <a:endParaRPr lang="en-US" altLang="ja-JP" sz="1200" spc="130">
              <a:latin typeface="+mn-ea"/>
            </a:endParaRPr>
          </a:p>
        </p:txBody>
      </p:sp>
      <p:sp>
        <p:nvSpPr>
          <p:cNvPr id="4" name="タイトル 3">
            <a:extLst>
              <a:ext uri="{FF2B5EF4-FFF2-40B4-BE49-F238E27FC236}">
                <a16:creationId xmlns:a16="http://schemas.microsoft.com/office/drawing/2014/main" id="{4F53EEA0-98D7-76A2-1C28-F0B1E06A9E0A}"/>
              </a:ext>
            </a:extLst>
          </p:cNvPr>
          <p:cNvSpPr>
            <a:spLocks noGrp="1"/>
          </p:cNvSpPr>
          <p:nvPr>
            <p:ph type="title"/>
          </p:nvPr>
        </p:nvSpPr>
        <p:spPr>
          <a:xfrm>
            <a:off x="539906" y="360696"/>
            <a:ext cx="9216000" cy="216000"/>
          </a:xfrm>
        </p:spPr>
        <p:txBody>
          <a:bodyPr vert="horz">
            <a:noAutofit/>
          </a:bodyPr>
          <a:lstStyle/>
          <a:p>
            <a:r>
              <a:rPr lang="en-US" altLang="ja-JP"/>
              <a:t>2</a:t>
            </a:r>
            <a:r>
              <a:rPr lang="ja-JP" altLang="en-US"/>
              <a:t>章．気候変動に係る機会</a:t>
            </a:r>
          </a:p>
        </p:txBody>
      </p:sp>
    </p:spTree>
    <p:extLst>
      <p:ext uri="{BB962C8B-B14F-4D97-AF65-F5344CB8AC3E}">
        <p14:creationId xmlns:p14="http://schemas.microsoft.com/office/powerpoint/2010/main" val="32015238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CF217984-0B0C-7981-F255-2462E3B4C02B}"/>
              </a:ext>
            </a:extLst>
          </p:cNvPr>
          <p:cNvGraphicFramePr>
            <a:graphicFrameLocks noChangeAspect="1"/>
          </p:cNvGraphicFramePr>
          <p:nvPr>
            <p:custDataLst>
              <p:tags r:id="rId1"/>
            </p:custDataLst>
            <p:extLst>
              <p:ext uri="{D42A27DB-BD31-4B8C-83A1-F6EECF244321}">
                <p14:modId xmlns:p14="http://schemas.microsoft.com/office/powerpoint/2010/main" val="17476657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40" imgH="541" progId="TCLayout.ActiveDocument.1">
                  <p:embed/>
                </p:oleObj>
              </mc:Choice>
              <mc:Fallback>
                <p:oleObj name="think-cell スライド" r:id="rId4" imgW="540" imgH="541" progId="TCLayout.ActiveDocument.1">
                  <p:embed/>
                  <p:pic>
                    <p:nvPicPr>
                      <p:cNvPr id="5" name="think-cell data - do not delete" hidden="1">
                        <a:extLst>
                          <a:ext uri="{FF2B5EF4-FFF2-40B4-BE49-F238E27FC236}">
                            <a16:creationId xmlns:a16="http://schemas.microsoft.com/office/drawing/2014/main" id="{CF217984-0B0C-7981-F255-2462E3B4C02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字幕 3">
            <a:extLst>
              <a:ext uri="{FF2B5EF4-FFF2-40B4-BE49-F238E27FC236}">
                <a16:creationId xmlns:a16="http://schemas.microsoft.com/office/drawing/2014/main" id="{3355EF6A-B9F6-813F-A8B0-4091AC2A8020}"/>
              </a:ext>
            </a:extLst>
          </p:cNvPr>
          <p:cNvSpPr>
            <a:spLocks noGrp="1"/>
          </p:cNvSpPr>
          <p:nvPr>
            <p:ph type="subTitle" idx="10"/>
          </p:nvPr>
        </p:nvSpPr>
        <p:spPr/>
        <p:txBody>
          <a:bodyPr/>
          <a:lstStyle/>
          <a:p>
            <a:r>
              <a:rPr lang="ja-JP" altLang="en-US" sz="2800" kern="100">
                <a:cs typeface="Times New Roman" panose="02020603050405020304" pitchFamily="18" charset="0"/>
              </a:rPr>
              <a:t>リスクは機会に転換可能！</a:t>
            </a:r>
            <a:endParaRPr lang="en-US" altLang="ja-JP" sz="2800" kern="100">
              <a:cs typeface="Times New Roman" panose="02020603050405020304" pitchFamily="18" charset="0"/>
            </a:endParaRPr>
          </a:p>
        </p:txBody>
      </p:sp>
      <p:sp>
        <p:nvSpPr>
          <p:cNvPr id="2" name="テキスト プレースホルダー 6">
            <a:extLst>
              <a:ext uri="{FF2B5EF4-FFF2-40B4-BE49-F238E27FC236}">
                <a16:creationId xmlns:a16="http://schemas.microsoft.com/office/drawing/2014/main" id="{C4D1B884-E8A5-099A-D404-846CAE220160}"/>
              </a:ext>
            </a:extLst>
          </p:cNvPr>
          <p:cNvSpPr txBox="1">
            <a:spLocks/>
          </p:cNvSpPr>
          <p:nvPr/>
        </p:nvSpPr>
        <p:spPr>
          <a:xfrm>
            <a:off x="539906" y="1601463"/>
            <a:ext cx="9612313" cy="1184940"/>
          </a:xfrm>
          <a:prstGeom prst="rect">
            <a:avLst/>
          </a:prstGeom>
        </p:spPr>
        <p:txBody>
          <a:bodyPr vert="horz" wrap="square" lIns="0" tIns="0" rIns="0" bIns="0" rtlCol="0">
            <a:spAutoFit/>
          </a:bodyPr>
          <a:lstStyle>
            <a:lvl1pPr marL="252000" marR="0" indent="-252000" algn="l" defTabSz="1007772" rtl="0" eaLnBrk="1" fontAlgn="auto" latinLnBrk="0" hangingPunct="1">
              <a:lnSpc>
                <a:spcPct val="120000"/>
              </a:lnSpc>
              <a:spcBef>
                <a:spcPts val="0"/>
              </a:spcBef>
              <a:spcAft>
                <a:spcPts val="600"/>
              </a:spcAft>
              <a:buClr>
                <a:srgbClr val="003B83"/>
              </a:buClr>
              <a:buSzTx/>
              <a:buFont typeface="Wingdings" panose="05000000000000000000" pitchFamily="2" charset="2"/>
              <a:buChar char="l"/>
              <a:tabLst/>
              <a:defRPr kumimoji="1" sz="1600" b="1" kern="1200" spc="120" baseline="0">
                <a:solidFill>
                  <a:srgbClr val="000000"/>
                </a:solidFill>
                <a:latin typeface="+mn-lt"/>
                <a:ea typeface="+mn-ea"/>
                <a:cs typeface="+mn-cs"/>
              </a:defRPr>
            </a:lvl1pPr>
            <a:lvl2pPr marL="252000" marR="0" indent="-216000" algn="l" defTabSz="1007772" rtl="0" eaLnBrk="1" fontAlgn="auto" latinLnBrk="0" hangingPunct="1">
              <a:lnSpc>
                <a:spcPct val="120000"/>
              </a:lnSpc>
              <a:spcBef>
                <a:spcPts val="0"/>
              </a:spcBef>
              <a:spcAft>
                <a:spcPts val="600"/>
              </a:spcAft>
              <a:buClr>
                <a:srgbClr val="3C82F4"/>
              </a:buClr>
              <a:buSzPct val="70000"/>
              <a:buFont typeface="Wingdings" panose="05000000000000000000" pitchFamily="2" charset="2"/>
              <a:buChar char="l"/>
              <a:tabLst/>
              <a:defRPr kumimoji="1" sz="1600" b="0" kern="1200" spc="120" baseline="0">
                <a:solidFill>
                  <a:srgbClr val="000000"/>
                </a:solidFill>
                <a:latin typeface="+mj-ea"/>
                <a:ea typeface="+mj-ea"/>
                <a:cs typeface="+mn-cs"/>
              </a:defRPr>
            </a:lvl2pPr>
            <a:lvl3pPr marL="396000" marR="0" indent="-144000" algn="l" defTabSz="1007772" rtl="0" eaLnBrk="1" fontAlgn="auto" latinLnBrk="0" hangingPunct="1">
              <a:lnSpc>
                <a:spcPct val="120000"/>
              </a:lnSpc>
              <a:spcBef>
                <a:spcPts val="0"/>
              </a:spcBef>
              <a:spcAft>
                <a:spcPts val="600"/>
              </a:spcAft>
              <a:buClr>
                <a:srgbClr val="000000"/>
              </a:buClr>
              <a:buSzTx/>
              <a:buFont typeface="BIZ UDPゴシック" panose="020B0400000000000000" pitchFamily="50" charset="-128"/>
              <a:buChar char="-"/>
              <a:tabLst/>
              <a:defRPr kumimoji="1" sz="1400" b="0" kern="1200" spc="120" baseline="0">
                <a:solidFill>
                  <a:srgbClr val="000000"/>
                </a:solidFill>
                <a:latin typeface="+mj-ea"/>
                <a:ea typeface="+mj-ea"/>
                <a:cs typeface="+mn-cs"/>
              </a:defRPr>
            </a:lvl3pPr>
            <a:lvl4pPr marL="540000" marR="0" indent="-144000" algn="l" defTabSz="1007772" rtl="0" eaLnBrk="1" fontAlgn="auto" latinLnBrk="0" hangingPunct="1">
              <a:lnSpc>
                <a:spcPct val="120000"/>
              </a:lnSpc>
              <a:spcBef>
                <a:spcPts val="0"/>
              </a:spcBef>
              <a:spcAft>
                <a:spcPts val="400"/>
              </a:spcAft>
              <a:buClr>
                <a:srgbClr val="595758"/>
              </a:buClr>
              <a:buSzTx/>
              <a:buFont typeface="Arial" panose="020B0604020202020204" pitchFamily="34" charset="0"/>
              <a:buChar char="•"/>
              <a:tabLst/>
              <a:defRPr kumimoji="1" sz="1200" b="0" kern="1200" spc="120" baseline="0">
                <a:solidFill>
                  <a:srgbClr val="000000"/>
                </a:solidFill>
                <a:latin typeface="+mn-ea"/>
                <a:ea typeface="+mn-ea"/>
                <a:cs typeface="+mn-cs"/>
              </a:defRPr>
            </a:lvl4pPr>
            <a:lvl5pPr marL="648000" marR="0" indent="-108000" algn="l" defTabSz="1007772" rtl="0" eaLnBrk="1" fontAlgn="auto" latinLnBrk="0" hangingPunct="1">
              <a:lnSpc>
                <a:spcPct val="120000"/>
              </a:lnSpc>
              <a:spcBef>
                <a:spcPts val="0"/>
              </a:spcBef>
              <a:spcAft>
                <a:spcPts val="400"/>
              </a:spcAft>
              <a:buClr>
                <a:srgbClr val="595758"/>
              </a:buClr>
              <a:buSzTx/>
              <a:buFont typeface="BIZ UDPゴシック" panose="020B0400000000000000" pitchFamily="50" charset="-128"/>
              <a:buChar char="-"/>
              <a:tabLst/>
              <a:defRPr kumimoji="1" sz="1050" b="0" kern="1200" spc="120" baseline="0">
                <a:solidFill>
                  <a:srgbClr val="000000"/>
                </a:solidFill>
                <a:latin typeface="+mn-ea"/>
                <a:ea typeface="+mn-ea"/>
                <a:cs typeface="+mn-cs"/>
              </a:defRPr>
            </a:lvl5pPr>
            <a:lvl6pPr marL="2771374"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260"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145"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032"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fontAlgn="base" hangingPunct="0">
              <a:lnSpc>
                <a:spcPct val="100000"/>
              </a:lnSpc>
            </a:pPr>
            <a:r>
              <a:rPr lang="ja-JP" altLang="en-US" sz="1800" b="0" kern="100" dirty="0">
                <a:latin typeface="BIZ UDPゴシック" panose="020B0400000000000000" pitchFamily="50" charset="-128"/>
                <a:ea typeface="BIZ UDPゴシック" panose="020B0400000000000000" pitchFamily="50" charset="-128"/>
                <a:cs typeface="Times New Roman" panose="02020603050405020304" pitchFamily="18" charset="0"/>
                <a:sym typeface="BIZ UDPゴシック" panose="020B0400000000000000" pitchFamily="50" charset="-128"/>
              </a:rPr>
              <a:t>リスク（特に移行リスク）は適切に対応することで、機会に転換させることができる。</a:t>
            </a:r>
            <a:endParaRPr lang="en-US" altLang="ja-JP" sz="1800" b="0" kern="100" dirty="0">
              <a:latin typeface="BIZ UDPゴシック" panose="020B0400000000000000" pitchFamily="50" charset="-128"/>
              <a:ea typeface="BIZ UDPゴシック" panose="020B0400000000000000" pitchFamily="50" charset="-128"/>
              <a:cs typeface="Times New Roman" panose="02020603050405020304" pitchFamily="18" charset="0"/>
              <a:sym typeface="BIZ UDPゴシック" panose="020B0400000000000000" pitchFamily="50" charset="-128"/>
            </a:endParaRPr>
          </a:p>
          <a:p>
            <a:pPr fontAlgn="base" hangingPunct="0">
              <a:lnSpc>
                <a:spcPct val="100000"/>
              </a:lnSpc>
            </a:pPr>
            <a:r>
              <a:rPr lang="ja-JP" altLang="en-US" sz="1800" b="0" kern="100" dirty="0">
                <a:latin typeface="BIZ UDPゴシック" panose="020B0400000000000000" pitchFamily="50" charset="-128"/>
                <a:ea typeface="BIZ UDPゴシック" panose="020B0400000000000000" pitchFamily="50" charset="-128"/>
                <a:cs typeface="Times New Roman" panose="02020603050405020304" pitchFamily="18" charset="0"/>
                <a:sym typeface="BIZ UDPゴシック" panose="020B0400000000000000" pitchFamily="50" charset="-128"/>
              </a:rPr>
              <a:t>特に短中期のリスク（下図赤枠部分）は迅速に対応することで、サプライチェーン除外リスクや急性リスクの回避ができる他、燃料コストの削減や知名度向上（競争力の強化や資金調達の優位性確保に繋がる。）のメリットを得ることができる。</a:t>
            </a:r>
            <a:endParaRPr lang="en-US" altLang="ja-JP" sz="1800" b="0" kern="100" dirty="0">
              <a:latin typeface="BIZ UDPゴシック" panose="020B0400000000000000" pitchFamily="50" charset="-128"/>
              <a:ea typeface="BIZ UDPゴシック" panose="020B0400000000000000" pitchFamily="50" charset="-128"/>
              <a:cs typeface="Times New Roman" panose="02020603050405020304" pitchFamily="18" charset="0"/>
              <a:sym typeface="BIZ UDPゴシック" panose="020B0400000000000000" pitchFamily="50" charset="-128"/>
            </a:endParaRPr>
          </a:p>
        </p:txBody>
      </p:sp>
      <p:grpSp>
        <p:nvGrpSpPr>
          <p:cNvPr id="9" name="グループ化 8">
            <a:extLst>
              <a:ext uri="{FF2B5EF4-FFF2-40B4-BE49-F238E27FC236}">
                <a16:creationId xmlns:a16="http://schemas.microsoft.com/office/drawing/2014/main" id="{B366A091-B302-D10C-2AD5-8FCEB99565E1}"/>
              </a:ext>
            </a:extLst>
          </p:cNvPr>
          <p:cNvGrpSpPr/>
          <p:nvPr/>
        </p:nvGrpSpPr>
        <p:grpSpPr>
          <a:xfrm>
            <a:off x="418854" y="2985074"/>
            <a:ext cx="9734638" cy="4157129"/>
            <a:chOff x="418854" y="2985074"/>
            <a:chExt cx="9734638" cy="4157129"/>
          </a:xfrm>
        </p:grpSpPr>
        <p:grpSp>
          <p:nvGrpSpPr>
            <p:cNvPr id="1027" name="グループ化 1026">
              <a:extLst>
                <a:ext uri="{FF2B5EF4-FFF2-40B4-BE49-F238E27FC236}">
                  <a16:creationId xmlns:a16="http://schemas.microsoft.com/office/drawing/2014/main" id="{090BEFE0-BE9A-F449-ED29-5F6C8E4ECEA0}"/>
                </a:ext>
              </a:extLst>
            </p:cNvPr>
            <p:cNvGrpSpPr/>
            <p:nvPr/>
          </p:nvGrpSpPr>
          <p:grpSpPr>
            <a:xfrm>
              <a:off x="418854" y="2985074"/>
              <a:ext cx="9734638" cy="4157129"/>
              <a:chOff x="418854" y="2357464"/>
              <a:chExt cx="9734638" cy="4625457"/>
            </a:xfrm>
          </p:grpSpPr>
          <p:grpSp>
            <p:nvGrpSpPr>
              <p:cNvPr id="50" name="グループ化 49">
                <a:extLst>
                  <a:ext uri="{FF2B5EF4-FFF2-40B4-BE49-F238E27FC236}">
                    <a16:creationId xmlns:a16="http://schemas.microsoft.com/office/drawing/2014/main" id="{388951C1-3CF4-C684-530F-D6C58BF81C8D}"/>
                  </a:ext>
                </a:extLst>
              </p:cNvPr>
              <p:cNvGrpSpPr/>
              <p:nvPr/>
            </p:nvGrpSpPr>
            <p:grpSpPr>
              <a:xfrm>
                <a:off x="539749" y="2357464"/>
                <a:ext cx="9613743" cy="4625457"/>
                <a:chOff x="539749" y="2357464"/>
                <a:chExt cx="9613743" cy="5026545"/>
              </a:xfrm>
            </p:grpSpPr>
            <p:grpSp>
              <p:nvGrpSpPr>
                <p:cNvPr id="45" name="グループ化 44">
                  <a:extLst>
                    <a:ext uri="{FF2B5EF4-FFF2-40B4-BE49-F238E27FC236}">
                      <a16:creationId xmlns:a16="http://schemas.microsoft.com/office/drawing/2014/main" id="{BB5C0144-90D4-A0E0-A136-C46E9B5416AD}"/>
                    </a:ext>
                  </a:extLst>
                </p:cNvPr>
                <p:cNvGrpSpPr/>
                <p:nvPr/>
              </p:nvGrpSpPr>
              <p:grpSpPr>
                <a:xfrm>
                  <a:off x="539749" y="2357464"/>
                  <a:ext cx="9613743" cy="5026545"/>
                  <a:chOff x="539749" y="2357464"/>
                  <a:chExt cx="9613743" cy="5026545"/>
                </a:xfrm>
              </p:grpSpPr>
              <p:grpSp>
                <p:nvGrpSpPr>
                  <p:cNvPr id="39" name="グループ化 38">
                    <a:extLst>
                      <a:ext uri="{FF2B5EF4-FFF2-40B4-BE49-F238E27FC236}">
                        <a16:creationId xmlns:a16="http://schemas.microsoft.com/office/drawing/2014/main" id="{C5C81BA5-6624-803E-FBC5-1C5582F74DCA}"/>
                      </a:ext>
                    </a:extLst>
                  </p:cNvPr>
                  <p:cNvGrpSpPr/>
                  <p:nvPr/>
                </p:nvGrpSpPr>
                <p:grpSpPr>
                  <a:xfrm>
                    <a:off x="539749" y="2357464"/>
                    <a:ext cx="9612313" cy="5026545"/>
                    <a:chOff x="537850" y="1938000"/>
                    <a:chExt cx="9612313" cy="6852442"/>
                  </a:xfrm>
                </p:grpSpPr>
                <p:grpSp>
                  <p:nvGrpSpPr>
                    <p:cNvPr id="30" name="グループ化 29">
                      <a:extLst>
                        <a:ext uri="{FF2B5EF4-FFF2-40B4-BE49-F238E27FC236}">
                          <a16:creationId xmlns:a16="http://schemas.microsoft.com/office/drawing/2014/main" id="{C09CF7C5-08C4-9C3D-230E-EB9C385CE552}"/>
                        </a:ext>
                      </a:extLst>
                    </p:cNvPr>
                    <p:cNvGrpSpPr/>
                    <p:nvPr/>
                  </p:nvGrpSpPr>
                  <p:grpSpPr>
                    <a:xfrm>
                      <a:off x="537850" y="1938000"/>
                      <a:ext cx="9612313" cy="6852442"/>
                      <a:chOff x="539750" y="3240000"/>
                      <a:chExt cx="9612313" cy="6852442"/>
                    </a:xfrm>
                  </p:grpSpPr>
                  <p:sp>
                    <p:nvSpPr>
                      <p:cNvPr id="16" name="Text Box 6">
                        <a:extLst>
                          <a:ext uri="{FF2B5EF4-FFF2-40B4-BE49-F238E27FC236}">
                            <a16:creationId xmlns:a16="http://schemas.microsoft.com/office/drawing/2014/main" id="{2F0A7291-A619-A11E-6B8B-F856BEE8BDCC}"/>
                          </a:ext>
                        </a:extLst>
                      </p:cNvPr>
                      <p:cNvSpPr txBox="1">
                        <a:spLocks noChangeArrowheads="1"/>
                      </p:cNvSpPr>
                      <p:nvPr/>
                    </p:nvSpPr>
                    <p:spPr bwMode="gray">
                      <a:xfrm>
                        <a:off x="6441277" y="3708000"/>
                        <a:ext cx="3710786" cy="6384442"/>
                      </a:xfrm>
                      <a:prstGeom prst="rect">
                        <a:avLst/>
                      </a:prstGeom>
                      <a:solidFill>
                        <a:srgbClr val="80AEF8"/>
                      </a:solidFill>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rgbClr val="3C82F5"/>
                            </a:solidFill>
                            <a:prstDash val="solid"/>
                            <a:miter lim="800000"/>
                            <a:headEnd type="none" w="med" len="med"/>
                            <a:tailEnd type="none" w="med" len="med"/>
                          </a14:hiddenLine>
                        </a:ext>
                      </a:extLst>
                    </p:spPr>
                    <p:txBody>
                      <a:bodyPr lIns="0" tIns="0" rIns="0" bIns="0" anchor="t" anchorCtr="0"/>
                      <a:lstStyle>
                        <a:lvl1pPr algn="l" fontAlgn="base">
                          <a:defRPr kumimoji="1" sz="2400">
                            <a:solidFill>
                              <a:schemeClr val="tx1"/>
                            </a:solidFill>
                            <a:latin typeface="Times New Roman" pitchFamily="18" charset="0"/>
                            <a:ea typeface="ＭＳ Ｐゴシック" charset="-128"/>
                          </a:defRPr>
                        </a:lvl1pPr>
                        <a:lvl2pPr marL="742950" indent="-285750" algn="l" fontAlgn="base">
                          <a:defRPr kumimoji="1" sz="2400">
                            <a:solidFill>
                              <a:schemeClr val="tx1"/>
                            </a:solidFill>
                            <a:latin typeface="Times New Roman" pitchFamily="18" charset="0"/>
                            <a:ea typeface="ＭＳ Ｐゴシック" charset="-128"/>
                          </a:defRPr>
                        </a:lvl2pPr>
                        <a:lvl3pPr marL="1143000" indent="-228600" algn="l" fontAlgn="base">
                          <a:defRPr kumimoji="1" sz="2400">
                            <a:solidFill>
                              <a:schemeClr val="tx1"/>
                            </a:solidFill>
                            <a:latin typeface="Times New Roman" pitchFamily="18" charset="0"/>
                            <a:ea typeface="ＭＳ Ｐゴシック" charset="-128"/>
                          </a:defRPr>
                        </a:lvl3pPr>
                        <a:lvl4pPr marL="1600200" indent="-228600" algn="l" fontAlgn="base">
                          <a:defRPr kumimoji="1" sz="2400">
                            <a:solidFill>
                              <a:schemeClr val="tx1"/>
                            </a:solidFill>
                            <a:latin typeface="Times New Roman" pitchFamily="18" charset="0"/>
                            <a:ea typeface="ＭＳ Ｐゴシック" charset="-128"/>
                          </a:defRPr>
                        </a:lvl4pPr>
                        <a:lvl5pPr marL="2057400" indent="-228600" algn="l" fontAlgn="base">
                          <a:defRPr kumimoji="1" sz="2400">
                            <a:solidFill>
                              <a:schemeClr val="tx1"/>
                            </a:solidFill>
                            <a:latin typeface="Times New Roman" pitchFamily="18" charset="0"/>
                            <a:ea typeface="ＭＳ Ｐゴシック" charset="-128"/>
                          </a:defRPr>
                        </a:lvl5pPr>
                        <a:lvl6pPr marL="2514600" indent="-228600" fontAlgn="base">
                          <a:spcBef>
                            <a:spcPct val="0"/>
                          </a:spcBef>
                          <a:spcAft>
                            <a:spcPct val="0"/>
                          </a:spcAft>
                          <a:defRPr kumimoji="1" sz="2400">
                            <a:solidFill>
                              <a:schemeClr val="tx1"/>
                            </a:solidFill>
                            <a:latin typeface="Times New Roman" pitchFamily="18" charset="0"/>
                            <a:ea typeface="ＭＳ Ｐゴシック" charset="-128"/>
                          </a:defRPr>
                        </a:lvl6pPr>
                        <a:lvl7pPr marL="2971800" indent="-228600" fontAlgn="base">
                          <a:spcBef>
                            <a:spcPct val="0"/>
                          </a:spcBef>
                          <a:spcAft>
                            <a:spcPct val="0"/>
                          </a:spcAft>
                          <a:defRPr kumimoji="1" sz="2400">
                            <a:solidFill>
                              <a:schemeClr val="tx1"/>
                            </a:solidFill>
                            <a:latin typeface="Times New Roman" pitchFamily="18" charset="0"/>
                            <a:ea typeface="ＭＳ Ｐゴシック" charset="-128"/>
                          </a:defRPr>
                        </a:lvl7pPr>
                        <a:lvl8pPr marL="3429000" indent="-228600" fontAlgn="base">
                          <a:spcBef>
                            <a:spcPct val="0"/>
                          </a:spcBef>
                          <a:spcAft>
                            <a:spcPct val="0"/>
                          </a:spcAft>
                          <a:defRPr kumimoji="1" sz="2400">
                            <a:solidFill>
                              <a:schemeClr val="tx1"/>
                            </a:solidFill>
                            <a:latin typeface="Times New Roman" pitchFamily="18" charset="0"/>
                            <a:ea typeface="ＭＳ Ｐゴシック" charset="-128"/>
                          </a:defRPr>
                        </a:lvl8pPr>
                        <a:lvl9pPr marL="3886200" indent="-228600" fontAlgn="base">
                          <a:spcBef>
                            <a:spcPct val="0"/>
                          </a:spcBef>
                          <a:spcAft>
                            <a:spcPct val="0"/>
                          </a:spcAft>
                          <a:defRPr kumimoji="1" sz="2400">
                            <a:solidFill>
                              <a:schemeClr val="tx1"/>
                            </a:solidFill>
                            <a:latin typeface="Times New Roman" pitchFamily="18" charset="0"/>
                            <a:ea typeface="ＭＳ Ｐゴシック" charset="-128"/>
                          </a:defRPr>
                        </a:lvl9pPr>
                      </a:lstStyle>
                      <a:p>
                        <a:pPr algn="ctr">
                          <a:buClr>
                            <a:schemeClr val="accent2"/>
                          </a:buClr>
                        </a:pPr>
                        <a:endParaRPr lang="en-US" altLang="ja-JP" sz="1600" b="1">
                          <a:latin typeface="+mn-ea"/>
                          <a:ea typeface="+mn-ea"/>
                        </a:endParaRPr>
                      </a:p>
                    </p:txBody>
                  </p:sp>
                  <p:sp>
                    <p:nvSpPr>
                      <p:cNvPr id="14" name="Text Box 6">
                        <a:extLst>
                          <a:ext uri="{FF2B5EF4-FFF2-40B4-BE49-F238E27FC236}">
                            <a16:creationId xmlns:a16="http://schemas.microsoft.com/office/drawing/2014/main" id="{31B08CBB-E150-92C9-7C34-FEC2D41E9511}"/>
                          </a:ext>
                        </a:extLst>
                      </p:cNvPr>
                      <p:cNvSpPr txBox="1">
                        <a:spLocks noChangeArrowheads="1"/>
                      </p:cNvSpPr>
                      <p:nvPr/>
                    </p:nvSpPr>
                    <p:spPr bwMode="gray">
                      <a:xfrm>
                        <a:off x="2165065" y="3708000"/>
                        <a:ext cx="3710786" cy="6384442"/>
                      </a:xfrm>
                      <a:prstGeom prst="rect">
                        <a:avLst/>
                      </a:prstGeom>
                      <a:solidFill>
                        <a:srgbClr val="E6E6E6"/>
                      </a:solidFill>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rgbClr val="E6E6E6"/>
                            </a:solidFill>
                            <a:prstDash val="solid"/>
                            <a:miter lim="800000"/>
                            <a:headEnd type="none" w="med" len="med"/>
                            <a:tailEnd type="none" w="med" len="med"/>
                          </a14:hiddenLine>
                        </a:ext>
                      </a:extLst>
                    </p:spPr>
                    <p:txBody>
                      <a:bodyPr lIns="0" tIns="0" rIns="0" bIns="0" anchor="t" anchorCtr="0"/>
                      <a:lstStyle>
                        <a:lvl1pPr algn="l" fontAlgn="base">
                          <a:defRPr kumimoji="1" sz="2400">
                            <a:solidFill>
                              <a:schemeClr val="tx1"/>
                            </a:solidFill>
                            <a:latin typeface="Times New Roman" pitchFamily="18" charset="0"/>
                            <a:ea typeface="ＭＳ Ｐゴシック" charset="-128"/>
                          </a:defRPr>
                        </a:lvl1pPr>
                        <a:lvl2pPr marL="742950" indent="-285750" algn="l" fontAlgn="base">
                          <a:defRPr kumimoji="1" sz="2400">
                            <a:solidFill>
                              <a:schemeClr val="tx1"/>
                            </a:solidFill>
                            <a:latin typeface="Times New Roman" pitchFamily="18" charset="0"/>
                            <a:ea typeface="ＭＳ Ｐゴシック" charset="-128"/>
                          </a:defRPr>
                        </a:lvl2pPr>
                        <a:lvl3pPr marL="1143000" indent="-228600" algn="l" fontAlgn="base">
                          <a:defRPr kumimoji="1" sz="2400">
                            <a:solidFill>
                              <a:schemeClr val="tx1"/>
                            </a:solidFill>
                            <a:latin typeface="Times New Roman" pitchFamily="18" charset="0"/>
                            <a:ea typeface="ＭＳ Ｐゴシック" charset="-128"/>
                          </a:defRPr>
                        </a:lvl3pPr>
                        <a:lvl4pPr marL="1600200" indent="-228600" algn="l" fontAlgn="base">
                          <a:defRPr kumimoji="1" sz="2400">
                            <a:solidFill>
                              <a:schemeClr val="tx1"/>
                            </a:solidFill>
                            <a:latin typeface="Times New Roman" pitchFamily="18" charset="0"/>
                            <a:ea typeface="ＭＳ Ｐゴシック" charset="-128"/>
                          </a:defRPr>
                        </a:lvl4pPr>
                        <a:lvl5pPr marL="2057400" indent="-228600" algn="l" fontAlgn="base">
                          <a:defRPr kumimoji="1" sz="2400">
                            <a:solidFill>
                              <a:schemeClr val="tx1"/>
                            </a:solidFill>
                            <a:latin typeface="Times New Roman" pitchFamily="18" charset="0"/>
                            <a:ea typeface="ＭＳ Ｐゴシック" charset="-128"/>
                          </a:defRPr>
                        </a:lvl5pPr>
                        <a:lvl6pPr marL="2514600" indent="-228600" fontAlgn="base">
                          <a:spcBef>
                            <a:spcPct val="0"/>
                          </a:spcBef>
                          <a:spcAft>
                            <a:spcPct val="0"/>
                          </a:spcAft>
                          <a:defRPr kumimoji="1" sz="2400">
                            <a:solidFill>
                              <a:schemeClr val="tx1"/>
                            </a:solidFill>
                            <a:latin typeface="Times New Roman" pitchFamily="18" charset="0"/>
                            <a:ea typeface="ＭＳ Ｐゴシック" charset="-128"/>
                          </a:defRPr>
                        </a:lvl6pPr>
                        <a:lvl7pPr marL="2971800" indent="-228600" fontAlgn="base">
                          <a:spcBef>
                            <a:spcPct val="0"/>
                          </a:spcBef>
                          <a:spcAft>
                            <a:spcPct val="0"/>
                          </a:spcAft>
                          <a:defRPr kumimoji="1" sz="2400">
                            <a:solidFill>
                              <a:schemeClr val="tx1"/>
                            </a:solidFill>
                            <a:latin typeface="Times New Roman" pitchFamily="18" charset="0"/>
                            <a:ea typeface="ＭＳ Ｐゴシック" charset="-128"/>
                          </a:defRPr>
                        </a:lvl7pPr>
                        <a:lvl8pPr marL="3429000" indent="-228600" fontAlgn="base">
                          <a:spcBef>
                            <a:spcPct val="0"/>
                          </a:spcBef>
                          <a:spcAft>
                            <a:spcPct val="0"/>
                          </a:spcAft>
                          <a:defRPr kumimoji="1" sz="2400">
                            <a:solidFill>
                              <a:schemeClr val="tx1"/>
                            </a:solidFill>
                            <a:latin typeface="Times New Roman" pitchFamily="18" charset="0"/>
                            <a:ea typeface="ＭＳ Ｐゴシック" charset="-128"/>
                          </a:defRPr>
                        </a:lvl8pPr>
                        <a:lvl9pPr marL="3886200" indent="-228600" fontAlgn="base">
                          <a:spcBef>
                            <a:spcPct val="0"/>
                          </a:spcBef>
                          <a:spcAft>
                            <a:spcPct val="0"/>
                          </a:spcAft>
                          <a:defRPr kumimoji="1" sz="2400">
                            <a:solidFill>
                              <a:schemeClr val="tx1"/>
                            </a:solidFill>
                            <a:latin typeface="Times New Roman" pitchFamily="18" charset="0"/>
                            <a:ea typeface="ＭＳ Ｐゴシック" charset="-128"/>
                          </a:defRPr>
                        </a:lvl9pPr>
                      </a:lstStyle>
                      <a:p>
                        <a:pPr algn="ctr">
                          <a:buClr>
                            <a:schemeClr val="accent2"/>
                          </a:buClr>
                        </a:pPr>
                        <a:endParaRPr lang="en-US" altLang="ja-JP" sz="1600" b="1">
                          <a:latin typeface="+mn-ea"/>
                          <a:ea typeface="+mn-ea"/>
                        </a:endParaRPr>
                      </a:p>
                    </p:txBody>
                  </p:sp>
                  <p:sp>
                    <p:nvSpPr>
                      <p:cNvPr id="17" name="Text Box 6">
                        <a:extLst>
                          <a:ext uri="{FF2B5EF4-FFF2-40B4-BE49-F238E27FC236}">
                            <a16:creationId xmlns:a16="http://schemas.microsoft.com/office/drawing/2014/main" id="{60A75C60-0D98-FC97-E0B3-143773EF6BA3}"/>
                          </a:ext>
                        </a:extLst>
                      </p:cNvPr>
                      <p:cNvSpPr txBox="1">
                        <a:spLocks noChangeArrowheads="1"/>
                      </p:cNvSpPr>
                      <p:nvPr/>
                    </p:nvSpPr>
                    <p:spPr bwMode="gray">
                      <a:xfrm>
                        <a:off x="6441277" y="3240000"/>
                        <a:ext cx="3710786" cy="468000"/>
                      </a:xfrm>
                      <a:prstGeom prst="rect">
                        <a:avLst/>
                      </a:prstGeom>
                      <a:solidFill>
                        <a:srgbClr val="3C82F5"/>
                      </a:solidFill>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rgbClr val="3C82F5"/>
                            </a:solidFill>
                            <a:prstDash val="solid"/>
                            <a:miter lim="800000"/>
                            <a:headEnd type="none" w="med" len="med"/>
                            <a:tailEnd type="none" w="med" len="med"/>
                          </a14:hiddenLine>
                        </a:ext>
                      </a:extLst>
                    </p:spPr>
                    <p:txBody>
                      <a:bodyPr lIns="144000" tIns="0" rIns="144000" bIns="0" anchor="ctr"/>
                      <a:lstStyle>
                        <a:lvl1pPr algn="l" fontAlgn="base">
                          <a:defRPr kumimoji="1" sz="2400">
                            <a:solidFill>
                              <a:schemeClr val="tx1"/>
                            </a:solidFill>
                            <a:latin typeface="Times New Roman" pitchFamily="18" charset="0"/>
                            <a:ea typeface="ＭＳ Ｐゴシック" charset="-128"/>
                          </a:defRPr>
                        </a:lvl1pPr>
                        <a:lvl2pPr marL="742950" indent="-285750" algn="l" fontAlgn="base">
                          <a:defRPr kumimoji="1" sz="2400">
                            <a:solidFill>
                              <a:schemeClr val="tx1"/>
                            </a:solidFill>
                            <a:latin typeface="Times New Roman" pitchFamily="18" charset="0"/>
                            <a:ea typeface="ＭＳ Ｐゴシック" charset="-128"/>
                          </a:defRPr>
                        </a:lvl2pPr>
                        <a:lvl3pPr marL="1143000" indent="-228600" algn="l" fontAlgn="base">
                          <a:defRPr kumimoji="1" sz="2400">
                            <a:solidFill>
                              <a:schemeClr val="tx1"/>
                            </a:solidFill>
                            <a:latin typeface="Times New Roman" pitchFamily="18" charset="0"/>
                            <a:ea typeface="ＭＳ Ｐゴシック" charset="-128"/>
                          </a:defRPr>
                        </a:lvl3pPr>
                        <a:lvl4pPr marL="1600200" indent="-228600" algn="l" fontAlgn="base">
                          <a:defRPr kumimoji="1" sz="2400">
                            <a:solidFill>
                              <a:schemeClr val="tx1"/>
                            </a:solidFill>
                            <a:latin typeface="Times New Roman" pitchFamily="18" charset="0"/>
                            <a:ea typeface="ＭＳ Ｐゴシック" charset="-128"/>
                          </a:defRPr>
                        </a:lvl4pPr>
                        <a:lvl5pPr marL="2057400" indent="-228600" algn="l" fontAlgn="base">
                          <a:defRPr kumimoji="1" sz="2400">
                            <a:solidFill>
                              <a:schemeClr val="tx1"/>
                            </a:solidFill>
                            <a:latin typeface="Times New Roman" pitchFamily="18" charset="0"/>
                            <a:ea typeface="ＭＳ Ｐゴシック" charset="-128"/>
                          </a:defRPr>
                        </a:lvl5pPr>
                        <a:lvl6pPr marL="2514600" indent="-228600" fontAlgn="base">
                          <a:spcBef>
                            <a:spcPct val="0"/>
                          </a:spcBef>
                          <a:spcAft>
                            <a:spcPct val="0"/>
                          </a:spcAft>
                          <a:defRPr kumimoji="1" sz="2400">
                            <a:solidFill>
                              <a:schemeClr val="tx1"/>
                            </a:solidFill>
                            <a:latin typeface="Times New Roman" pitchFamily="18" charset="0"/>
                            <a:ea typeface="ＭＳ Ｐゴシック" charset="-128"/>
                          </a:defRPr>
                        </a:lvl6pPr>
                        <a:lvl7pPr marL="2971800" indent="-228600" fontAlgn="base">
                          <a:spcBef>
                            <a:spcPct val="0"/>
                          </a:spcBef>
                          <a:spcAft>
                            <a:spcPct val="0"/>
                          </a:spcAft>
                          <a:defRPr kumimoji="1" sz="2400">
                            <a:solidFill>
                              <a:schemeClr val="tx1"/>
                            </a:solidFill>
                            <a:latin typeface="Times New Roman" pitchFamily="18" charset="0"/>
                            <a:ea typeface="ＭＳ Ｐゴシック" charset="-128"/>
                          </a:defRPr>
                        </a:lvl7pPr>
                        <a:lvl8pPr marL="3429000" indent="-228600" fontAlgn="base">
                          <a:spcBef>
                            <a:spcPct val="0"/>
                          </a:spcBef>
                          <a:spcAft>
                            <a:spcPct val="0"/>
                          </a:spcAft>
                          <a:defRPr kumimoji="1" sz="2400">
                            <a:solidFill>
                              <a:schemeClr val="tx1"/>
                            </a:solidFill>
                            <a:latin typeface="Times New Roman" pitchFamily="18" charset="0"/>
                            <a:ea typeface="ＭＳ Ｐゴシック" charset="-128"/>
                          </a:defRPr>
                        </a:lvl8pPr>
                        <a:lvl9pPr marL="3886200" indent="-228600" fontAlgn="base">
                          <a:spcBef>
                            <a:spcPct val="0"/>
                          </a:spcBef>
                          <a:spcAft>
                            <a:spcPct val="0"/>
                          </a:spcAft>
                          <a:defRPr kumimoji="1" sz="2400">
                            <a:solidFill>
                              <a:schemeClr val="tx1"/>
                            </a:solidFill>
                            <a:latin typeface="Times New Roman" pitchFamily="18" charset="0"/>
                            <a:ea typeface="ＭＳ Ｐゴシック" charset="-128"/>
                          </a:defRPr>
                        </a:lvl9pPr>
                      </a:lstStyle>
                      <a:p>
                        <a:pPr algn="ctr">
                          <a:buClr>
                            <a:schemeClr val="accent2"/>
                          </a:buClr>
                        </a:pPr>
                        <a:r>
                          <a:rPr lang="ja-JP" altLang="en-US" sz="1600" b="1">
                            <a:solidFill>
                              <a:schemeClr val="bg1"/>
                            </a:solidFill>
                            <a:latin typeface="+mn-ea"/>
                            <a:ea typeface="+mn-ea"/>
                          </a:rPr>
                          <a:t>機会</a:t>
                        </a:r>
                        <a:endParaRPr lang="en-US" altLang="ja-JP" sz="1600" b="1">
                          <a:solidFill>
                            <a:schemeClr val="bg1"/>
                          </a:solidFill>
                          <a:latin typeface="+mn-ea"/>
                          <a:ea typeface="+mn-ea"/>
                        </a:endParaRPr>
                      </a:p>
                    </p:txBody>
                  </p:sp>
                  <p:sp>
                    <p:nvSpPr>
                      <p:cNvPr id="18" name="Rectangle 5">
                        <a:extLst>
                          <a:ext uri="{FF2B5EF4-FFF2-40B4-BE49-F238E27FC236}">
                            <a16:creationId xmlns:a16="http://schemas.microsoft.com/office/drawing/2014/main" id="{E6BD0BF1-9639-F880-68F9-C1A746731D54}"/>
                          </a:ext>
                        </a:extLst>
                      </p:cNvPr>
                      <p:cNvSpPr>
                        <a:spLocks noChangeArrowheads="1"/>
                      </p:cNvSpPr>
                      <p:nvPr/>
                    </p:nvSpPr>
                    <p:spPr bwMode="gray">
                      <a:xfrm>
                        <a:off x="539750" y="3780000"/>
                        <a:ext cx="9612000" cy="900000"/>
                      </a:xfrm>
                      <a:prstGeom prst="rect">
                        <a:avLst/>
                      </a:prstGeom>
                      <a:solidFill>
                        <a:srgbClr val="E2ECFD">
                          <a:alpha val="70000"/>
                        </a:srgbClr>
                      </a:solidFill>
                      <a:ln w="12700" cap="flat" cmpd="sng" algn="ctr">
                        <a:noFill/>
                        <a:prstDash val="solid"/>
                        <a:miter lim="800000"/>
                        <a:headEnd type="none" w="med" len="med"/>
                        <a:tailEnd type="none" w="med" len="med"/>
                      </a:ln>
                      <a:effectLst/>
                    </p:spPr>
                    <p:txBody>
                      <a:bodyPr lIns="108000" tIns="0" rIns="0" bIns="0" anchor="ctr" anchorCtr="0">
                        <a:noAutofit/>
                      </a:bodyPr>
                      <a:lstStyle/>
                      <a:p>
                        <a:pPr fontAlgn="base">
                          <a:lnSpc>
                            <a:spcPct val="130000"/>
                          </a:lnSpc>
                          <a:spcAft>
                            <a:spcPts val="1200"/>
                          </a:spcAft>
                          <a:buClr>
                            <a:srgbClr val="595757"/>
                          </a:buClr>
                          <a:buSzPct val="70000"/>
                        </a:pPr>
                        <a:r>
                          <a:rPr lang="ja-JP" altLang="en-US" sz="1400" spc="130">
                            <a:latin typeface="+mn-ea"/>
                          </a:rPr>
                          <a:t>法規制</a:t>
                        </a:r>
                        <a:endParaRPr lang="en-US" altLang="ja-JP" sz="1400" spc="130">
                          <a:latin typeface="+mn-ea"/>
                        </a:endParaRPr>
                      </a:p>
                    </p:txBody>
                  </p:sp>
                  <p:sp>
                    <p:nvSpPr>
                      <p:cNvPr id="19" name="Rectangle 5">
                        <a:extLst>
                          <a:ext uri="{FF2B5EF4-FFF2-40B4-BE49-F238E27FC236}">
                            <a16:creationId xmlns:a16="http://schemas.microsoft.com/office/drawing/2014/main" id="{2E6C2694-CBDF-CA35-70A7-0C7D86438A43}"/>
                          </a:ext>
                        </a:extLst>
                      </p:cNvPr>
                      <p:cNvSpPr>
                        <a:spLocks noChangeArrowheads="1"/>
                      </p:cNvSpPr>
                      <p:nvPr/>
                    </p:nvSpPr>
                    <p:spPr bwMode="gray">
                      <a:xfrm>
                        <a:off x="539750" y="4788000"/>
                        <a:ext cx="9612000" cy="900000"/>
                      </a:xfrm>
                      <a:prstGeom prst="rect">
                        <a:avLst/>
                      </a:prstGeom>
                      <a:solidFill>
                        <a:srgbClr val="E2ECFD">
                          <a:alpha val="70000"/>
                        </a:srgbClr>
                      </a:solidFill>
                      <a:ln w="12700" cap="flat" cmpd="sng" algn="ctr">
                        <a:noFill/>
                        <a:prstDash val="solid"/>
                        <a:miter lim="800000"/>
                        <a:headEnd type="none" w="med" len="med"/>
                        <a:tailEnd type="none" w="med" len="med"/>
                      </a:ln>
                      <a:effectLst/>
                    </p:spPr>
                    <p:txBody>
                      <a:bodyPr lIns="108000" tIns="0" rIns="0" bIns="0" anchor="ctr" anchorCtr="0">
                        <a:noAutofit/>
                      </a:bodyPr>
                      <a:lstStyle/>
                      <a:p>
                        <a:pPr fontAlgn="base">
                          <a:lnSpc>
                            <a:spcPct val="130000"/>
                          </a:lnSpc>
                          <a:spcAft>
                            <a:spcPts val="1200"/>
                          </a:spcAft>
                          <a:buClr>
                            <a:srgbClr val="595757"/>
                          </a:buClr>
                          <a:buSzPct val="70000"/>
                        </a:pPr>
                        <a:r>
                          <a:rPr lang="ja-JP" altLang="en-US" sz="1400" spc="130">
                            <a:latin typeface="+mn-ea"/>
                          </a:rPr>
                          <a:t>テクノロジー</a:t>
                        </a:r>
                        <a:endParaRPr lang="en-US" altLang="ja-JP" sz="1400" spc="130">
                          <a:latin typeface="+mn-ea"/>
                        </a:endParaRPr>
                      </a:p>
                    </p:txBody>
                  </p:sp>
                  <p:sp>
                    <p:nvSpPr>
                      <p:cNvPr id="20" name="Rectangle 5">
                        <a:extLst>
                          <a:ext uri="{FF2B5EF4-FFF2-40B4-BE49-F238E27FC236}">
                            <a16:creationId xmlns:a16="http://schemas.microsoft.com/office/drawing/2014/main" id="{AB91BEC0-A278-CB77-E42A-E7AD39C10AC0}"/>
                          </a:ext>
                        </a:extLst>
                      </p:cNvPr>
                      <p:cNvSpPr>
                        <a:spLocks noChangeArrowheads="1"/>
                      </p:cNvSpPr>
                      <p:nvPr/>
                    </p:nvSpPr>
                    <p:spPr bwMode="gray">
                      <a:xfrm>
                        <a:off x="539750" y="5796000"/>
                        <a:ext cx="9612000" cy="900000"/>
                      </a:xfrm>
                      <a:prstGeom prst="rect">
                        <a:avLst/>
                      </a:prstGeom>
                      <a:solidFill>
                        <a:srgbClr val="E2ECFD">
                          <a:alpha val="70000"/>
                        </a:srgbClr>
                      </a:solidFill>
                      <a:ln w="12700" cap="flat" cmpd="sng" algn="ctr">
                        <a:noFill/>
                        <a:prstDash val="solid"/>
                        <a:miter lim="800000"/>
                        <a:headEnd type="none" w="med" len="med"/>
                        <a:tailEnd type="none" w="med" len="med"/>
                      </a:ln>
                      <a:effectLst/>
                    </p:spPr>
                    <p:txBody>
                      <a:bodyPr lIns="108000" tIns="0" rIns="0" bIns="0" anchor="ctr" anchorCtr="0">
                        <a:noAutofit/>
                      </a:bodyPr>
                      <a:lstStyle/>
                      <a:p>
                        <a:pPr fontAlgn="base">
                          <a:lnSpc>
                            <a:spcPct val="130000"/>
                          </a:lnSpc>
                          <a:spcAft>
                            <a:spcPts val="1200"/>
                          </a:spcAft>
                          <a:buClr>
                            <a:srgbClr val="595757"/>
                          </a:buClr>
                          <a:buSzPct val="70000"/>
                        </a:pPr>
                        <a:r>
                          <a:rPr lang="ja-JP" altLang="en-US" sz="1400" spc="130">
                            <a:latin typeface="+mn-ea"/>
                          </a:rPr>
                          <a:t>市場</a:t>
                        </a:r>
                        <a:endParaRPr lang="en-US" altLang="ja-JP" sz="1400" spc="130">
                          <a:latin typeface="+mn-ea"/>
                        </a:endParaRPr>
                      </a:p>
                    </p:txBody>
                  </p:sp>
                  <p:sp>
                    <p:nvSpPr>
                      <p:cNvPr id="24" name="Rectangle 5">
                        <a:extLst>
                          <a:ext uri="{FF2B5EF4-FFF2-40B4-BE49-F238E27FC236}">
                            <a16:creationId xmlns:a16="http://schemas.microsoft.com/office/drawing/2014/main" id="{4D4B207B-A567-C03F-2882-1E8350A85827}"/>
                          </a:ext>
                        </a:extLst>
                      </p:cNvPr>
                      <p:cNvSpPr>
                        <a:spLocks noChangeArrowheads="1"/>
                      </p:cNvSpPr>
                      <p:nvPr/>
                    </p:nvSpPr>
                    <p:spPr bwMode="gray">
                      <a:xfrm>
                        <a:off x="6560468" y="3851999"/>
                        <a:ext cx="3483595" cy="755998"/>
                      </a:xfrm>
                      <a:prstGeom prst="rect">
                        <a:avLst/>
                      </a:prstGeom>
                      <a:solidFill>
                        <a:srgbClr val="FFFFFF"/>
                      </a:solidFill>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rgbClr val="3C82F5"/>
                            </a:solidFill>
                            <a:prstDash val="solid"/>
                            <a:miter lim="800000"/>
                            <a:headEnd type="none" w="med" len="med"/>
                            <a:tailEnd type="none" w="med" len="med"/>
                          </a14:hiddenLine>
                        </a:ext>
                      </a:extLst>
                    </p:spPr>
                    <p:txBody>
                      <a:bodyPr lIns="144000" tIns="108000" rIns="144000" bIns="108000" anchor="ctr" anchorCtr="0">
                        <a:noAutofit/>
                      </a:bodyPr>
                      <a:lstStyle/>
                      <a:p>
                        <a:pPr fontAlgn="base">
                          <a:lnSpc>
                            <a:spcPct val="130000"/>
                          </a:lnSpc>
                          <a:spcAft>
                            <a:spcPts val="1200"/>
                          </a:spcAft>
                          <a:buClr>
                            <a:schemeClr val="accent2"/>
                          </a:buClr>
                          <a:buSzPct val="70000"/>
                        </a:pPr>
                        <a:r>
                          <a:rPr lang="ja-JP" altLang="en-US" sz="1200" spc="130">
                            <a:latin typeface="+mn-ea"/>
                          </a:rPr>
                          <a:t>生産プロセス改善等によりエネルギー使用量削減→燃料コスト等を低減。</a:t>
                        </a:r>
                      </a:p>
                    </p:txBody>
                  </p:sp>
                  <p:sp>
                    <p:nvSpPr>
                      <p:cNvPr id="25" name="Rectangle 5">
                        <a:extLst>
                          <a:ext uri="{FF2B5EF4-FFF2-40B4-BE49-F238E27FC236}">
                            <a16:creationId xmlns:a16="http://schemas.microsoft.com/office/drawing/2014/main" id="{B7AA75A3-A652-B7A2-A342-A59FBBE0CCF7}"/>
                          </a:ext>
                        </a:extLst>
                      </p:cNvPr>
                      <p:cNvSpPr>
                        <a:spLocks noChangeArrowheads="1"/>
                      </p:cNvSpPr>
                      <p:nvPr/>
                    </p:nvSpPr>
                    <p:spPr bwMode="gray">
                      <a:xfrm>
                        <a:off x="6560468" y="4860000"/>
                        <a:ext cx="3483595" cy="755998"/>
                      </a:xfrm>
                      <a:prstGeom prst="rect">
                        <a:avLst/>
                      </a:prstGeom>
                      <a:solidFill>
                        <a:srgbClr val="FFFFFF"/>
                      </a:solidFill>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rgbClr val="3C82F5"/>
                            </a:solidFill>
                            <a:prstDash val="solid"/>
                            <a:miter lim="800000"/>
                            <a:headEnd type="none" w="med" len="med"/>
                            <a:tailEnd type="none" w="med" len="med"/>
                          </a14:hiddenLine>
                        </a:ext>
                      </a:extLst>
                    </p:spPr>
                    <p:txBody>
                      <a:bodyPr lIns="144000" tIns="108000" rIns="144000" bIns="108000" anchor="ctr" anchorCtr="0">
                        <a:noAutofit/>
                      </a:bodyPr>
                      <a:lstStyle/>
                      <a:p>
                        <a:pPr fontAlgn="base">
                          <a:lnSpc>
                            <a:spcPct val="130000"/>
                          </a:lnSpc>
                          <a:spcAft>
                            <a:spcPts val="1200"/>
                          </a:spcAft>
                          <a:buClr>
                            <a:schemeClr val="accent2"/>
                          </a:buClr>
                          <a:buSzPct val="70000"/>
                        </a:pPr>
                        <a:r>
                          <a:rPr lang="ja-JP" altLang="en-US" sz="1200" spc="130">
                            <a:latin typeface="+mn-ea"/>
                          </a:rPr>
                          <a:t>先進的テクノロジーを採用することにより、先進的商品を嗜好する新規顧客の獲得</a:t>
                        </a:r>
                        <a:endParaRPr lang="en-US" altLang="ja-JP" sz="1200" spc="130">
                          <a:latin typeface="+mn-ea"/>
                        </a:endParaRPr>
                      </a:p>
                    </p:txBody>
                  </p:sp>
                  <p:sp>
                    <p:nvSpPr>
                      <p:cNvPr id="26" name="Rectangle 5">
                        <a:extLst>
                          <a:ext uri="{FF2B5EF4-FFF2-40B4-BE49-F238E27FC236}">
                            <a16:creationId xmlns:a16="http://schemas.microsoft.com/office/drawing/2014/main" id="{8B6B44FB-2DA4-A8B3-AB46-44C6B89A5354}"/>
                          </a:ext>
                        </a:extLst>
                      </p:cNvPr>
                      <p:cNvSpPr>
                        <a:spLocks noChangeArrowheads="1"/>
                      </p:cNvSpPr>
                      <p:nvPr/>
                    </p:nvSpPr>
                    <p:spPr bwMode="gray">
                      <a:xfrm>
                        <a:off x="6560468" y="5867999"/>
                        <a:ext cx="3483595" cy="755998"/>
                      </a:xfrm>
                      <a:prstGeom prst="rect">
                        <a:avLst/>
                      </a:prstGeom>
                      <a:solidFill>
                        <a:srgbClr val="FFFFFF"/>
                      </a:solidFill>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rgbClr val="3C82F5"/>
                            </a:solidFill>
                            <a:prstDash val="solid"/>
                            <a:miter lim="800000"/>
                            <a:headEnd type="none" w="med" len="med"/>
                            <a:tailEnd type="none" w="med" len="med"/>
                          </a14:hiddenLine>
                        </a:ext>
                      </a:extLst>
                    </p:spPr>
                    <p:txBody>
                      <a:bodyPr lIns="144000" tIns="108000" rIns="144000" bIns="108000" anchor="ctr" anchorCtr="0">
                        <a:noAutofit/>
                      </a:bodyPr>
                      <a:lstStyle/>
                      <a:p>
                        <a:pPr fontAlgn="base">
                          <a:lnSpc>
                            <a:spcPct val="130000"/>
                          </a:lnSpc>
                          <a:spcAft>
                            <a:spcPts val="1200"/>
                          </a:spcAft>
                          <a:buClr>
                            <a:schemeClr val="accent2"/>
                          </a:buClr>
                          <a:buSzPct val="70000"/>
                        </a:pPr>
                        <a:r>
                          <a:rPr lang="ja-JP" altLang="en-US" sz="1200" spc="130">
                            <a:latin typeface="+mn-ea"/>
                          </a:rPr>
                          <a:t>低炭素商品の開発により、移行後の社会においての市場シェア拡大</a:t>
                        </a:r>
                        <a:endParaRPr lang="en-US" altLang="ja-JP" sz="1200" spc="130">
                          <a:latin typeface="+mn-ea"/>
                        </a:endParaRPr>
                      </a:p>
                    </p:txBody>
                  </p:sp>
                  <p:sp>
                    <p:nvSpPr>
                      <p:cNvPr id="53" name="Text Box 6">
                        <a:extLst>
                          <a:ext uri="{FF2B5EF4-FFF2-40B4-BE49-F238E27FC236}">
                            <a16:creationId xmlns:a16="http://schemas.microsoft.com/office/drawing/2014/main" id="{BF9E7011-D849-B711-3DDC-9F5A68162BA9}"/>
                          </a:ext>
                        </a:extLst>
                      </p:cNvPr>
                      <p:cNvSpPr txBox="1">
                        <a:spLocks noChangeArrowheads="1"/>
                      </p:cNvSpPr>
                      <p:nvPr/>
                    </p:nvSpPr>
                    <p:spPr bwMode="gray">
                      <a:xfrm>
                        <a:off x="2165065" y="3241830"/>
                        <a:ext cx="3710786" cy="468000"/>
                      </a:xfrm>
                      <a:prstGeom prst="rect">
                        <a:avLst/>
                      </a:prstGeom>
                      <a:solidFill>
                        <a:srgbClr val="595757"/>
                      </a:solidFill>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rgbClr val="595757"/>
                            </a:solidFill>
                            <a:prstDash val="solid"/>
                            <a:miter lim="800000"/>
                            <a:headEnd type="none" w="med" len="med"/>
                            <a:tailEnd type="none" w="med" len="med"/>
                          </a14:hiddenLine>
                        </a:ext>
                      </a:extLst>
                    </p:spPr>
                    <p:txBody>
                      <a:bodyPr lIns="144000" tIns="0" rIns="144000" bIns="0" anchor="ctr"/>
                      <a:lstStyle>
                        <a:lvl1pPr algn="l" fontAlgn="base">
                          <a:defRPr kumimoji="1" sz="2400">
                            <a:solidFill>
                              <a:schemeClr val="tx1"/>
                            </a:solidFill>
                            <a:latin typeface="Times New Roman" pitchFamily="18" charset="0"/>
                            <a:ea typeface="ＭＳ Ｐゴシック" charset="-128"/>
                          </a:defRPr>
                        </a:lvl1pPr>
                        <a:lvl2pPr marL="742950" indent="-285750" algn="l" fontAlgn="base">
                          <a:defRPr kumimoji="1" sz="2400">
                            <a:solidFill>
                              <a:schemeClr val="tx1"/>
                            </a:solidFill>
                            <a:latin typeface="Times New Roman" pitchFamily="18" charset="0"/>
                            <a:ea typeface="ＭＳ Ｐゴシック" charset="-128"/>
                          </a:defRPr>
                        </a:lvl2pPr>
                        <a:lvl3pPr marL="1143000" indent="-228600" algn="l" fontAlgn="base">
                          <a:defRPr kumimoji="1" sz="2400">
                            <a:solidFill>
                              <a:schemeClr val="tx1"/>
                            </a:solidFill>
                            <a:latin typeface="Times New Roman" pitchFamily="18" charset="0"/>
                            <a:ea typeface="ＭＳ Ｐゴシック" charset="-128"/>
                          </a:defRPr>
                        </a:lvl3pPr>
                        <a:lvl4pPr marL="1600200" indent="-228600" algn="l" fontAlgn="base">
                          <a:defRPr kumimoji="1" sz="2400">
                            <a:solidFill>
                              <a:schemeClr val="tx1"/>
                            </a:solidFill>
                            <a:latin typeface="Times New Roman" pitchFamily="18" charset="0"/>
                            <a:ea typeface="ＭＳ Ｐゴシック" charset="-128"/>
                          </a:defRPr>
                        </a:lvl4pPr>
                        <a:lvl5pPr marL="2057400" indent="-228600" algn="l" fontAlgn="base">
                          <a:defRPr kumimoji="1" sz="2400">
                            <a:solidFill>
                              <a:schemeClr val="tx1"/>
                            </a:solidFill>
                            <a:latin typeface="Times New Roman" pitchFamily="18" charset="0"/>
                            <a:ea typeface="ＭＳ Ｐゴシック" charset="-128"/>
                          </a:defRPr>
                        </a:lvl5pPr>
                        <a:lvl6pPr marL="2514600" indent="-228600" fontAlgn="base">
                          <a:spcBef>
                            <a:spcPct val="0"/>
                          </a:spcBef>
                          <a:spcAft>
                            <a:spcPct val="0"/>
                          </a:spcAft>
                          <a:defRPr kumimoji="1" sz="2400">
                            <a:solidFill>
                              <a:schemeClr val="tx1"/>
                            </a:solidFill>
                            <a:latin typeface="Times New Roman" pitchFamily="18" charset="0"/>
                            <a:ea typeface="ＭＳ Ｐゴシック" charset="-128"/>
                          </a:defRPr>
                        </a:lvl6pPr>
                        <a:lvl7pPr marL="2971800" indent="-228600" fontAlgn="base">
                          <a:spcBef>
                            <a:spcPct val="0"/>
                          </a:spcBef>
                          <a:spcAft>
                            <a:spcPct val="0"/>
                          </a:spcAft>
                          <a:defRPr kumimoji="1" sz="2400">
                            <a:solidFill>
                              <a:schemeClr val="tx1"/>
                            </a:solidFill>
                            <a:latin typeface="Times New Roman" pitchFamily="18" charset="0"/>
                            <a:ea typeface="ＭＳ Ｐゴシック" charset="-128"/>
                          </a:defRPr>
                        </a:lvl7pPr>
                        <a:lvl8pPr marL="3429000" indent="-228600" fontAlgn="base">
                          <a:spcBef>
                            <a:spcPct val="0"/>
                          </a:spcBef>
                          <a:spcAft>
                            <a:spcPct val="0"/>
                          </a:spcAft>
                          <a:defRPr kumimoji="1" sz="2400">
                            <a:solidFill>
                              <a:schemeClr val="tx1"/>
                            </a:solidFill>
                            <a:latin typeface="Times New Roman" pitchFamily="18" charset="0"/>
                            <a:ea typeface="ＭＳ Ｐゴシック" charset="-128"/>
                          </a:defRPr>
                        </a:lvl8pPr>
                        <a:lvl9pPr marL="3886200" indent="-228600" fontAlgn="base">
                          <a:spcBef>
                            <a:spcPct val="0"/>
                          </a:spcBef>
                          <a:spcAft>
                            <a:spcPct val="0"/>
                          </a:spcAft>
                          <a:defRPr kumimoji="1" sz="2400">
                            <a:solidFill>
                              <a:schemeClr val="tx1"/>
                            </a:solidFill>
                            <a:latin typeface="Times New Roman" pitchFamily="18" charset="0"/>
                            <a:ea typeface="ＭＳ Ｐゴシック" charset="-128"/>
                          </a:defRPr>
                        </a:lvl9pPr>
                      </a:lstStyle>
                      <a:p>
                        <a:pPr algn="ctr">
                          <a:buClr>
                            <a:schemeClr val="accent2"/>
                          </a:buClr>
                        </a:pPr>
                        <a:r>
                          <a:rPr lang="ja-JP" altLang="en-US" sz="1600" b="1">
                            <a:solidFill>
                              <a:schemeClr val="bg1"/>
                            </a:solidFill>
                            <a:latin typeface="+mn-ea"/>
                            <a:ea typeface="+mn-ea"/>
                          </a:rPr>
                          <a:t>リスク</a:t>
                        </a:r>
                        <a:endParaRPr lang="en-US" altLang="ja-JP" sz="1600" b="1">
                          <a:solidFill>
                            <a:schemeClr val="bg1"/>
                          </a:solidFill>
                          <a:latin typeface="+mn-ea"/>
                          <a:ea typeface="+mn-ea"/>
                        </a:endParaRPr>
                      </a:p>
                    </p:txBody>
                  </p:sp>
                  <p:sp>
                    <p:nvSpPr>
                      <p:cNvPr id="54" name="Rectangle 5">
                        <a:extLst>
                          <a:ext uri="{FF2B5EF4-FFF2-40B4-BE49-F238E27FC236}">
                            <a16:creationId xmlns:a16="http://schemas.microsoft.com/office/drawing/2014/main" id="{18C270B1-8C64-E5D4-C2A0-DB55F7F14216}"/>
                          </a:ext>
                        </a:extLst>
                      </p:cNvPr>
                      <p:cNvSpPr>
                        <a:spLocks noChangeArrowheads="1"/>
                      </p:cNvSpPr>
                      <p:nvPr/>
                    </p:nvSpPr>
                    <p:spPr bwMode="gray">
                      <a:xfrm>
                        <a:off x="2284256" y="3853829"/>
                        <a:ext cx="3483595" cy="755998"/>
                      </a:xfrm>
                      <a:prstGeom prst="rect">
                        <a:avLst/>
                      </a:prstGeom>
                      <a:solidFill>
                        <a:srgbClr val="FFFFFF"/>
                      </a:solidFill>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rgbClr val="595757"/>
                            </a:solidFill>
                            <a:prstDash val="solid"/>
                            <a:miter lim="800000"/>
                            <a:headEnd type="none" w="med" len="med"/>
                            <a:tailEnd type="none" w="med" len="med"/>
                          </a14:hiddenLine>
                        </a:ext>
                      </a:extLst>
                    </p:spPr>
                    <p:txBody>
                      <a:bodyPr lIns="144000" tIns="108000" rIns="144000" bIns="108000" anchor="ctr" anchorCtr="0">
                        <a:noAutofit/>
                      </a:bodyPr>
                      <a:lstStyle/>
                      <a:p>
                        <a:pPr fontAlgn="base">
                          <a:lnSpc>
                            <a:spcPct val="130000"/>
                          </a:lnSpc>
                          <a:spcAft>
                            <a:spcPts val="1200"/>
                          </a:spcAft>
                          <a:buClr>
                            <a:srgbClr val="595757"/>
                          </a:buClr>
                          <a:buSzPct val="70000"/>
                        </a:pPr>
                        <a:r>
                          <a:rPr lang="ja-JP" altLang="en-US" sz="1200" spc="130">
                            <a:latin typeface="+mn-ea"/>
                          </a:rPr>
                          <a:t>炭素税の導入やエネルギー価格の高騰</a:t>
                        </a:r>
                        <a:endParaRPr lang="en-US" altLang="ja-JP" sz="1200" spc="130">
                          <a:latin typeface="+mn-ea"/>
                        </a:endParaRPr>
                      </a:p>
                    </p:txBody>
                  </p:sp>
                  <p:sp>
                    <p:nvSpPr>
                      <p:cNvPr id="55" name="Rectangle 5">
                        <a:extLst>
                          <a:ext uri="{FF2B5EF4-FFF2-40B4-BE49-F238E27FC236}">
                            <a16:creationId xmlns:a16="http://schemas.microsoft.com/office/drawing/2014/main" id="{067C4C91-7057-431F-C5A7-193641C9D9D3}"/>
                          </a:ext>
                        </a:extLst>
                      </p:cNvPr>
                      <p:cNvSpPr>
                        <a:spLocks noChangeArrowheads="1"/>
                      </p:cNvSpPr>
                      <p:nvPr/>
                    </p:nvSpPr>
                    <p:spPr bwMode="gray">
                      <a:xfrm>
                        <a:off x="2284256" y="4861830"/>
                        <a:ext cx="3483595" cy="755998"/>
                      </a:xfrm>
                      <a:prstGeom prst="rect">
                        <a:avLst/>
                      </a:prstGeom>
                      <a:solidFill>
                        <a:srgbClr val="FFFFFF"/>
                      </a:solidFill>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rgbClr val="595757"/>
                            </a:solidFill>
                            <a:prstDash val="solid"/>
                            <a:miter lim="800000"/>
                            <a:headEnd type="none" w="med" len="med"/>
                            <a:tailEnd type="none" w="med" len="med"/>
                          </a14:hiddenLine>
                        </a:ext>
                      </a:extLst>
                    </p:spPr>
                    <p:txBody>
                      <a:bodyPr lIns="144000" tIns="108000" rIns="144000" bIns="108000" anchor="ctr" anchorCtr="0">
                        <a:noAutofit/>
                      </a:bodyPr>
                      <a:lstStyle/>
                      <a:p>
                        <a:pPr fontAlgn="base">
                          <a:lnSpc>
                            <a:spcPct val="130000"/>
                          </a:lnSpc>
                          <a:spcAft>
                            <a:spcPts val="1200"/>
                          </a:spcAft>
                          <a:buClr>
                            <a:srgbClr val="595757"/>
                          </a:buClr>
                          <a:buSzPct val="70000"/>
                        </a:pPr>
                        <a:r>
                          <a:rPr lang="ja-JP" altLang="en-US" sz="1200" spc="130">
                            <a:latin typeface="+mn-ea"/>
                          </a:rPr>
                          <a:t>テクノロジーの急速な進歩に乗り遅れ先進的商品を嗜好する顧客の喪失</a:t>
                        </a:r>
                      </a:p>
                    </p:txBody>
                  </p:sp>
                  <p:sp>
                    <p:nvSpPr>
                      <p:cNvPr id="56" name="Rectangle 5">
                        <a:extLst>
                          <a:ext uri="{FF2B5EF4-FFF2-40B4-BE49-F238E27FC236}">
                            <a16:creationId xmlns:a16="http://schemas.microsoft.com/office/drawing/2014/main" id="{4430E25A-83A3-986C-6005-ED7487E15195}"/>
                          </a:ext>
                        </a:extLst>
                      </p:cNvPr>
                      <p:cNvSpPr>
                        <a:spLocks noChangeArrowheads="1"/>
                      </p:cNvSpPr>
                      <p:nvPr/>
                    </p:nvSpPr>
                    <p:spPr bwMode="gray">
                      <a:xfrm>
                        <a:off x="2284256" y="5869829"/>
                        <a:ext cx="3483595" cy="755998"/>
                      </a:xfrm>
                      <a:prstGeom prst="rect">
                        <a:avLst/>
                      </a:prstGeom>
                      <a:solidFill>
                        <a:srgbClr val="FFFFFF"/>
                      </a:solidFill>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rgbClr val="595757"/>
                            </a:solidFill>
                            <a:prstDash val="solid"/>
                            <a:miter lim="800000"/>
                            <a:headEnd type="none" w="med" len="med"/>
                            <a:tailEnd type="none" w="med" len="med"/>
                          </a14:hiddenLine>
                        </a:ext>
                      </a:extLst>
                    </p:spPr>
                    <p:txBody>
                      <a:bodyPr lIns="144000" tIns="108000" rIns="144000" bIns="108000" anchor="ctr" anchorCtr="0">
                        <a:noAutofit/>
                      </a:bodyPr>
                      <a:lstStyle/>
                      <a:p>
                        <a:pPr fontAlgn="base">
                          <a:lnSpc>
                            <a:spcPct val="130000"/>
                          </a:lnSpc>
                          <a:spcAft>
                            <a:spcPts val="1200"/>
                          </a:spcAft>
                          <a:buClr>
                            <a:srgbClr val="595757"/>
                          </a:buClr>
                          <a:buSzPct val="70000"/>
                        </a:pPr>
                        <a:r>
                          <a:rPr lang="ja-JP" altLang="en-US" sz="1200" spc="130">
                            <a:latin typeface="+mn-ea"/>
                          </a:rPr>
                          <a:t>低炭素社会への移行に伴う、商品・サービスに対する需給の変化</a:t>
                        </a:r>
                      </a:p>
                    </p:txBody>
                  </p:sp>
                  <p:sp>
                    <p:nvSpPr>
                      <p:cNvPr id="61" name="二等辺三角形 60">
                        <a:extLst>
                          <a:ext uri="{FF2B5EF4-FFF2-40B4-BE49-F238E27FC236}">
                            <a16:creationId xmlns:a16="http://schemas.microsoft.com/office/drawing/2014/main" id="{138BC7C7-D176-9E32-F21B-0DC77E601121}"/>
                          </a:ext>
                        </a:extLst>
                      </p:cNvPr>
                      <p:cNvSpPr>
                        <a:spLocks noChangeAspect="1"/>
                      </p:cNvSpPr>
                      <p:nvPr/>
                    </p:nvSpPr>
                    <p:spPr>
                      <a:xfrm rot="5400000">
                        <a:off x="6048487" y="4157999"/>
                        <a:ext cx="240000" cy="144000"/>
                      </a:xfrm>
                      <a:prstGeom prst="triangle">
                        <a:avLst/>
                      </a:prstGeom>
                      <a:solidFill>
                        <a:srgbClr val="93929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noAutofit/>
                      </a:bodyPr>
                      <a:lstStyle/>
                      <a:p>
                        <a:pPr algn="l"/>
                        <a:endParaRPr kumimoji="1" lang="ja-JP" altLang="en-US">
                          <a:solidFill>
                            <a:schemeClr val="tx1"/>
                          </a:solidFill>
                        </a:endParaRPr>
                      </a:p>
                    </p:txBody>
                  </p:sp>
                  <p:sp>
                    <p:nvSpPr>
                      <p:cNvPr id="62" name="二等辺三角形 61">
                        <a:extLst>
                          <a:ext uri="{FF2B5EF4-FFF2-40B4-BE49-F238E27FC236}">
                            <a16:creationId xmlns:a16="http://schemas.microsoft.com/office/drawing/2014/main" id="{D264D48F-816E-46C3-9BE2-5FC91AFBDB87}"/>
                          </a:ext>
                        </a:extLst>
                      </p:cNvPr>
                      <p:cNvSpPr>
                        <a:spLocks noChangeAspect="1"/>
                      </p:cNvSpPr>
                      <p:nvPr/>
                    </p:nvSpPr>
                    <p:spPr>
                      <a:xfrm rot="5400000">
                        <a:off x="6048487" y="5166000"/>
                        <a:ext cx="240000" cy="144000"/>
                      </a:xfrm>
                      <a:prstGeom prst="triangle">
                        <a:avLst/>
                      </a:prstGeom>
                      <a:solidFill>
                        <a:srgbClr val="93929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noAutofit/>
                      </a:bodyPr>
                      <a:lstStyle/>
                      <a:p>
                        <a:pPr algn="l"/>
                        <a:endParaRPr kumimoji="1" lang="ja-JP" altLang="en-US">
                          <a:solidFill>
                            <a:schemeClr val="tx1"/>
                          </a:solidFill>
                        </a:endParaRPr>
                      </a:p>
                    </p:txBody>
                  </p:sp>
                  <p:sp>
                    <p:nvSpPr>
                      <p:cNvPr id="63" name="二等辺三角形 62">
                        <a:extLst>
                          <a:ext uri="{FF2B5EF4-FFF2-40B4-BE49-F238E27FC236}">
                            <a16:creationId xmlns:a16="http://schemas.microsoft.com/office/drawing/2014/main" id="{62A52094-BF77-F184-22D4-0DB8EE09FDFE}"/>
                          </a:ext>
                        </a:extLst>
                      </p:cNvPr>
                      <p:cNvSpPr>
                        <a:spLocks noChangeAspect="1"/>
                      </p:cNvSpPr>
                      <p:nvPr/>
                    </p:nvSpPr>
                    <p:spPr>
                      <a:xfrm rot="5400000">
                        <a:off x="6048487" y="6174000"/>
                        <a:ext cx="240000" cy="144000"/>
                      </a:xfrm>
                      <a:prstGeom prst="triangle">
                        <a:avLst/>
                      </a:prstGeom>
                      <a:solidFill>
                        <a:srgbClr val="93929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noAutofit/>
                      </a:bodyPr>
                      <a:lstStyle/>
                      <a:p>
                        <a:pPr algn="l"/>
                        <a:endParaRPr kumimoji="1" lang="ja-JP" altLang="en-US">
                          <a:solidFill>
                            <a:schemeClr val="tx1"/>
                          </a:solidFill>
                        </a:endParaRPr>
                      </a:p>
                    </p:txBody>
                  </p:sp>
                </p:grpSp>
                <p:sp>
                  <p:nvSpPr>
                    <p:cNvPr id="31" name="Rectangle 5">
                      <a:extLst>
                        <a:ext uri="{FF2B5EF4-FFF2-40B4-BE49-F238E27FC236}">
                          <a16:creationId xmlns:a16="http://schemas.microsoft.com/office/drawing/2014/main" id="{A7802E52-E9AD-3DF2-C6DF-081FB63A7F90}"/>
                        </a:ext>
                      </a:extLst>
                    </p:cNvPr>
                    <p:cNvSpPr>
                      <a:spLocks noChangeArrowheads="1"/>
                    </p:cNvSpPr>
                    <p:nvPr/>
                  </p:nvSpPr>
                  <p:spPr bwMode="gray">
                    <a:xfrm>
                      <a:off x="537850" y="5498331"/>
                      <a:ext cx="9612000" cy="900001"/>
                    </a:xfrm>
                    <a:prstGeom prst="rect">
                      <a:avLst/>
                    </a:prstGeom>
                    <a:solidFill>
                      <a:srgbClr val="E2ECFD">
                        <a:alpha val="70000"/>
                      </a:srgbClr>
                    </a:solidFill>
                    <a:ln w="12700" cap="flat" cmpd="sng" algn="ctr">
                      <a:noFill/>
                      <a:prstDash val="solid"/>
                      <a:miter lim="800000"/>
                      <a:headEnd type="none" w="med" len="med"/>
                      <a:tailEnd type="none" w="med" len="med"/>
                    </a:ln>
                    <a:effectLst/>
                  </p:spPr>
                  <p:txBody>
                    <a:bodyPr lIns="108000" tIns="0" rIns="0" bIns="0" anchor="ctr" anchorCtr="0">
                      <a:noAutofit/>
                    </a:bodyPr>
                    <a:lstStyle/>
                    <a:p>
                      <a:pPr fontAlgn="base">
                        <a:lnSpc>
                          <a:spcPct val="130000"/>
                        </a:lnSpc>
                        <a:spcAft>
                          <a:spcPts val="1200"/>
                        </a:spcAft>
                        <a:buClr>
                          <a:srgbClr val="595757"/>
                        </a:buClr>
                        <a:buSzPct val="70000"/>
                      </a:pPr>
                      <a:r>
                        <a:rPr lang="ja-JP" altLang="en-US" sz="1400" spc="130">
                          <a:latin typeface="+mn-ea"/>
                        </a:rPr>
                        <a:t>評判</a:t>
                      </a:r>
                      <a:endParaRPr lang="en-US" altLang="ja-JP" sz="1400" spc="130">
                        <a:latin typeface="+mn-ea"/>
                      </a:endParaRPr>
                    </a:p>
                  </p:txBody>
                </p:sp>
                <p:sp>
                  <p:nvSpPr>
                    <p:cNvPr id="33" name="Rectangle 5">
                      <a:extLst>
                        <a:ext uri="{FF2B5EF4-FFF2-40B4-BE49-F238E27FC236}">
                          <a16:creationId xmlns:a16="http://schemas.microsoft.com/office/drawing/2014/main" id="{C6AC4D72-C5BB-9D97-9256-E76C189A3A2A}"/>
                        </a:ext>
                      </a:extLst>
                    </p:cNvPr>
                    <p:cNvSpPr>
                      <a:spLocks noChangeArrowheads="1"/>
                    </p:cNvSpPr>
                    <p:nvPr/>
                  </p:nvSpPr>
                  <p:spPr bwMode="gray">
                    <a:xfrm>
                      <a:off x="6558568" y="5570330"/>
                      <a:ext cx="3483595" cy="755998"/>
                    </a:xfrm>
                    <a:prstGeom prst="rect">
                      <a:avLst/>
                    </a:prstGeom>
                    <a:solidFill>
                      <a:srgbClr val="FFFFFF"/>
                    </a:solidFill>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rgbClr val="3C82F5"/>
                          </a:solidFill>
                          <a:prstDash val="solid"/>
                          <a:miter lim="800000"/>
                          <a:headEnd type="none" w="med" len="med"/>
                          <a:tailEnd type="none" w="med" len="med"/>
                        </a14:hiddenLine>
                      </a:ext>
                    </a:extLst>
                  </p:spPr>
                  <p:txBody>
                    <a:bodyPr lIns="144000" tIns="108000" rIns="108000" bIns="108000" anchor="ctr" anchorCtr="0">
                      <a:noAutofit/>
                    </a:bodyPr>
                    <a:lstStyle/>
                    <a:p>
                      <a:pPr fontAlgn="base">
                        <a:lnSpc>
                          <a:spcPct val="130000"/>
                        </a:lnSpc>
                        <a:spcAft>
                          <a:spcPts val="1200"/>
                        </a:spcAft>
                        <a:buClr>
                          <a:schemeClr val="accent2"/>
                        </a:buClr>
                        <a:buSzPct val="70000"/>
                      </a:pPr>
                      <a:r>
                        <a:rPr lang="ja-JP" altLang="en-US" sz="1200" spc="130" dirty="0">
                          <a:latin typeface="+mn-ea"/>
                        </a:rPr>
                        <a:t>省エネや脱炭素に取り組み排出削減をすることで、自社の知名度・認知度向上に繋がる</a:t>
                      </a:r>
                      <a:endParaRPr lang="en-US" altLang="ja-JP" sz="1200" spc="130" dirty="0">
                        <a:latin typeface="+mn-ea"/>
                      </a:endParaRPr>
                    </a:p>
                  </p:txBody>
                </p:sp>
                <p:sp>
                  <p:nvSpPr>
                    <p:cNvPr id="57" name="Rectangle 5">
                      <a:extLst>
                        <a:ext uri="{FF2B5EF4-FFF2-40B4-BE49-F238E27FC236}">
                          <a16:creationId xmlns:a16="http://schemas.microsoft.com/office/drawing/2014/main" id="{C986C01B-3AE1-D065-3A45-659778A0321C}"/>
                        </a:ext>
                      </a:extLst>
                    </p:cNvPr>
                    <p:cNvSpPr>
                      <a:spLocks noChangeArrowheads="1"/>
                    </p:cNvSpPr>
                    <p:nvPr/>
                  </p:nvSpPr>
                  <p:spPr bwMode="gray">
                    <a:xfrm>
                      <a:off x="2282356" y="5572161"/>
                      <a:ext cx="3483595" cy="755998"/>
                    </a:xfrm>
                    <a:prstGeom prst="rect">
                      <a:avLst/>
                    </a:prstGeom>
                    <a:solidFill>
                      <a:srgbClr val="FFFFFF"/>
                    </a:solidFill>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rgbClr val="595757"/>
                          </a:solidFill>
                          <a:prstDash val="solid"/>
                          <a:miter lim="800000"/>
                          <a:headEnd type="none" w="med" len="med"/>
                          <a:tailEnd type="none" w="med" len="med"/>
                        </a14:hiddenLine>
                      </a:ext>
                    </a:extLst>
                  </p:spPr>
                  <p:txBody>
                    <a:bodyPr lIns="144000" tIns="108000" rIns="144000" bIns="108000" anchor="ctr" anchorCtr="0">
                      <a:noAutofit/>
                    </a:bodyPr>
                    <a:lstStyle/>
                    <a:p>
                      <a:pPr fontAlgn="base">
                        <a:lnSpc>
                          <a:spcPct val="130000"/>
                        </a:lnSpc>
                        <a:spcAft>
                          <a:spcPts val="1200"/>
                        </a:spcAft>
                        <a:buClr>
                          <a:srgbClr val="595757"/>
                        </a:buClr>
                        <a:buSzPct val="70000"/>
                      </a:pPr>
                      <a:r>
                        <a:rPr lang="ja-JP" altLang="en-US" sz="1200" spc="130">
                          <a:latin typeface="+mn-ea"/>
                        </a:rPr>
                        <a:t>顧客・社会からの評価・評判が低下するリスク</a:t>
                      </a:r>
                    </a:p>
                  </p:txBody>
                </p:sp>
                <p:sp>
                  <p:nvSpPr>
                    <p:cNvPr id="1025" name="二等辺三角形 1024">
                      <a:extLst>
                        <a:ext uri="{FF2B5EF4-FFF2-40B4-BE49-F238E27FC236}">
                          <a16:creationId xmlns:a16="http://schemas.microsoft.com/office/drawing/2014/main" id="{922519C9-045F-48A8-D18C-9A5182820F6D}"/>
                        </a:ext>
                      </a:extLst>
                    </p:cNvPr>
                    <p:cNvSpPr>
                      <a:spLocks noChangeAspect="1"/>
                    </p:cNvSpPr>
                    <p:nvPr/>
                  </p:nvSpPr>
                  <p:spPr>
                    <a:xfrm rot="5400000">
                      <a:off x="6046587" y="5876330"/>
                      <a:ext cx="240000" cy="144000"/>
                    </a:xfrm>
                    <a:prstGeom prst="triangle">
                      <a:avLst/>
                    </a:prstGeom>
                    <a:solidFill>
                      <a:srgbClr val="93929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noAutofit/>
                    </a:bodyPr>
                    <a:lstStyle/>
                    <a:p>
                      <a:pPr algn="l"/>
                      <a:endParaRPr kumimoji="1" lang="ja-JP" altLang="en-US">
                        <a:solidFill>
                          <a:schemeClr val="tx1"/>
                        </a:solidFill>
                      </a:endParaRPr>
                    </a:p>
                  </p:txBody>
                </p:sp>
              </p:grpSp>
              <p:sp>
                <p:nvSpPr>
                  <p:cNvPr id="41" name="Rectangle 5">
                    <a:extLst>
                      <a:ext uri="{FF2B5EF4-FFF2-40B4-BE49-F238E27FC236}">
                        <a16:creationId xmlns:a16="http://schemas.microsoft.com/office/drawing/2014/main" id="{86924466-CB8C-584A-E053-9E9C3DE56AC3}"/>
                      </a:ext>
                    </a:extLst>
                  </p:cNvPr>
                  <p:cNvSpPr>
                    <a:spLocks noChangeArrowheads="1"/>
                  </p:cNvSpPr>
                  <p:nvPr/>
                </p:nvSpPr>
                <p:spPr bwMode="gray">
                  <a:xfrm>
                    <a:off x="541492" y="6723822"/>
                    <a:ext cx="9612000" cy="660187"/>
                  </a:xfrm>
                  <a:prstGeom prst="rect">
                    <a:avLst/>
                  </a:prstGeom>
                  <a:solidFill>
                    <a:srgbClr val="E2ECFD">
                      <a:alpha val="70000"/>
                    </a:srgbClr>
                  </a:solidFill>
                  <a:ln w="12700" cap="flat" cmpd="sng" algn="ctr">
                    <a:noFill/>
                    <a:prstDash val="solid"/>
                    <a:miter lim="800000"/>
                    <a:headEnd type="none" w="med" len="med"/>
                    <a:tailEnd type="none" w="med" len="med"/>
                  </a:ln>
                  <a:effectLst/>
                </p:spPr>
                <p:txBody>
                  <a:bodyPr lIns="108000" tIns="0" rIns="0" bIns="0" anchor="ctr" anchorCtr="0">
                    <a:noAutofit/>
                  </a:bodyPr>
                  <a:lstStyle/>
                  <a:p>
                    <a:pPr fontAlgn="base">
                      <a:lnSpc>
                        <a:spcPct val="130000"/>
                      </a:lnSpc>
                      <a:spcAft>
                        <a:spcPts val="1200"/>
                      </a:spcAft>
                      <a:buClr>
                        <a:srgbClr val="595757"/>
                      </a:buClr>
                      <a:buSzPct val="70000"/>
                    </a:pPr>
                    <a:r>
                      <a:rPr lang="ja-JP" altLang="en-US" sz="1400" spc="130">
                        <a:latin typeface="+mn-ea"/>
                      </a:rPr>
                      <a:t>慢性</a:t>
                    </a:r>
                    <a:endParaRPr lang="en-US" altLang="ja-JP" sz="1400" spc="130">
                      <a:latin typeface="+mn-ea"/>
                    </a:endParaRPr>
                  </a:p>
                </p:txBody>
              </p:sp>
              <p:sp>
                <p:nvSpPr>
                  <p:cNvPr id="42" name="Rectangle 5">
                    <a:extLst>
                      <a:ext uri="{FF2B5EF4-FFF2-40B4-BE49-F238E27FC236}">
                        <a16:creationId xmlns:a16="http://schemas.microsoft.com/office/drawing/2014/main" id="{ECC57759-F27E-1D55-BDE0-7F6EAA954DB6}"/>
                      </a:ext>
                    </a:extLst>
                  </p:cNvPr>
                  <p:cNvSpPr>
                    <a:spLocks noChangeArrowheads="1"/>
                  </p:cNvSpPr>
                  <p:nvPr/>
                </p:nvSpPr>
                <p:spPr bwMode="gray">
                  <a:xfrm>
                    <a:off x="2285998" y="6779512"/>
                    <a:ext cx="3483595" cy="554557"/>
                  </a:xfrm>
                  <a:prstGeom prst="rect">
                    <a:avLst/>
                  </a:prstGeom>
                  <a:solidFill>
                    <a:srgbClr val="FFFFFF"/>
                  </a:solidFill>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rgbClr val="595757"/>
                        </a:solidFill>
                        <a:prstDash val="solid"/>
                        <a:miter lim="800000"/>
                        <a:headEnd type="none" w="med" len="med"/>
                        <a:tailEnd type="none" w="med" len="med"/>
                      </a14:hiddenLine>
                    </a:ext>
                  </a:extLst>
                </p:spPr>
                <p:txBody>
                  <a:bodyPr lIns="144000" tIns="108000" rIns="144000" bIns="108000" anchor="ctr" anchorCtr="0">
                    <a:noAutofit/>
                  </a:bodyPr>
                  <a:lstStyle/>
                  <a:p>
                    <a:pPr fontAlgn="base">
                      <a:spcAft>
                        <a:spcPts val="1200"/>
                      </a:spcAft>
                      <a:buClr>
                        <a:srgbClr val="595757"/>
                      </a:buClr>
                      <a:buSzPct val="70000"/>
                    </a:pPr>
                    <a:r>
                      <a:rPr lang="ja-JP" altLang="en-US" sz="1200" spc="130">
                        <a:latin typeface="+mn-ea"/>
                      </a:rPr>
                      <a:t>降雨や気象パターンの変化や平均気温、海面の上昇</a:t>
                    </a:r>
                    <a:endParaRPr lang="en-US" altLang="ja-JP" sz="1200" spc="130">
                      <a:latin typeface="+mn-ea"/>
                    </a:endParaRPr>
                  </a:p>
                </p:txBody>
              </p:sp>
              <p:sp>
                <p:nvSpPr>
                  <p:cNvPr id="44" name="二等辺三角形 43">
                    <a:extLst>
                      <a:ext uri="{FF2B5EF4-FFF2-40B4-BE49-F238E27FC236}">
                        <a16:creationId xmlns:a16="http://schemas.microsoft.com/office/drawing/2014/main" id="{47D7DF35-5BB2-26C1-F2D2-19E6F32ABBE9}"/>
                      </a:ext>
                    </a:extLst>
                  </p:cNvPr>
                  <p:cNvSpPr>
                    <a:spLocks noChangeAspect="1"/>
                  </p:cNvSpPr>
                  <p:nvPr/>
                </p:nvSpPr>
                <p:spPr>
                  <a:xfrm rot="5400000">
                    <a:off x="6062357" y="6983567"/>
                    <a:ext cx="176050" cy="144000"/>
                  </a:xfrm>
                  <a:prstGeom prst="triangle">
                    <a:avLst/>
                  </a:prstGeom>
                  <a:solidFill>
                    <a:srgbClr val="93929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noAutofit/>
                  </a:bodyPr>
                  <a:lstStyle/>
                  <a:p>
                    <a:pPr algn="l"/>
                    <a:endParaRPr kumimoji="1" lang="ja-JP" altLang="en-US">
                      <a:solidFill>
                        <a:schemeClr val="tx1"/>
                      </a:solidFill>
                    </a:endParaRPr>
                  </a:p>
                </p:txBody>
              </p:sp>
            </p:grpSp>
            <p:sp>
              <p:nvSpPr>
                <p:cNvPr id="46" name="Rectangle 5">
                  <a:extLst>
                    <a:ext uri="{FF2B5EF4-FFF2-40B4-BE49-F238E27FC236}">
                      <a16:creationId xmlns:a16="http://schemas.microsoft.com/office/drawing/2014/main" id="{AFE20F5D-79FB-2636-6F23-3A744A2AB040}"/>
                    </a:ext>
                  </a:extLst>
                </p:cNvPr>
                <p:cNvSpPr>
                  <a:spLocks noChangeArrowheads="1"/>
                </p:cNvSpPr>
                <p:nvPr/>
              </p:nvSpPr>
              <p:spPr bwMode="gray">
                <a:xfrm>
                  <a:off x="539749" y="5996852"/>
                  <a:ext cx="9612000" cy="660187"/>
                </a:xfrm>
                <a:prstGeom prst="rect">
                  <a:avLst/>
                </a:prstGeom>
                <a:solidFill>
                  <a:srgbClr val="E2ECFD">
                    <a:alpha val="70000"/>
                  </a:srgbClr>
                </a:solidFill>
                <a:ln w="12700" cap="flat" cmpd="sng" algn="ctr">
                  <a:noFill/>
                  <a:prstDash val="solid"/>
                  <a:miter lim="800000"/>
                  <a:headEnd type="none" w="med" len="med"/>
                  <a:tailEnd type="none" w="med" len="med"/>
                </a:ln>
                <a:effectLst/>
              </p:spPr>
              <p:txBody>
                <a:bodyPr lIns="108000" tIns="0" rIns="0" bIns="0" anchor="ctr" anchorCtr="0">
                  <a:noAutofit/>
                </a:bodyPr>
                <a:lstStyle/>
                <a:p>
                  <a:pPr fontAlgn="base">
                    <a:lnSpc>
                      <a:spcPct val="130000"/>
                    </a:lnSpc>
                    <a:spcAft>
                      <a:spcPts val="1200"/>
                    </a:spcAft>
                    <a:buClr>
                      <a:srgbClr val="595757"/>
                    </a:buClr>
                    <a:buSzPct val="70000"/>
                  </a:pPr>
                  <a:r>
                    <a:rPr lang="ja-JP" altLang="en-US" sz="1400" spc="130">
                      <a:latin typeface="+mn-ea"/>
                    </a:rPr>
                    <a:t>急性</a:t>
                  </a:r>
                  <a:endParaRPr lang="en-US" altLang="ja-JP" sz="1400" spc="130">
                    <a:latin typeface="+mn-ea"/>
                  </a:endParaRPr>
                </a:p>
              </p:txBody>
            </p:sp>
            <p:sp>
              <p:nvSpPr>
                <p:cNvPr id="47" name="Rectangle 5">
                  <a:extLst>
                    <a:ext uri="{FF2B5EF4-FFF2-40B4-BE49-F238E27FC236}">
                      <a16:creationId xmlns:a16="http://schemas.microsoft.com/office/drawing/2014/main" id="{2C64A830-6E81-D15E-39C3-5272843163EF}"/>
                    </a:ext>
                  </a:extLst>
                </p:cNvPr>
                <p:cNvSpPr>
                  <a:spLocks noChangeArrowheads="1"/>
                </p:cNvSpPr>
                <p:nvPr/>
              </p:nvSpPr>
              <p:spPr bwMode="gray">
                <a:xfrm>
                  <a:off x="2284255" y="6049667"/>
                  <a:ext cx="3483595" cy="554557"/>
                </a:xfrm>
                <a:prstGeom prst="rect">
                  <a:avLst/>
                </a:prstGeom>
                <a:solidFill>
                  <a:srgbClr val="FFFFFF"/>
                </a:solidFill>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rgbClr val="595757"/>
                      </a:solidFill>
                      <a:prstDash val="solid"/>
                      <a:miter lim="800000"/>
                      <a:headEnd type="none" w="med" len="med"/>
                      <a:tailEnd type="none" w="med" len="med"/>
                    </a14:hiddenLine>
                  </a:ext>
                </a:extLst>
              </p:spPr>
              <p:txBody>
                <a:bodyPr lIns="144000" tIns="108000" rIns="144000" bIns="108000" anchor="ctr" anchorCtr="0">
                  <a:noAutofit/>
                </a:bodyPr>
                <a:lstStyle/>
                <a:p>
                  <a:pPr fontAlgn="base">
                    <a:spcAft>
                      <a:spcPts val="1200"/>
                    </a:spcAft>
                    <a:buClr>
                      <a:srgbClr val="595757"/>
                    </a:buClr>
                    <a:buSzPct val="70000"/>
                  </a:pPr>
                  <a:r>
                    <a:rPr lang="ja-JP" altLang="en-US" sz="1200" spc="130">
                      <a:latin typeface="+mn-ea"/>
                    </a:rPr>
                    <a:t>異常気象（台風の大型化・凶暴化等）や洪水の深刻化・増加</a:t>
                  </a:r>
                </a:p>
              </p:txBody>
            </p:sp>
            <p:sp>
              <p:nvSpPr>
                <p:cNvPr id="48" name="Rectangle 5">
                  <a:extLst>
                    <a:ext uri="{FF2B5EF4-FFF2-40B4-BE49-F238E27FC236}">
                      <a16:creationId xmlns:a16="http://schemas.microsoft.com/office/drawing/2014/main" id="{1E2465D0-5839-9A2D-6A2C-D0B9E2DA7F3F}"/>
                    </a:ext>
                  </a:extLst>
                </p:cNvPr>
                <p:cNvSpPr>
                  <a:spLocks noChangeArrowheads="1"/>
                </p:cNvSpPr>
                <p:nvPr/>
              </p:nvSpPr>
              <p:spPr bwMode="gray">
                <a:xfrm>
                  <a:off x="6560467" y="6049666"/>
                  <a:ext cx="3483595" cy="1284401"/>
                </a:xfrm>
                <a:prstGeom prst="rect">
                  <a:avLst/>
                </a:prstGeom>
                <a:solidFill>
                  <a:srgbClr val="FFFFFF"/>
                </a:solidFill>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rgbClr val="3C82F5"/>
                      </a:solidFill>
                      <a:prstDash val="solid"/>
                      <a:miter lim="800000"/>
                      <a:headEnd type="none" w="med" len="med"/>
                      <a:tailEnd type="none" w="med" len="med"/>
                    </a14:hiddenLine>
                  </a:ext>
                </a:extLst>
              </p:spPr>
              <p:txBody>
                <a:bodyPr lIns="144000" tIns="108000" rIns="144000" bIns="108000" anchor="ctr" anchorCtr="0">
                  <a:noAutofit/>
                </a:bodyPr>
                <a:lstStyle/>
                <a:p>
                  <a:pPr fontAlgn="base">
                    <a:lnSpc>
                      <a:spcPct val="130000"/>
                    </a:lnSpc>
                    <a:spcAft>
                      <a:spcPts val="1200"/>
                    </a:spcAft>
                    <a:buClr>
                      <a:schemeClr val="accent2"/>
                    </a:buClr>
                    <a:buSzPct val="70000"/>
                  </a:pPr>
                  <a:r>
                    <a:rPr lang="ja-JP" altLang="en-US" sz="1200" spc="130">
                      <a:latin typeface="+mn-ea"/>
                    </a:rPr>
                    <a:t>異常気象や平均気温の上昇への対応を早期に行うことで物理的リスクによる影響・被害を低減。</a:t>
                  </a:r>
                  <a:endParaRPr lang="en-US" altLang="ja-JP" sz="1200" spc="130">
                    <a:latin typeface="+mn-ea"/>
                  </a:endParaRPr>
                </a:p>
              </p:txBody>
            </p:sp>
            <p:sp>
              <p:nvSpPr>
                <p:cNvPr id="49" name="二等辺三角形 48">
                  <a:extLst>
                    <a:ext uri="{FF2B5EF4-FFF2-40B4-BE49-F238E27FC236}">
                      <a16:creationId xmlns:a16="http://schemas.microsoft.com/office/drawing/2014/main" id="{F9CE9209-880C-3A78-13A1-92EFC904DB77}"/>
                    </a:ext>
                  </a:extLst>
                </p:cNvPr>
                <p:cNvSpPr>
                  <a:spLocks noChangeAspect="1"/>
                </p:cNvSpPr>
                <p:nvPr/>
              </p:nvSpPr>
              <p:spPr>
                <a:xfrm rot="5400000">
                  <a:off x="6060614" y="6253721"/>
                  <a:ext cx="176050" cy="144000"/>
                </a:xfrm>
                <a:prstGeom prst="triangle">
                  <a:avLst/>
                </a:prstGeom>
                <a:solidFill>
                  <a:srgbClr val="93929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noAutofit/>
                </a:bodyPr>
                <a:lstStyle/>
                <a:p>
                  <a:pPr algn="l"/>
                  <a:endParaRPr kumimoji="1" lang="ja-JP" altLang="en-US">
                    <a:solidFill>
                      <a:schemeClr val="tx1"/>
                    </a:solidFill>
                  </a:endParaRPr>
                </a:p>
              </p:txBody>
            </p:sp>
          </p:grpSp>
          <p:sp>
            <p:nvSpPr>
              <p:cNvPr id="51" name="テキスト ボックス 50">
                <a:extLst>
                  <a:ext uri="{FF2B5EF4-FFF2-40B4-BE49-F238E27FC236}">
                    <a16:creationId xmlns:a16="http://schemas.microsoft.com/office/drawing/2014/main" id="{0F1243D5-37A7-ACA6-D28E-7D671B4070F0}"/>
                  </a:ext>
                </a:extLst>
              </p:cNvPr>
              <p:cNvSpPr txBox="1"/>
              <p:nvPr/>
            </p:nvSpPr>
            <p:spPr>
              <a:xfrm>
                <a:off x="418855" y="2458460"/>
                <a:ext cx="1339153" cy="328752"/>
              </a:xfrm>
              <a:prstGeom prst="rect">
                <a:avLst/>
              </a:prstGeom>
              <a:solidFill>
                <a:srgbClr val="00B0F0"/>
              </a:solidFill>
            </p:spPr>
            <p:txBody>
              <a:bodyPr wrap="square" lIns="0" tIns="0" rIns="0" bIns="0" rtlCol="0" anchor="ctr">
                <a:spAutoFit/>
              </a:bodyPr>
              <a:lstStyle/>
              <a:p>
                <a:pPr algn="ctr" defTabSz="1007772" fontAlgn="ctr">
                  <a:lnSpc>
                    <a:spcPct val="120000"/>
                  </a:lnSpc>
                  <a:spcAft>
                    <a:spcPts val="400"/>
                  </a:spcAft>
                  <a:buClr>
                    <a:srgbClr val="000000"/>
                  </a:buClr>
                </a:pPr>
                <a:r>
                  <a:rPr kumimoji="1" lang="ja-JP" altLang="en-US" sz="1600" b="1" spc="100">
                    <a:solidFill>
                      <a:schemeClr val="bg1"/>
                    </a:solidFill>
                  </a:rPr>
                  <a:t>移行リスク</a:t>
                </a:r>
              </a:p>
            </p:txBody>
          </p:sp>
          <p:sp>
            <p:nvSpPr>
              <p:cNvPr id="52" name="テキスト ボックス 51">
                <a:extLst>
                  <a:ext uri="{FF2B5EF4-FFF2-40B4-BE49-F238E27FC236}">
                    <a16:creationId xmlns:a16="http://schemas.microsoft.com/office/drawing/2014/main" id="{C2E95799-93D9-BD04-0EA1-A2E39893C7D6}"/>
                  </a:ext>
                </a:extLst>
              </p:cNvPr>
              <p:cNvSpPr txBox="1"/>
              <p:nvPr/>
            </p:nvSpPr>
            <p:spPr>
              <a:xfrm>
                <a:off x="418854" y="5443806"/>
                <a:ext cx="1339153" cy="328752"/>
              </a:xfrm>
              <a:prstGeom prst="rect">
                <a:avLst/>
              </a:prstGeom>
              <a:solidFill>
                <a:srgbClr val="00B0F0"/>
              </a:solidFill>
            </p:spPr>
            <p:txBody>
              <a:bodyPr wrap="square" lIns="0" tIns="0" rIns="0" bIns="0" rtlCol="0" anchor="ctr">
                <a:spAutoFit/>
              </a:bodyPr>
              <a:lstStyle/>
              <a:p>
                <a:pPr algn="ctr" defTabSz="1007772" fontAlgn="ctr">
                  <a:lnSpc>
                    <a:spcPct val="120000"/>
                  </a:lnSpc>
                  <a:spcAft>
                    <a:spcPts val="400"/>
                  </a:spcAft>
                  <a:buClr>
                    <a:srgbClr val="000000"/>
                  </a:buClr>
                </a:pPr>
                <a:r>
                  <a:rPr kumimoji="1" lang="ja-JP" altLang="en-US" sz="1600" b="1" spc="100">
                    <a:solidFill>
                      <a:schemeClr val="bg1"/>
                    </a:solidFill>
                  </a:rPr>
                  <a:t>物理的リスク</a:t>
                </a:r>
              </a:p>
            </p:txBody>
          </p:sp>
        </p:grpSp>
        <p:sp>
          <p:nvSpPr>
            <p:cNvPr id="3" name="正方形/長方形 2">
              <a:extLst>
                <a:ext uri="{FF2B5EF4-FFF2-40B4-BE49-F238E27FC236}">
                  <a16:creationId xmlns:a16="http://schemas.microsoft.com/office/drawing/2014/main" id="{31D9205D-6337-679C-4EE1-A42D31471ED1}"/>
                </a:ext>
              </a:extLst>
            </p:cNvPr>
            <p:cNvSpPr/>
            <p:nvPr/>
          </p:nvSpPr>
          <p:spPr>
            <a:xfrm>
              <a:off x="2218157" y="3303639"/>
              <a:ext cx="7884125" cy="55503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spAutoFit/>
            </a:bodyPr>
            <a:lstStyle/>
            <a:p>
              <a:pPr algn="l"/>
              <a:endParaRPr kumimoji="1" lang="ja-JP" altLang="en-US">
                <a:solidFill>
                  <a:srgbClr val="000000"/>
                </a:solidFill>
              </a:endParaRPr>
            </a:p>
          </p:txBody>
        </p:sp>
        <p:sp>
          <p:nvSpPr>
            <p:cNvPr id="7" name="正方形/長方形 6">
              <a:extLst>
                <a:ext uri="{FF2B5EF4-FFF2-40B4-BE49-F238E27FC236}">
                  <a16:creationId xmlns:a16="http://schemas.microsoft.com/office/drawing/2014/main" id="{4F967E66-553A-487A-E0E3-799CF49DF6E1}"/>
                </a:ext>
              </a:extLst>
            </p:cNvPr>
            <p:cNvSpPr/>
            <p:nvPr/>
          </p:nvSpPr>
          <p:spPr>
            <a:xfrm>
              <a:off x="2214844" y="5127930"/>
              <a:ext cx="7887438" cy="61943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spAutoFit/>
            </a:bodyPr>
            <a:lstStyle/>
            <a:p>
              <a:pPr algn="l"/>
              <a:endParaRPr kumimoji="1" lang="ja-JP" altLang="en-US">
                <a:solidFill>
                  <a:srgbClr val="000000"/>
                </a:solidFill>
              </a:endParaRPr>
            </a:p>
          </p:txBody>
        </p:sp>
        <p:sp>
          <p:nvSpPr>
            <p:cNvPr id="8" name="L 字 7">
              <a:extLst>
                <a:ext uri="{FF2B5EF4-FFF2-40B4-BE49-F238E27FC236}">
                  <a16:creationId xmlns:a16="http://schemas.microsoft.com/office/drawing/2014/main" id="{253BEB19-F3AC-156C-E0D9-581BADF6F8D5}"/>
                </a:ext>
              </a:extLst>
            </p:cNvPr>
            <p:cNvSpPr/>
            <p:nvPr/>
          </p:nvSpPr>
          <p:spPr>
            <a:xfrm rot="10800000">
              <a:off x="2214844" y="5978506"/>
              <a:ext cx="7887438" cy="1062245"/>
            </a:xfrm>
            <a:prstGeom prst="corner">
              <a:avLst>
                <a:gd name="adj1" fmla="val 50000"/>
                <a:gd name="adj2" fmla="val 339842"/>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t" anchorCtr="0">
              <a:spAutoFit/>
            </a:bodyPr>
            <a:lstStyle/>
            <a:p>
              <a:pPr algn="l"/>
              <a:endParaRPr kumimoji="1" lang="ja-JP" altLang="en-US">
                <a:solidFill>
                  <a:srgbClr val="000000"/>
                </a:solidFill>
              </a:endParaRPr>
            </a:p>
          </p:txBody>
        </p:sp>
      </p:grpSp>
      <p:sp>
        <p:nvSpPr>
          <p:cNvPr id="10" name="タイトル 3">
            <a:extLst>
              <a:ext uri="{FF2B5EF4-FFF2-40B4-BE49-F238E27FC236}">
                <a16:creationId xmlns:a16="http://schemas.microsoft.com/office/drawing/2014/main" id="{684D5253-8D3E-553C-4859-72B85660F698}"/>
              </a:ext>
            </a:extLst>
          </p:cNvPr>
          <p:cNvSpPr>
            <a:spLocks noGrp="1"/>
          </p:cNvSpPr>
          <p:nvPr>
            <p:ph type="title"/>
          </p:nvPr>
        </p:nvSpPr>
        <p:spPr>
          <a:xfrm>
            <a:off x="539906" y="360696"/>
            <a:ext cx="9216000" cy="216000"/>
          </a:xfrm>
        </p:spPr>
        <p:txBody>
          <a:bodyPr vert="horz">
            <a:noAutofit/>
          </a:bodyPr>
          <a:lstStyle/>
          <a:p>
            <a:r>
              <a:rPr lang="en-US" altLang="ja-JP"/>
              <a:t>2</a:t>
            </a:r>
            <a:r>
              <a:rPr lang="ja-JP" altLang="en-US"/>
              <a:t>章．気候変動に係る機会</a:t>
            </a:r>
          </a:p>
        </p:txBody>
      </p:sp>
    </p:spTree>
    <p:extLst>
      <p:ext uri="{BB962C8B-B14F-4D97-AF65-F5344CB8AC3E}">
        <p14:creationId xmlns:p14="http://schemas.microsoft.com/office/powerpoint/2010/main" val="15581659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3EA87215-7C39-1593-71FB-D1E265FC6E81}"/>
              </a:ext>
            </a:extLst>
          </p:cNvPr>
          <p:cNvGraphicFramePr>
            <a:graphicFrameLocks noChangeAspect="1"/>
          </p:cNvGraphicFramePr>
          <p:nvPr>
            <p:custDataLst>
              <p:tags r:id="rId1"/>
            </p:custDataLst>
            <p:extLst>
              <p:ext uri="{D42A27DB-BD31-4B8C-83A1-F6EECF244321}">
                <p14:modId xmlns:p14="http://schemas.microsoft.com/office/powerpoint/2010/main" val="26466004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40" imgH="541" progId="TCLayout.ActiveDocument.1">
                  <p:embed/>
                </p:oleObj>
              </mc:Choice>
              <mc:Fallback>
                <p:oleObj name="think-cell スライド" r:id="rId4" imgW="540" imgH="541" progId="TCLayout.ActiveDocument.1">
                  <p:embed/>
                  <p:pic>
                    <p:nvPicPr>
                      <p:cNvPr id="5" name="think-cell data - do not delete" hidden="1">
                        <a:extLst>
                          <a:ext uri="{FF2B5EF4-FFF2-40B4-BE49-F238E27FC236}">
                            <a16:creationId xmlns:a16="http://schemas.microsoft.com/office/drawing/2014/main" id="{3EA87215-7C39-1593-71FB-D1E265FC6E8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テキスト プレースホルダー 2">
            <a:extLst>
              <a:ext uri="{FF2B5EF4-FFF2-40B4-BE49-F238E27FC236}">
                <a16:creationId xmlns:a16="http://schemas.microsoft.com/office/drawing/2014/main" id="{612B4A20-82A8-A859-C060-E2177A1C40EC}"/>
              </a:ext>
            </a:extLst>
          </p:cNvPr>
          <p:cNvSpPr>
            <a:spLocks noGrp="1"/>
          </p:cNvSpPr>
          <p:nvPr>
            <p:ph type="body" sz="quarter" idx="15"/>
          </p:nvPr>
        </p:nvSpPr>
        <p:spPr>
          <a:xfrm>
            <a:off x="538163" y="1601463"/>
            <a:ext cx="9655169" cy="553998"/>
          </a:xfrm>
        </p:spPr>
        <p:txBody>
          <a:bodyPr vert="horz" wrap="square" lIns="0" tIns="0" rIns="0" bIns="0" rtlCol="0">
            <a:spAutoFit/>
          </a:bodyPr>
          <a:lstStyle/>
          <a:p>
            <a:pPr fontAlgn="base" hangingPunct="0">
              <a:lnSpc>
                <a:spcPct val="100000"/>
              </a:lnSpc>
            </a:pPr>
            <a:r>
              <a:rPr lang="ja-JP" altLang="en-US" sz="1800" b="0"/>
              <a:t>建物のエネルギー消費量全体に占める照明のエネルギー消費の割合は意外と多く、建物のエコ照明化で大幅な省エネが可能。</a:t>
            </a:r>
            <a:endParaRPr lang="en-US" altLang="ja-JP" sz="1800" b="0" kern="100">
              <a:cs typeface="Times New Roman" panose="02020603050405020304" pitchFamily="18" charset="0"/>
            </a:endParaRPr>
          </a:p>
        </p:txBody>
      </p:sp>
      <p:sp>
        <p:nvSpPr>
          <p:cNvPr id="4" name="字幕 3">
            <a:extLst>
              <a:ext uri="{FF2B5EF4-FFF2-40B4-BE49-F238E27FC236}">
                <a16:creationId xmlns:a16="http://schemas.microsoft.com/office/drawing/2014/main" id="{3355EF6A-B9F6-813F-A8B0-4091AC2A8020}"/>
              </a:ext>
            </a:extLst>
          </p:cNvPr>
          <p:cNvSpPr>
            <a:spLocks noGrp="1"/>
          </p:cNvSpPr>
          <p:nvPr>
            <p:ph type="subTitle" idx="10"/>
          </p:nvPr>
        </p:nvSpPr>
        <p:spPr>
          <a:xfrm>
            <a:off x="540000" y="845462"/>
            <a:ext cx="9972650" cy="487235"/>
          </a:xfrm>
        </p:spPr>
        <p:txBody>
          <a:bodyPr/>
          <a:lstStyle/>
          <a:p>
            <a:r>
              <a:rPr lang="en-US" altLang="ja-JP" sz="2800" kern="100">
                <a:cs typeface="Times New Roman" panose="02020603050405020304" pitchFamily="18" charset="0"/>
              </a:rPr>
              <a:t>【</a:t>
            </a:r>
            <a:r>
              <a:rPr lang="ja-JP" altLang="en-US" sz="2800" kern="100">
                <a:cs typeface="Times New Roman" panose="02020603050405020304" pitchFamily="18" charset="0"/>
              </a:rPr>
              <a:t>事例</a:t>
            </a:r>
            <a:r>
              <a:rPr lang="en-US" altLang="ja-JP" sz="2800" kern="100">
                <a:cs typeface="Times New Roman" panose="02020603050405020304" pitchFamily="18" charset="0"/>
              </a:rPr>
              <a:t>】</a:t>
            </a:r>
            <a:r>
              <a:rPr lang="ja-JP" altLang="en-US" sz="2800" kern="100">
                <a:cs typeface="Times New Roman" panose="02020603050405020304" pitchFamily="18" charset="0"/>
              </a:rPr>
              <a:t>エネルギーコストの削減</a:t>
            </a:r>
            <a:endParaRPr lang="ja-JP" altLang="ja-JP" sz="2800" kern="100">
              <a:effectLst/>
              <a:cs typeface="Times New Roman" panose="02020603050405020304" pitchFamily="18" charset="0"/>
            </a:endParaRPr>
          </a:p>
        </p:txBody>
      </p:sp>
      <p:grpSp>
        <p:nvGrpSpPr>
          <p:cNvPr id="2" name="グループ化 1">
            <a:extLst>
              <a:ext uri="{FF2B5EF4-FFF2-40B4-BE49-F238E27FC236}">
                <a16:creationId xmlns:a16="http://schemas.microsoft.com/office/drawing/2014/main" id="{7C4E3E11-EFEA-CB95-09E6-1E92B4832498}"/>
              </a:ext>
            </a:extLst>
          </p:cNvPr>
          <p:cNvGrpSpPr/>
          <p:nvPr/>
        </p:nvGrpSpPr>
        <p:grpSpPr>
          <a:xfrm>
            <a:off x="1668603" y="2306656"/>
            <a:ext cx="7394288" cy="4201080"/>
            <a:chOff x="1647019" y="2513133"/>
            <a:chExt cx="7394288" cy="4201080"/>
          </a:xfrm>
        </p:grpSpPr>
        <p:pic>
          <p:nvPicPr>
            <p:cNvPr id="8" name="図 7">
              <a:extLst>
                <a:ext uri="{FF2B5EF4-FFF2-40B4-BE49-F238E27FC236}">
                  <a16:creationId xmlns:a16="http://schemas.microsoft.com/office/drawing/2014/main" id="{6490A2EA-9E45-10BF-9144-E05CFBF8A1DF}"/>
                </a:ext>
              </a:extLst>
            </p:cNvPr>
            <p:cNvPicPr>
              <a:picLocks noChangeAspect="1"/>
            </p:cNvPicPr>
            <p:nvPr/>
          </p:nvPicPr>
          <p:blipFill rotWithShape="1">
            <a:blip r:embed="rId6"/>
            <a:srcRect l="5643" t="20172" r="6228"/>
            <a:stretch/>
          </p:blipFill>
          <p:spPr>
            <a:xfrm>
              <a:off x="1647019" y="2826213"/>
              <a:ext cx="7394288" cy="3888000"/>
            </a:xfrm>
            <a:prstGeom prst="rect">
              <a:avLst/>
            </a:prstGeom>
          </p:spPr>
        </p:pic>
        <p:sp>
          <p:nvSpPr>
            <p:cNvPr id="10" name="テキスト ボックス 9">
              <a:extLst>
                <a:ext uri="{FF2B5EF4-FFF2-40B4-BE49-F238E27FC236}">
                  <a16:creationId xmlns:a16="http://schemas.microsoft.com/office/drawing/2014/main" id="{FC8031CF-5F9C-B79B-EC52-FEB6BCC150BF}"/>
                </a:ext>
              </a:extLst>
            </p:cNvPr>
            <p:cNvSpPr txBox="1"/>
            <p:nvPr/>
          </p:nvSpPr>
          <p:spPr>
            <a:xfrm>
              <a:off x="1693114" y="2513133"/>
              <a:ext cx="5274023" cy="295466"/>
            </a:xfrm>
            <a:prstGeom prst="rect">
              <a:avLst/>
            </a:prstGeom>
            <a:noFill/>
          </p:spPr>
          <p:txBody>
            <a:bodyPr wrap="square" lIns="0" tIns="0" rIns="0" bIns="0" rtlCol="0">
              <a:spAutoFit/>
            </a:bodyPr>
            <a:lstStyle/>
            <a:p>
              <a:pPr algn="l" defTabSz="1007772" fontAlgn="ctr">
                <a:lnSpc>
                  <a:spcPct val="120000"/>
                </a:lnSpc>
                <a:spcAft>
                  <a:spcPts val="400"/>
                </a:spcAft>
                <a:buClr>
                  <a:srgbClr val="000000"/>
                </a:buClr>
              </a:pPr>
              <a:r>
                <a:rPr kumimoji="1" lang="ja-JP" altLang="en-US" sz="1600" b="1" spc="100">
                  <a:solidFill>
                    <a:srgbClr val="000000"/>
                  </a:solidFill>
                  <a:latin typeface="BIZ UDPゴシック" panose="020B0400000000000000" pitchFamily="50" charset="-128"/>
                  <a:ea typeface="BIZ UDPゴシック" panose="020B0400000000000000" pitchFamily="50" charset="-128"/>
                  <a:sym typeface="BIZ UDPゴシック" panose="020B0400000000000000" pitchFamily="50" charset="-128"/>
                </a:rPr>
                <a:t>＜照明を最新の</a:t>
              </a:r>
              <a:r>
                <a:rPr kumimoji="1" lang="en-US" altLang="ja-JP" sz="1600" b="1" spc="100">
                  <a:solidFill>
                    <a:srgbClr val="000000"/>
                  </a:solidFill>
                  <a:latin typeface="BIZ UDPゴシック" panose="020B0400000000000000" pitchFamily="50" charset="-128"/>
                  <a:ea typeface="BIZ UDPゴシック" panose="020B0400000000000000" pitchFamily="50" charset="-128"/>
                  <a:sym typeface="BIZ UDPゴシック" panose="020B0400000000000000" pitchFamily="50" charset="-128"/>
                </a:rPr>
                <a:t>LED</a:t>
              </a:r>
              <a:r>
                <a:rPr kumimoji="1" lang="ja-JP" altLang="en-US" sz="1600" b="1" spc="100">
                  <a:solidFill>
                    <a:srgbClr val="000000"/>
                  </a:solidFill>
                  <a:latin typeface="BIZ UDPゴシック" panose="020B0400000000000000" pitchFamily="50" charset="-128"/>
                  <a:ea typeface="BIZ UDPゴシック" panose="020B0400000000000000" pitchFamily="50" charset="-128"/>
                  <a:sym typeface="BIZ UDPゴシック" panose="020B0400000000000000" pitchFamily="50" charset="-128"/>
                </a:rPr>
                <a:t>照明に変えた場合＞</a:t>
              </a:r>
            </a:p>
          </p:txBody>
        </p:sp>
      </p:grpSp>
      <p:sp>
        <p:nvSpPr>
          <p:cNvPr id="14" name="テキスト プレースホルダー 1">
            <a:extLst>
              <a:ext uri="{FF2B5EF4-FFF2-40B4-BE49-F238E27FC236}">
                <a16:creationId xmlns:a16="http://schemas.microsoft.com/office/drawing/2014/main" id="{23421349-3DA1-1024-E339-6FA8F72A5940}"/>
              </a:ext>
            </a:extLst>
          </p:cNvPr>
          <p:cNvSpPr>
            <a:spLocks noGrp="1"/>
          </p:cNvSpPr>
          <p:nvPr>
            <p:ph type="body" sz="quarter" idx="20"/>
          </p:nvPr>
        </p:nvSpPr>
        <p:spPr>
          <a:xfrm>
            <a:off x="538163" y="7037997"/>
            <a:ext cx="9612000" cy="135422"/>
          </a:xfrm>
        </p:spPr>
        <p:txBody>
          <a:bodyPr/>
          <a:lstStyle/>
          <a:p>
            <a:r>
              <a:rPr kumimoji="1" lang="ja-JP" altLang="en-US" dirty="0"/>
              <a:t>出所）全国銀行協会 「脱炭素経営に向けたはじめの一歩」 </a:t>
            </a:r>
            <a:r>
              <a:rPr kumimoji="1" lang="en-US" altLang="ja-JP" dirty="0">
                <a:hlinkClick r:id="rId7"/>
              </a:rPr>
              <a:t>https://www.zenginkyo.or.jp/fileadmin/res/news/news350130.pdf</a:t>
            </a:r>
            <a:r>
              <a:rPr kumimoji="1" lang="ja-JP" altLang="en-US" dirty="0"/>
              <a:t>　</a:t>
            </a:r>
            <a:r>
              <a:rPr kumimoji="1" lang="en-US" altLang="ja-JP" dirty="0"/>
              <a:t>(</a:t>
            </a:r>
            <a:r>
              <a:rPr kumimoji="1" lang="ja-JP" altLang="en-US" dirty="0"/>
              <a:t>閲覧日：</a:t>
            </a:r>
            <a:r>
              <a:rPr kumimoji="1" lang="en-US" altLang="ja-JP" dirty="0"/>
              <a:t>2023</a:t>
            </a:r>
            <a:r>
              <a:rPr kumimoji="1" lang="ja-JP" altLang="en-US" dirty="0"/>
              <a:t>年</a:t>
            </a:r>
            <a:r>
              <a:rPr kumimoji="1" lang="en-US" altLang="ja-JP" dirty="0"/>
              <a:t>9</a:t>
            </a:r>
            <a:r>
              <a:rPr kumimoji="1" lang="ja-JP" altLang="en-US" dirty="0"/>
              <a:t>月</a:t>
            </a:r>
            <a:r>
              <a:rPr kumimoji="1" lang="en-US" altLang="ja-JP" dirty="0"/>
              <a:t>25</a:t>
            </a:r>
            <a:r>
              <a:rPr kumimoji="1" lang="ja-JP" altLang="en-US" dirty="0"/>
              <a:t>日</a:t>
            </a:r>
            <a:r>
              <a:rPr kumimoji="1" lang="en-US" altLang="ja-JP" dirty="0"/>
              <a:t>)</a:t>
            </a:r>
            <a:endParaRPr kumimoji="1" lang="ja-JP" altLang="en-US" dirty="0"/>
          </a:p>
        </p:txBody>
      </p:sp>
      <p:sp>
        <p:nvSpPr>
          <p:cNvPr id="7" name="タイトル 3">
            <a:extLst>
              <a:ext uri="{FF2B5EF4-FFF2-40B4-BE49-F238E27FC236}">
                <a16:creationId xmlns:a16="http://schemas.microsoft.com/office/drawing/2014/main" id="{ABD04AA0-D0D6-588E-E924-BD75E4039FF3}"/>
              </a:ext>
            </a:extLst>
          </p:cNvPr>
          <p:cNvSpPr>
            <a:spLocks noGrp="1"/>
          </p:cNvSpPr>
          <p:nvPr>
            <p:ph type="title"/>
          </p:nvPr>
        </p:nvSpPr>
        <p:spPr>
          <a:xfrm>
            <a:off x="539906" y="360696"/>
            <a:ext cx="9216000" cy="216000"/>
          </a:xfrm>
        </p:spPr>
        <p:txBody>
          <a:bodyPr vert="horz">
            <a:noAutofit/>
          </a:bodyPr>
          <a:lstStyle/>
          <a:p>
            <a:r>
              <a:rPr lang="en-US" altLang="ja-JP"/>
              <a:t>2</a:t>
            </a:r>
            <a:r>
              <a:rPr lang="ja-JP" altLang="en-US"/>
              <a:t>章．気候変動に係る機会</a:t>
            </a:r>
          </a:p>
        </p:txBody>
      </p:sp>
    </p:spTree>
    <p:extLst>
      <p:ext uri="{BB962C8B-B14F-4D97-AF65-F5344CB8AC3E}">
        <p14:creationId xmlns:p14="http://schemas.microsoft.com/office/powerpoint/2010/main" val="14922744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3EA87215-7C39-1593-71FB-D1E265FC6E81}"/>
              </a:ext>
            </a:extLst>
          </p:cNvPr>
          <p:cNvGraphicFramePr>
            <a:graphicFrameLocks noChangeAspect="1"/>
          </p:cNvGraphicFramePr>
          <p:nvPr>
            <p:custDataLst>
              <p:tags r:id="rId1"/>
            </p:custDataLst>
            <p:extLst>
              <p:ext uri="{D42A27DB-BD31-4B8C-83A1-F6EECF244321}">
                <p14:modId xmlns:p14="http://schemas.microsoft.com/office/powerpoint/2010/main" val="4372587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40" imgH="541" progId="TCLayout.ActiveDocument.1">
                  <p:embed/>
                </p:oleObj>
              </mc:Choice>
              <mc:Fallback>
                <p:oleObj name="think-cell スライド" r:id="rId4" imgW="540" imgH="541" progId="TCLayout.ActiveDocument.1">
                  <p:embed/>
                  <p:pic>
                    <p:nvPicPr>
                      <p:cNvPr id="5" name="think-cell data - do not delete" hidden="1">
                        <a:extLst>
                          <a:ext uri="{FF2B5EF4-FFF2-40B4-BE49-F238E27FC236}">
                            <a16:creationId xmlns:a16="http://schemas.microsoft.com/office/drawing/2014/main" id="{3EA87215-7C39-1593-71FB-D1E265FC6E8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テキスト プレースホルダー 2">
            <a:extLst>
              <a:ext uri="{FF2B5EF4-FFF2-40B4-BE49-F238E27FC236}">
                <a16:creationId xmlns:a16="http://schemas.microsoft.com/office/drawing/2014/main" id="{612B4A20-82A8-A859-C060-E2177A1C40EC}"/>
              </a:ext>
            </a:extLst>
          </p:cNvPr>
          <p:cNvSpPr>
            <a:spLocks noGrp="1"/>
          </p:cNvSpPr>
          <p:nvPr>
            <p:ph type="body" sz="quarter" idx="15"/>
          </p:nvPr>
        </p:nvSpPr>
        <p:spPr>
          <a:xfrm>
            <a:off x="538163" y="1601463"/>
            <a:ext cx="9655169" cy="553998"/>
          </a:xfrm>
        </p:spPr>
        <p:txBody>
          <a:bodyPr vert="horz" wrap="square" lIns="0" tIns="0" rIns="0" bIns="0" rtlCol="0">
            <a:spAutoFit/>
          </a:bodyPr>
          <a:lstStyle/>
          <a:p>
            <a:pPr fontAlgn="base" hangingPunct="0">
              <a:lnSpc>
                <a:spcPct val="100000"/>
              </a:lnSpc>
            </a:pPr>
            <a:r>
              <a:rPr lang="ja-JP" altLang="en-US" sz="1800" b="0"/>
              <a:t>太陽光発電設備を新設したことにより、電力費を削減し、製造コストを削減。その他、停電時においても太陽光発電から</a:t>
            </a:r>
            <a:r>
              <a:rPr lang="en-US" altLang="ja-JP" sz="1800" b="0"/>
              <a:t>100v</a:t>
            </a:r>
            <a:r>
              <a:rPr lang="ja-JP" altLang="en-US" sz="1800" b="0"/>
              <a:t>の電源供給が可能となった。</a:t>
            </a:r>
            <a:endParaRPr lang="en-US" altLang="ja-JP" sz="1800" b="0" kern="100">
              <a:cs typeface="Times New Roman" panose="02020603050405020304" pitchFamily="18" charset="0"/>
            </a:endParaRPr>
          </a:p>
        </p:txBody>
      </p:sp>
      <p:sp>
        <p:nvSpPr>
          <p:cNvPr id="4" name="字幕 3">
            <a:extLst>
              <a:ext uri="{FF2B5EF4-FFF2-40B4-BE49-F238E27FC236}">
                <a16:creationId xmlns:a16="http://schemas.microsoft.com/office/drawing/2014/main" id="{3355EF6A-B9F6-813F-A8B0-4091AC2A8020}"/>
              </a:ext>
            </a:extLst>
          </p:cNvPr>
          <p:cNvSpPr>
            <a:spLocks noGrp="1"/>
          </p:cNvSpPr>
          <p:nvPr>
            <p:ph type="subTitle" idx="10"/>
          </p:nvPr>
        </p:nvSpPr>
        <p:spPr>
          <a:xfrm>
            <a:off x="540000" y="845462"/>
            <a:ext cx="9972650" cy="487235"/>
          </a:xfrm>
        </p:spPr>
        <p:txBody>
          <a:bodyPr/>
          <a:lstStyle/>
          <a:p>
            <a:r>
              <a:rPr lang="en-US" altLang="ja-JP" sz="2800" kern="100">
                <a:cs typeface="Times New Roman" panose="02020603050405020304" pitchFamily="18" charset="0"/>
              </a:rPr>
              <a:t>【</a:t>
            </a:r>
            <a:r>
              <a:rPr lang="ja-JP" altLang="en-US" sz="2800" kern="100">
                <a:cs typeface="Times New Roman" panose="02020603050405020304" pitchFamily="18" charset="0"/>
              </a:rPr>
              <a:t>事例</a:t>
            </a:r>
            <a:r>
              <a:rPr lang="en-US" altLang="ja-JP" sz="2800" kern="100">
                <a:cs typeface="Times New Roman" panose="02020603050405020304" pitchFamily="18" charset="0"/>
              </a:rPr>
              <a:t>】</a:t>
            </a:r>
            <a:r>
              <a:rPr lang="ja-JP" altLang="en-US" sz="2800" kern="100">
                <a:cs typeface="Times New Roman" panose="02020603050405020304" pitchFamily="18" charset="0"/>
              </a:rPr>
              <a:t>エネルギーコスト（製造コスト）の削減</a:t>
            </a:r>
            <a:endParaRPr lang="ja-JP" altLang="ja-JP" sz="2800" kern="100">
              <a:effectLst/>
              <a:cs typeface="Times New Roman" panose="02020603050405020304" pitchFamily="18" charset="0"/>
            </a:endParaRPr>
          </a:p>
        </p:txBody>
      </p:sp>
      <p:sp>
        <p:nvSpPr>
          <p:cNvPr id="14" name="テキスト プレースホルダー 1">
            <a:extLst>
              <a:ext uri="{FF2B5EF4-FFF2-40B4-BE49-F238E27FC236}">
                <a16:creationId xmlns:a16="http://schemas.microsoft.com/office/drawing/2014/main" id="{23421349-3DA1-1024-E339-6FA8F72A5940}"/>
              </a:ext>
            </a:extLst>
          </p:cNvPr>
          <p:cNvSpPr>
            <a:spLocks noGrp="1"/>
          </p:cNvSpPr>
          <p:nvPr>
            <p:ph type="body" sz="quarter" idx="20"/>
          </p:nvPr>
        </p:nvSpPr>
        <p:spPr>
          <a:xfrm>
            <a:off x="538163" y="6908732"/>
            <a:ext cx="9874198" cy="270843"/>
          </a:xfrm>
        </p:spPr>
        <p:txBody>
          <a:bodyPr/>
          <a:lstStyle/>
          <a:p>
            <a:r>
              <a:rPr kumimoji="1" lang="ja-JP" altLang="en-US" dirty="0">
                <a:solidFill>
                  <a:schemeClr val="tx1"/>
                </a:solidFill>
              </a:rPr>
              <a:t>出所）</a:t>
            </a:r>
            <a:r>
              <a:rPr lang="ja-JP" altLang="en-US" dirty="0">
                <a:solidFill>
                  <a:schemeClr val="tx1"/>
                </a:solidFill>
              </a:rPr>
              <a:t>環境省</a:t>
            </a:r>
            <a:r>
              <a:rPr kumimoji="1" lang="ja-JP" altLang="en-US" dirty="0">
                <a:solidFill>
                  <a:schemeClr val="tx1"/>
                </a:solidFill>
              </a:rPr>
              <a:t> 「</a:t>
            </a:r>
            <a:r>
              <a:rPr kumimoji="1" lang="en-US" altLang="ja-JP" dirty="0">
                <a:solidFill>
                  <a:schemeClr val="tx1"/>
                </a:solidFill>
              </a:rPr>
              <a:t>2023</a:t>
            </a:r>
            <a:r>
              <a:rPr kumimoji="1" lang="ja-JP" altLang="en-US" dirty="0">
                <a:solidFill>
                  <a:schemeClr val="tx1"/>
                </a:solidFill>
              </a:rPr>
              <a:t>年度エネルギー</a:t>
            </a:r>
            <a:r>
              <a:rPr lang="ja-JP" altLang="en-US" dirty="0">
                <a:solidFill>
                  <a:schemeClr val="tx1"/>
                </a:solidFill>
              </a:rPr>
              <a:t>対策特別会計補助事業活用事例集</a:t>
            </a:r>
            <a:r>
              <a:rPr kumimoji="1" lang="ja-JP" altLang="en-US" dirty="0">
                <a:solidFill>
                  <a:schemeClr val="tx1"/>
                </a:solidFill>
              </a:rPr>
              <a:t>」 </a:t>
            </a:r>
            <a:r>
              <a:rPr lang="en-US" altLang="ja-JP" dirty="0">
                <a:solidFill>
                  <a:schemeClr val="tx1"/>
                </a:solidFill>
                <a:hlinkClick r:id="rId6">
                  <a:extLst>
                    <a:ext uri="{A12FA001-AC4F-418D-AE19-62706E023703}">
                      <ahyp:hlinkClr xmlns:ahyp="http://schemas.microsoft.com/office/drawing/2018/hyperlinkcolor" val="tx"/>
                    </a:ext>
                  </a:extLst>
                </a:hlinkClick>
              </a:rPr>
              <a:t>https://www.env.go.jp/earth/earth/ondanka/enetoku/case/pdf/2023/enetoku-jirei-2023.pdf</a:t>
            </a:r>
            <a:r>
              <a:rPr lang="ja-JP" altLang="en-US" dirty="0">
                <a:solidFill>
                  <a:schemeClr val="tx1"/>
                </a:solidFill>
              </a:rPr>
              <a:t>　</a:t>
            </a:r>
            <a:r>
              <a:rPr kumimoji="1" lang="en-US" altLang="ja-JP" dirty="0">
                <a:solidFill>
                  <a:schemeClr val="tx1"/>
                </a:solidFill>
              </a:rPr>
              <a:t>(</a:t>
            </a:r>
            <a:r>
              <a:rPr kumimoji="1" lang="ja-JP" altLang="en-US" dirty="0">
                <a:solidFill>
                  <a:schemeClr val="tx1"/>
                </a:solidFill>
              </a:rPr>
              <a:t>閲覧日：</a:t>
            </a:r>
            <a:r>
              <a:rPr kumimoji="1" lang="en-US" altLang="ja-JP" dirty="0">
                <a:solidFill>
                  <a:schemeClr val="tx1"/>
                </a:solidFill>
              </a:rPr>
              <a:t>2024</a:t>
            </a:r>
            <a:r>
              <a:rPr kumimoji="1" lang="ja-JP" altLang="en-US" dirty="0">
                <a:solidFill>
                  <a:schemeClr val="tx1"/>
                </a:solidFill>
              </a:rPr>
              <a:t>年</a:t>
            </a:r>
            <a:r>
              <a:rPr lang="en-US" altLang="ja-JP" dirty="0">
                <a:solidFill>
                  <a:schemeClr val="tx1"/>
                </a:solidFill>
              </a:rPr>
              <a:t>3</a:t>
            </a:r>
            <a:r>
              <a:rPr kumimoji="1" lang="ja-JP" altLang="en-US" dirty="0">
                <a:solidFill>
                  <a:schemeClr val="tx1"/>
                </a:solidFill>
              </a:rPr>
              <a:t>月</a:t>
            </a:r>
            <a:r>
              <a:rPr kumimoji="1" lang="en-US" altLang="ja-JP" dirty="0">
                <a:solidFill>
                  <a:schemeClr val="tx1"/>
                </a:solidFill>
              </a:rPr>
              <a:t>26</a:t>
            </a:r>
            <a:r>
              <a:rPr kumimoji="1" lang="ja-JP" altLang="en-US" dirty="0">
                <a:solidFill>
                  <a:schemeClr val="tx1"/>
                </a:solidFill>
              </a:rPr>
              <a:t>日</a:t>
            </a:r>
            <a:r>
              <a:rPr kumimoji="1" lang="en-US" altLang="ja-JP" dirty="0">
                <a:solidFill>
                  <a:schemeClr val="tx1"/>
                </a:solidFill>
              </a:rPr>
              <a:t>)</a:t>
            </a:r>
            <a:endParaRPr kumimoji="1" lang="ja-JP" altLang="en-US" dirty="0">
              <a:solidFill>
                <a:schemeClr val="tx1"/>
              </a:solidFill>
            </a:endParaRPr>
          </a:p>
        </p:txBody>
      </p:sp>
      <p:pic>
        <p:nvPicPr>
          <p:cNvPr id="7" name="図 6">
            <a:extLst>
              <a:ext uri="{FF2B5EF4-FFF2-40B4-BE49-F238E27FC236}">
                <a16:creationId xmlns:a16="http://schemas.microsoft.com/office/drawing/2014/main" id="{F62875AC-11A5-31BB-4542-AC5F9AF330C9}"/>
              </a:ext>
            </a:extLst>
          </p:cNvPr>
          <p:cNvPicPr>
            <a:picLocks noChangeAspect="1"/>
          </p:cNvPicPr>
          <p:nvPr/>
        </p:nvPicPr>
        <p:blipFill rotWithShape="1">
          <a:blip r:embed="rId7"/>
          <a:srcRect t="14308" b="3242"/>
          <a:stretch/>
        </p:blipFill>
        <p:spPr>
          <a:xfrm>
            <a:off x="5559299" y="2517633"/>
            <a:ext cx="4423292" cy="1980000"/>
          </a:xfrm>
          <a:prstGeom prst="rect">
            <a:avLst/>
          </a:prstGeom>
        </p:spPr>
      </p:pic>
      <p:sp>
        <p:nvSpPr>
          <p:cNvPr id="12" name="テキスト ボックス 11">
            <a:extLst>
              <a:ext uri="{FF2B5EF4-FFF2-40B4-BE49-F238E27FC236}">
                <a16:creationId xmlns:a16="http://schemas.microsoft.com/office/drawing/2014/main" id="{C679720B-BDE1-2C15-FC77-3DBD3FAB0FD4}"/>
              </a:ext>
            </a:extLst>
          </p:cNvPr>
          <p:cNvSpPr txBox="1"/>
          <p:nvPr/>
        </p:nvSpPr>
        <p:spPr>
          <a:xfrm>
            <a:off x="6825825" y="2209856"/>
            <a:ext cx="1890241" cy="307777"/>
          </a:xfrm>
          <a:prstGeom prst="rect">
            <a:avLst/>
          </a:prstGeom>
          <a:solidFill>
            <a:schemeClr val="accent2">
              <a:lumMod val="20000"/>
              <a:lumOff val="80000"/>
            </a:schemeClr>
          </a:solidFill>
        </p:spPr>
        <p:txBody>
          <a:bodyPr wrap="square">
            <a:spAutoFit/>
          </a:bodyPr>
          <a:lstStyle/>
          <a:p>
            <a:pPr algn="ctr"/>
            <a:r>
              <a:rPr lang="ja-JP" altLang="en-US" sz="1400" b="1" dirty="0"/>
              <a:t>システムイメージ</a:t>
            </a:r>
          </a:p>
        </p:txBody>
      </p:sp>
      <p:pic>
        <p:nvPicPr>
          <p:cNvPr id="15" name="図 14">
            <a:extLst>
              <a:ext uri="{FF2B5EF4-FFF2-40B4-BE49-F238E27FC236}">
                <a16:creationId xmlns:a16="http://schemas.microsoft.com/office/drawing/2014/main" id="{3DBF1704-03D3-95BB-1072-FCE39C777306}"/>
              </a:ext>
            </a:extLst>
          </p:cNvPr>
          <p:cNvPicPr>
            <a:picLocks noChangeAspect="1"/>
          </p:cNvPicPr>
          <p:nvPr/>
        </p:nvPicPr>
        <p:blipFill rotWithShape="1">
          <a:blip r:embed="rId8"/>
          <a:srcRect t="4639" b="4672"/>
          <a:stretch/>
        </p:blipFill>
        <p:spPr>
          <a:xfrm>
            <a:off x="4780804" y="4926740"/>
            <a:ext cx="5805962" cy="1944000"/>
          </a:xfrm>
          <a:prstGeom prst="rect">
            <a:avLst/>
          </a:prstGeom>
        </p:spPr>
      </p:pic>
      <p:sp>
        <p:nvSpPr>
          <p:cNvPr id="16" name="テキスト ボックス 15">
            <a:extLst>
              <a:ext uri="{FF2B5EF4-FFF2-40B4-BE49-F238E27FC236}">
                <a16:creationId xmlns:a16="http://schemas.microsoft.com/office/drawing/2014/main" id="{CC5824FA-F5C4-4557-1289-FBB72118F0FF}"/>
              </a:ext>
            </a:extLst>
          </p:cNvPr>
          <p:cNvSpPr txBox="1"/>
          <p:nvPr/>
        </p:nvSpPr>
        <p:spPr>
          <a:xfrm>
            <a:off x="5344163" y="4659557"/>
            <a:ext cx="1890241" cy="276999"/>
          </a:xfrm>
          <a:prstGeom prst="rect">
            <a:avLst/>
          </a:prstGeom>
          <a:solidFill>
            <a:schemeClr val="accent2">
              <a:lumMod val="20000"/>
              <a:lumOff val="80000"/>
            </a:schemeClr>
          </a:solidFill>
        </p:spPr>
        <p:txBody>
          <a:bodyPr wrap="square">
            <a:spAutoFit/>
          </a:bodyPr>
          <a:lstStyle/>
          <a:p>
            <a:pPr algn="ctr"/>
            <a:r>
              <a:rPr lang="ja-JP" altLang="en-US" sz="1200" b="1"/>
              <a:t>太陽光パネル</a:t>
            </a:r>
          </a:p>
        </p:txBody>
      </p:sp>
      <p:sp>
        <p:nvSpPr>
          <p:cNvPr id="17" name="テキスト ボックス 16">
            <a:extLst>
              <a:ext uri="{FF2B5EF4-FFF2-40B4-BE49-F238E27FC236}">
                <a16:creationId xmlns:a16="http://schemas.microsoft.com/office/drawing/2014/main" id="{C1620D17-6BCF-79E5-A3F2-3F07E2D16C63}"/>
              </a:ext>
            </a:extLst>
          </p:cNvPr>
          <p:cNvSpPr txBox="1"/>
          <p:nvPr/>
        </p:nvSpPr>
        <p:spPr>
          <a:xfrm>
            <a:off x="8259922" y="4649741"/>
            <a:ext cx="1890241" cy="276999"/>
          </a:xfrm>
          <a:prstGeom prst="rect">
            <a:avLst/>
          </a:prstGeom>
          <a:solidFill>
            <a:schemeClr val="accent2">
              <a:lumMod val="20000"/>
              <a:lumOff val="80000"/>
            </a:schemeClr>
          </a:solidFill>
        </p:spPr>
        <p:txBody>
          <a:bodyPr wrap="square">
            <a:spAutoFit/>
          </a:bodyPr>
          <a:lstStyle/>
          <a:p>
            <a:pPr algn="ctr"/>
            <a:r>
              <a:rPr lang="ja-JP" altLang="en-US" sz="1200" b="1"/>
              <a:t>パワーコンディショナー</a:t>
            </a:r>
          </a:p>
        </p:txBody>
      </p:sp>
      <p:graphicFrame>
        <p:nvGraphicFramePr>
          <p:cNvPr id="18" name="表 18">
            <a:extLst>
              <a:ext uri="{FF2B5EF4-FFF2-40B4-BE49-F238E27FC236}">
                <a16:creationId xmlns:a16="http://schemas.microsoft.com/office/drawing/2014/main" id="{133AD0A4-54CE-98EC-8A11-22E06826718B}"/>
              </a:ext>
            </a:extLst>
          </p:cNvPr>
          <p:cNvGraphicFramePr>
            <a:graphicFrameLocks noGrp="1"/>
          </p:cNvGraphicFramePr>
          <p:nvPr>
            <p:extLst>
              <p:ext uri="{D42A27DB-BD31-4B8C-83A1-F6EECF244321}">
                <p14:modId xmlns:p14="http://schemas.microsoft.com/office/powerpoint/2010/main" val="3351840640"/>
              </p:ext>
            </p:extLst>
          </p:nvPr>
        </p:nvGraphicFramePr>
        <p:xfrm>
          <a:off x="587430" y="2432460"/>
          <a:ext cx="4193374" cy="3599113"/>
        </p:xfrm>
        <a:graphic>
          <a:graphicData uri="http://schemas.openxmlformats.org/drawingml/2006/table">
            <a:tbl>
              <a:tblPr firstCol="1" bandRow="1">
                <a:tableStyleId>{5C22544A-7EE6-4342-B048-85BDC9FD1C3A}</a:tableStyleId>
              </a:tblPr>
              <a:tblGrid>
                <a:gridCol w="1338086">
                  <a:extLst>
                    <a:ext uri="{9D8B030D-6E8A-4147-A177-3AD203B41FA5}">
                      <a16:colId xmlns:a16="http://schemas.microsoft.com/office/drawing/2014/main" val="2089391952"/>
                    </a:ext>
                  </a:extLst>
                </a:gridCol>
                <a:gridCol w="2855288">
                  <a:extLst>
                    <a:ext uri="{9D8B030D-6E8A-4147-A177-3AD203B41FA5}">
                      <a16:colId xmlns:a16="http://schemas.microsoft.com/office/drawing/2014/main" val="432962696"/>
                    </a:ext>
                  </a:extLst>
                </a:gridCol>
              </a:tblGrid>
              <a:tr h="514159">
                <a:tc>
                  <a:txBody>
                    <a:bodyPr/>
                    <a:lstStyle/>
                    <a:p>
                      <a:r>
                        <a:rPr kumimoji="1" lang="ja-JP" altLang="en-US" sz="1400"/>
                        <a:t>事業者</a:t>
                      </a:r>
                    </a:p>
                  </a:txBody>
                  <a:tcPr anchor="ctr"/>
                </a:tc>
                <a:tc>
                  <a:txBody>
                    <a:bodyPr/>
                    <a:lstStyle/>
                    <a:p>
                      <a:r>
                        <a:rPr kumimoji="1" lang="ja-JP" altLang="en-US" sz="1400"/>
                        <a:t>フジオーゼックス株式会社</a:t>
                      </a:r>
                    </a:p>
                  </a:txBody>
                  <a:tcPr anchor="ctr"/>
                </a:tc>
                <a:extLst>
                  <a:ext uri="{0D108BD9-81ED-4DB2-BD59-A6C34878D82A}">
                    <a16:rowId xmlns:a16="http://schemas.microsoft.com/office/drawing/2014/main" val="2304790954"/>
                  </a:ext>
                </a:extLst>
              </a:tr>
              <a:tr h="514159">
                <a:tc>
                  <a:txBody>
                    <a:bodyPr/>
                    <a:lstStyle/>
                    <a:p>
                      <a:r>
                        <a:rPr kumimoji="1" lang="ja-JP" altLang="en-US" sz="1400"/>
                        <a:t>業種</a:t>
                      </a:r>
                    </a:p>
                  </a:txBody>
                  <a:tcPr anchor="ctr"/>
                </a:tc>
                <a:tc>
                  <a:txBody>
                    <a:bodyPr/>
                    <a:lstStyle/>
                    <a:p>
                      <a:r>
                        <a:rPr kumimoji="1" lang="ja-JP" altLang="en-US" sz="1400"/>
                        <a:t>製造業（輸送機器）</a:t>
                      </a:r>
                    </a:p>
                  </a:txBody>
                  <a:tcPr anchor="ctr"/>
                </a:tc>
                <a:extLst>
                  <a:ext uri="{0D108BD9-81ED-4DB2-BD59-A6C34878D82A}">
                    <a16:rowId xmlns:a16="http://schemas.microsoft.com/office/drawing/2014/main" val="2208100809"/>
                  </a:ext>
                </a:extLst>
              </a:tr>
              <a:tr h="514159">
                <a:tc>
                  <a:txBody>
                    <a:bodyPr/>
                    <a:lstStyle/>
                    <a:p>
                      <a:r>
                        <a:rPr kumimoji="1" lang="ja-JP" altLang="en-US" sz="1400"/>
                        <a:t>所在地</a:t>
                      </a:r>
                    </a:p>
                  </a:txBody>
                  <a:tcPr anchor="ctr"/>
                </a:tc>
                <a:tc>
                  <a:txBody>
                    <a:bodyPr/>
                    <a:lstStyle/>
                    <a:p>
                      <a:r>
                        <a:rPr kumimoji="1" lang="ja-JP" altLang="en-US" sz="1400"/>
                        <a:t>静岡県</a:t>
                      </a:r>
                    </a:p>
                  </a:txBody>
                  <a:tcPr anchor="ctr"/>
                </a:tc>
                <a:extLst>
                  <a:ext uri="{0D108BD9-81ED-4DB2-BD59-A6C34878D82A}">
                    <a16:rowId xmlns:a16="http://schemas.microsoft.com/office/drawing/2014/main" val="3938190354"/>
                  </a:ext>
                </a:extLst>
              </a:tr>
              <a:tr h="514159">
                <a:tc>
                  <a:txBody>
                    <a:bodyPr/>
                    <a:lstStyle/>
                    <a:p>
                      <a:r>
                        <a:rPr kumimoji="1" lang="ja-JP" altLang="en-US" sz="1400"/>
                        <a:t>補助金額</a:t>
                      </a:r>
                    </a:p>
                  </a:txBody>
                  <a:tcPr anchor="ctr"/>
                </a:tc>
                <a:tc>
                  <a:txBody>
                    <a:bodyPr/>
                    <a:lstStyle/>
                    <a:p>
                      <a:r>
                        <a:rPr kumimoji="1" lang="ja-JP" altLang="en-US" sz="1400"/>
                        <a:t>約</a:t>
                      </a:r>
                      <a:r>
                        <a:rPr kumimoji="1" lang="en-US" altLang="ja-JP" sz="1400"/>
                        <a:t>3,674</a:t>
                      </a:r>
                      <a:r>
                        <a:rPr kumimoji="1" lang="ja-JP" altLang="en-US" sz="1400"/>
                        <a:t>万円（補助率：</a:t>
                      </a:r>
                      <a:r>
                        <a:rPr kumimoji="1" lang="en-US" altLang="ja-JP" sz="1400"/>
                        <a:t>100</a:t>
                      </a:r>
                      <a:r>
                        <a:rPr kumimoji="1" lang="ja-JP" altLang="en-US" sz="1400"/>
                        <a:t>％）</a:t>
                      </a:r>
                    </a:p>
                  </a:txBody>
                  <a:tcPr anchor="ctr"/>
                </a:tc>
                <a:extLst>
                  <a:ext uri="{0D108BD9-81ED-4DB2-BD59-A6C34878D82A}">
                    <a16:rowId xmlns:a16="http://schemas.microsoft.com/office/drawing/2014/main" val="3157570086"/>
                  </a:ext>
                </a:extLst>
              </a:tr>
              <a:tr h="514159">
                <a:tc>
                  <a:txBody>
                    <a:bodyPr/>
                    <a:lstStyle/>
                    <a:p>
                      <a:r>
                        <a:rPr kumimoji="1" lang="ja-JP" altLang="en-US" sz="1400"/>
                        <a:t>主な導入設備</a:t>
                      </a:r>
                    </a:p>
                  </a:txBody>
                  <a:tcPr anchor="ctr"/>
                </a:tc>
                <a:tc>
                  <a:txBody>
                    <a:bodyPr/>
                    <a:lstStyle/>
                    <a:p>
                      <a:r>
                        <a:rPr kumimoji="1" lang="ja-JP" altLang="en-US" sz="1400"/>
                        <a:t>太陽光発電設備</a:t>
                      </a:r>
                    </a:p>
                  </a:txBody>
                  <a:tcPr anchor="ctr"/>
                </a:tc>
                <a:extLst>
                  <a:ext uri="{0D108BD9-81ED-4DB2-BD59-A6C34878D82A}">
                    <a16:rowId xmlns:a16="http://schemas.microsoft.com/office/drawing/2014/main" val="2519976741"/>
                  </a:ext>
                </a:extLst>
              </a:tr>
              <a:tr h="514159">
                <a:tc>
                  <a:txBody>
                    <a:bodyPr/>
                    <a:lstStyle/>
                    <a:p>
                      <a:r>
                        <a:rPr kumimoji="1" lang="ja-JP" altLang="en-US" sz="1400"/>
                        <a:t>稼働日</a:t>
                      </a:r>
                    </a:p>
                  </a:txBody>
                  <a:tcPr anchor="ctr"/>
                </a:tc>
                <a:tc>
                  <a:txBody>
                    <a:bodyPr/>
                    <a:lstStyle/>
                    <a:p>
                      <a:r>
                        <a:rPr kumimoji="1" lang="en-US" altLang="ja-JP" sz="1400"/>
                        <a:t>2022</a:t>
                      </a:r>
                      <a:r>
                        <a:rPr kumimoji="1" lang="ja-JP" altLang="en-US" sz="1400"/>
                        <a:t>年</a:t>
                      </a:r>
                      <a:r>
                        <a:rPr kumimoji="1" lang="en-US" altLang="ja-JP" sz="1400"/>
                        <a:t>2</a:t>
                      </a:r>
                      <a:r>
                        <a:rPr kumimoji="1" lang="ja-JP" altLang="en-US" sz="1400"/>
                        <a:t>月</a:t>
                      </a:r>
                    </a:p>
                  </a:txBody>
                  <a:tcPr anchor="ctr"/>
                </a:tc>
                <a:extLst>
                  <a:ext uri="{0D108BD9-81ED-4DB2-BD59-A6C34878D82A}">
                    <a16:rowId xmlns:a16="http://schemas.microsoft.com/office/drawing/2014/main" val="516864597"/>
                  </a:ext>
                </a:extLst>
              </a:tr>
              <a:tr h="514159">
                <a:tc>
                  <a:txBody>
                    <a:bodyPr/>
                    <a:lstStyle/>
                    <a:p>
                      <a:r>
                        <a:rPr kumimoji="1" lang="ja-JP" altLang="en-US" sz="1400"/>
                        <a:t>区分</a:t>
                      </a:r>
                    </a:p>
                  </a:txBody>
                  <a:tcPr anchor="ctr"/>
                </a:tc>
                <a:tc>
                  <a:txBody>
                    <a:bodyPr/>
                    <a:lstStyle/>
                    <a:p>
                      <a:r>
                        <a:rPr kumimoji="1" lang="ja-JP" altLang="en-US" sz="1400" dirty="0"/>
                        <a:t>新設</a:t>
                      </a:r>
                    </a:p>
                  </a:txBody>
                  <a:tcPr anchor="ctr"/>
                </a:tc>
                <a:extLst>
                  <a:ext uri="{0D108BD9-81ED-4DB2-BD59-A6C34878D82A}">
                    <a16:rowId xmlns:a16="http://schemas.microsoft.com/office/drawing/2014/main" val="1353979124"/>
                  </a:ext>
                </a:extLst>
              </a:tr>
            </a:tbl>
          </a:graphicData>
        </a:graphic>
      </p:graphicFrame>
      <p:sp>
        <p:nvSpPr>
          <p:cNvPr id="6" name="タイトル 3">
            <a:extLst>
              <a:ext uri="{FF2B5EF4-FFF2-40B4-BE49-F238E27FC236}">
                <a16:creationId xmlns:a16="http://schemas.microsoft.com/office/drawing/2014/main" id="{FE5A334B-3ED2-C31D-3537-A8B367E7079B}"/>
              </a:ext>
            </a:extLst>
          </p:cNvPr>
          <p:cNvSpPr>
            <a:spLocks noGrp="1"/>
          </p:cNvSpPr>
          <p:nvPr>
            <p:ph type="title"/>
          </p:nvPr>
        </p:nvSpPr>
        <p:spPr>
          <a:xfrm>
            <a:off x="539906" y="360696"/>
            <a:ext cx="9216000" cy="216000"/>
          </a:xfrm>
        </p:spPr>
        <p:txBody>
          <a:bodyPr vert="horz">
            <a:noAutofit/>
          </a:bodyPr>
          <a:lstStyle/>
          <a:p>
            <a:r>
              <a:rPr lang="en-US" altLang="ja-JP"/>
              <a:t>2</a:t>
            </a:r>
            <a:r>
              <a:rPr lang="ja-JP" altLang="en-US"/>
              <a:t>章．気候変動に係る機会</a:t>
            </a:r>
          </a:p>
        </p:txBody>
      </p:sp>
    </p:spTree>
    <p:extLst>
      <p:ext uri="{BB962C8B-B14F-4D97-AF65-F5344CB8AC3E}">
        <p14:creationId xmlns:p14="http://schemas.microsoft.com/office/powerpoint/2010/main" val="2142927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8390DAB4-BDEB-2CA1-C7F1-97CEC3052AFD}"/>
              </a:ext>
            </a:extLst>
          </p:cNvPr>
          <p:cNvGraphicFramePr>
            <a:graphicFrameLocks noChangeAspect="1"/>
          </p:cNvGraphicFramePr>
          <p:nvPr>
            <p:custDataLst>
              <p:tags r:id="rId1"/>
            </p:custDataLst>
            <p:extLst>
              <p:ext uri="{D42A27DB-BD31-4B8C-83A1-F6EECF244321}">
                <p14:modId xmlns:p14="http://schemas.microsoft.com/office/powerpoint/2010/main" val="42000478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40" imgH="541" progId="TCLayout.ActiveDocument.1">
                  <p:embed/>
                </p:oleObj>
              </mc:Choice>
              <mc:Fallback>
                <p:oleObj name="think-cell スライド" r:id="rId4" imgW="540" imgH="541" progId="TCLayout.ActiveDocument.1">
                  <p:embed/>
                  <p:pic>
                    <p:nvPicPr>
                      <p:cNvPr id="3" name="think-cell data - do not delete" hidden="1">
                        <a:extLst>
                          <a:ext uri="{FF2B5EF4-FFF2-40B4-BE49-F238E27FC236}">
                            <a16:creationId xmlns:a16="http://schemas.microsoft.com/office/drawing/2014/main" id="{8390DAB4-BDEB-2CA1-C7F1-97CEC3052AF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字幕 6">
            <a:extLst>
              <a:ext uri="{FF2B5EF4-FFF2-40B4-BE49-F238E27FC236}">
                <a16:creationId xmlns:a16="http://schemas.microsoft.com/office/drawing/2014/main" id="{957BCE56-0F38-4463-AE1D-3967409D31F7}"/>
              </a:ext>
            </a:extLst>
          </p:cNvPr>
          <p:cNvSpPr>
            <a:spLocks noGrp="1"/>
          </p:cNvSpPr>
          <p:nvPr>
            <p:ph type="subTitle" idx="10"/>
          </p:nvPr>
        </p:nvSpPr>
        <p:spPr>
          <a:xfrm>
            <a:off x="539906" y="861555"/>
            <a:ext cx="10208691" cy="477074"/>
          </a:xfrm>
        </p:spPr>
        <p:txBody>
          <a:bodyPr/>
          <a:lstStyle/>
          <a:p>
            <a:r>
              <a:rPr lang="en-US" altLang="ja-JP" sz="2800"/>
              <a:t>【</a:t>
            </a:r>
            <a:r>
              <a:rPr lang="ja-JP" altLang="en-US" sz="2800"/>
              <a:t>事例</a:t>
            </a:r>
            <a:r>
              <a:rPr lang="en-US" altLang="ja-JP" sz="2800"/>
              <a:t>】</a:t>
            </a:r>
            <a:r>
              <a:rPr lang="ja-JP" altLang="en-US" sz="2800"/>
              <a:t>競争力の強化及び知名度や認知度の向上</a:t>
            </a:r>
          </a:p>
        </p:txBody>
      </p:sp>
      <p:graphicFrame>
        <p:nvGraphicFramePr>
          <p:cNvPr id="10" name="表 9">
            <a:extLst>
              <a:ext uri="{FF2B5EF4-FFF2-40B4-BE49-F238E27FC236}">
                <a16:creationId xmlns:a16="http://schemas.microsoft.com/office/drawing/2014/main" id="{DCA8C0F6-327F-05C4-AA6F-20E2AE57A281}"/>
              </a:ext>
            </a:extLst>
          </p:cNvPr>
          <p:cNvGraphicFramePr>
            <a:graphicFrameLocks noGrp="1"/>
          </p:cNvGraphicFramePr>
          <p:nvPr/>
        </p:nvGraphicFramePr>
        <p:xfrm>
          <a:off x="716601" y="3236322"/>
          <a:ext cx="2334881" cy="3591747"/>
        </p:xfrm>
        <a:graphic>
          <a:graphicData uri="http://schemas.openxmlformats.org/drawingml/2006/table">
            <a:tbl>
              <a:tblPr firstCol="1" bandRow="1">
                <a:tableStyleId>{5C22544A-7EE6-4342-B048-85BDC9FD1C3A}</a:tableStyleId>
              </a:tblPr>
              <a:tblGrid>
                <a:gridCol w="431211">
                  <a:extLst>
                    <a:ext uri="{9D8B030D-6E8A-4147-A177-3AD203B41FA5}">
                      <a16:colId xmlns:a16="http://schemas.microsoft.com/office/drawing/2014/main" val="206227150"/>
                    </a:ext>
                  </a:extLst>
                </a:gridCol>
                <a:gridCol w="1903670">
                  <a:extLst>
                    <a:ext uri="{9D8B030D-6E8A-4147-A177-3AD203B41FA5}">
                      <a16:colId xmlns:a16="http://schemas.microsoft.com/office/drawing/2014/main" val="3668303761"/>
                    </a:ext>
                  </a:extLst>
                </a:gridCol>
              </a:tblGrid>
              <a:tr h="735882">
                <a:tc>
                  <a:txBody>
                    <a:bodyPr/>
                    <a:lstStyle/>
                    <a:p>
                      <a:pPr algn="ctr"/>
                      <a:r>
                        <a:rPr kumimoji="1" lang="ja-JP" altLang="en-US" sz="1400"/>
                        <a:t>企業名</a:t>
                      </a:r>
                    </a:p>
                  </a:txBody>
                  <a:tcPr marL="89533" marR="89533" marT="44766" marB="44766" vert="eaVert" anchor="ctr"/>
                </a:tc>
                <a:tc>
                  <a:txBody>
                    <a:bodyPr/>
                    <a:lstStyle/>
                    <a:p>
                      <a:pPr algn="l"/>
                      <a:r>
                        <a:rPr kumimoji="1" lang="ja-JP" altLang="en-US" sz="1400"/>
                        <a:t>株式会社大川印刷</a:t>
                      </a:r>
                    </a:p>
                  </a:txBody>
                  <a:tcPr marL="89533" marR="89533" marT="44766" marB="44766" anchor="ctr"/>
                </a:tc>
                <a:extLst>
                  <a:ext uri="{0D108BD9-81ED-4DB2-BD59-A6C34878D82A}">
                    <a16:rowId xmlns:a16="http://schemas.microsoft.com/office/drawing/2014/main" val="198517685"/>
                  </a:ext>
                </a:extLst>
              </a:tr>
              <a:tr h="639090">
                <a:tc>
                  <a:txBody>
                    <a:bodyPr/>
                    <a:lstStyle/>
                    <a:p>
                      <a:pPr algn="ctr"/>
                      <a:r>
                        <a:rPr kumimoji="1" lang="ja-JP" altLang="en-US" sz="1400"/>
                        <a:t>拠点</a:t>
                      </a:r>
                    </a:p>
                  </a:txBody>
                  <a:tcPr marL="89533" marR="89533" marT="44766" marB="44766" vert="eaVert" anchor="ctr"/>
                </a:tc>
                <a:tc>
                  <a:txBody>
                    <a:bodyPr/>
                    <a:lstStyle/>
                    <a:p>
                      <a:pPr algn="l"/>
                      <a:r>
                        <a:rPr kumimoji="1" lang="ja-JP" altLang="en-US" sz="1400"/>
                        <a:t>神奈川県横浜市</a:t>
                      </a:r>
                    </a:p>
                  </a:txBody>
                  <a:tcPr marL="89533" marR="89533" marT="44766" marB="44766" anchor="ctr"/>
                </a:tc>
                <a:extLst>
                  <a:ext uri="{0D108BD9-81ED-4DB2-BD59-A6C34878D82A}">
                    <a16:rowId xmlns:a16="http://schemas.microsoft.com/office/drawing/2014/main" val="373089284"/>
                  </a:ext>
                </a:extLst>
              </a:tr>
              <a:tr h="822409">
                <a:tc>
                  <a:txBody>
                    <a:bodyPr/>
                    <a:lstStyle/>
                    <a:p>
                      <a:pPr algn="ctr"/>
                      <a:r>
                        <a:rPr kumimoji="1" lang="ja-JP" altLang="en-US" sz="1400"/>
                        <a:t>従業員数</a:t>
                      </a:r>
                    </a:p>
                  </a:txBody>
                  <a:tcPr marL="89533" marR="89533" marT="44766" marB="44766" vert="eaVert" anchor="ctr"/>
                </a:tc>
                <a:tc>
                  <a:txBody>
                    <a:bodyPr/>
                    <a:lstStyle/>
                    <a:p>
                      <a:pPr algn="l"/>
                      <a:r>
                        <a:rPr kumimoji="1" lang="en-US" altLang="ja-JP" sz="1400"/>
                        <a:t>40</a:t>
                      </a:r>
                      <a:r>
                        <a:rPr kumimoji="1" lang="ja-JP" altLang="en-US" sz="1400"/>
                        <a:t>名</a:t>
                      </a:r>
                    </a:p>
                  </a:txBody>
                  <a:tcPr marL="89533" marR="89533" marT="44766" marB="44766" anchor="ctr"/>
                </a:tc>
                <a:extLst>
                  <a:ext uri="{0D108BD9-81ED-4DB2-BD59-A6C34878D82A}">
                    <a16:rowId xmlns:a16="http://schemas.microsoft.com/office/drawing/2014/main" val="2513687510"/>
                  </a:ext>
                </a:extLst>
              </a:tr>
              <a:tr h="1394366">
                <a:tc>
                  <a:txBody>
                    <a:bodyPr/>
                    <a:lstStyle/>
                    <a:p>
                      <a:pPr algn="ctr"/>
                      <a:r>
                        <a:rPr kumimoji="1" lang="ja-JP" altLang="en-US" sz="1400"/>
                        <a:t>事業内容</a:t>
                      </a:r>
                    </a:p>
                  </a:txBody>
                  <a:tcPr marL="89533" marR="89533" marT="44766" marB="44766" vert="eaVert" anchor="ctr"/>
                </a:tc>
                <a:tc>
                  <a:txBody>
                    <a:bodyPr/>
                    <a:lstStyle/>
                    <a:p>
                      <a:pPr algn="l"/>
                      <a:r>
                        <a:rPr kumimoji="1" lang="ja-JP" altLang="en-US" sz="1400" dirty="0"/>
                        <a:t>印刷事業</a:t>
                      </a:r>
                      <a:endParaRPr kumimoji="1" lang="en-US" altLang="ja-JP" sz="1400" dirty="0"/>
                    </a:p>
                  </a:txBody>
                  <a:tcPr marL="89533" marR="89533" marT="44766" marB="44766" anchor="ctr"/>
                </a:tc>
                <a:extLst>
                  <a:ext uri="{0D108BD9-81ED-4DB2-BD59-A6C34878D82A}">
                    <a16:rowId xmlns:a16="http://schemas.microsoft.com/office/drawing/2014/main" val="482705628"/>
                  </a:ext>
                </a:extLst>
              </a:tr>
            </a:tbl>
          </a:graphicData>
        </a:graphic>
      </p:graphicFrame>
      <p:graphicFrame>
        <p:nvGraphicFramePr>
          <p:cNvPr id="12" name="表 9">
            <a:extLst>
              <a:ext uri="{FF2B5EF4-FFF2-40B4-BE49-F238E27FC236}">
                <a16:creationId xmlns:a16="http://schemas.microsoft.com/office/drawing/2014/main" id="{DFCC31A1-9A95-81C3-5322-F6D47F364FEB}"/>
              </a:ext>
            </a:extLst>
          </p:cNvPr>
          <p:cNvGraphicFramePr>
            <a:graphicFrameLocks noGrp="1"/>
          </p:cNvGraphicFramePr>
          <p:nvPr>
            <p:extLst>
              <p:ext uri="{D42A27DB-BD31-4B8C-83A1-F6EECF244321}">
                <p14:modId xmlns:p14="http://schemas.microsoft.com/office/powerpoint/2010/main" val="3319576574"/>
              </p:ext>
            </p:extLst>
          </p:nvPr>
        </p:nvGraphicFramePr>
        <p:xfrm>
          <a:off x="3216061" y="3235796"/>
          <a:ext cx="6712758" cy="3592273"/>
        </p:xfrm>
        <a:graphic>
          <a:graphicData uri="http://schemas.openxmlformats.org/drawingml/2006/table">
            <a:tbl>
              <a:tblPr firstCol="1" bandRow="1">
                <a:tableStyleId>{5C22544A-7EE6-4342-B048-85BDC9FD1C3A}</a:tableStyleId>
              </a:tblPr>
              <a:tblGrid>
                <a:gridCol w="1727406">
                  <a:extLst>
                    <a:ext uri="{9D8B030D-6E8A-4147-A177-3AD203B41FA5}">
                      <a16:colId xmlns:a16="http://schemas.microsoft.com/office/drawing/2014/main" val="206227150"/>
                    </a:ext>
                  </a:extLst>
                </a:gridCol>
                <a:gridCol w="4985352">
                  <a:extLst>
                    <a:ext uri="{9D8B030D-6E8A-4147-A177-3AD203B41FA5}">
                      <a16:colId xmlns:a16="http://schemas.microsoft.com/office/drawing/2014/main" val="3668303761"/>
                    </a:ext>
                  </a:extLst>
                </a:gridCol>
              </a:tblGrid>
              <a:tr h="1018950">
                <a:tc>
                  <a:txBody>
                    <a:bodyPr/>
                    <a:lstStyle/>
                    <a:p>
                      <a:pPr algn="ctr"/>
                      <a:r>
                        <a:rPr kumimoji="1" lang="ja-JP" altLang="en-US" sz="1400"/>
                        <a:t>脱炭素経営の変遷</a:t>
                      </a:r>
                    </a:p>
                  </a:txBody>
                  <a:tcPr marL="89533" marR="89533" marT="44766" marB="44766" anchor="ctr"/>
                </a:tc>
                <a:tc>
                  <a:txBody>
                    <a:bodyPr/>
                    <a:lstStyle/>
                    <a:p>
                      <a:pPr marL="285750" indent="-285750" algn="l">
                        <a:spcAft>
                          <a:spcPts val="600"/>
                        </a:spcAft>
                        <a:buFont typeface="Arial" panose="020B0604020202020204" pitchFamily="34" charset="0"/>
                        <a:buChar char="•"/>
                      </a:pPr>
                      <a:r>
                        <a:rPr kumimoji="1" lang="en-US" altLang="ja-JP" sz="1200" dirty="0"/>
                        <a:t>2004</a:t>
                      </a:r>
                      <a:r>
                        <a:rPr kumimoji="1" lang="ja-JP" altLang="en-US" sz="1200" dirty="0"/>
                        <a:t>年から</a:t>
                      </a:r>
                      <a:r>
                        <a:rPr kumimoji="1" lang="ja-JP" altLang="en-US" sz="1200" b="0" u="none" strike="noStrike" kern="1200" cap="none" spc="0" normalizeH="0" baseline="0" noProof="0" dirty="0">
                          <a:ln>
                            <a:noFill/>
                          </a:ln>
                          <a:solidFill>
                            <a:srgbClr val="000000"/>
                          </a:solidFill>
                          <a:effectLst/>
                          <a:uLnTx/>
                          <a:uFillTx/>
                        </a:rPr>
                        <a:t>ソーシャルプリンティングカンパニー</a:t>
                      </a:r>
                      <a:r>
                        <a:rPr kumimoji="1" lang="en-US" altLang="ja-JP" sz="1200" b="0" u="none" strike="noStrike" kern="1200" cap="none" spc="0" normalizeH="0" baseline="0" noProof="0" dirty="0">
                          <a:ln>
                            <a:noFill/>
                          </a:ln>
                          <a:solidFill>
                            <a:srgbClr val="000000"/>
                          </a:solidFill>
                          <a:effectLst/>
                          <a:uLnTx/>
                          <a:uFillTx/>
                        </a:rPr>
                        <a:t>®</a:t>
                      </a:r>
                      <a:r>
                        <a:rPr kumimoji="1" lang="ja-JP" altLang="en-US" sz="1200" b="0" u="none" strike="noStrike" kern="1200" cap="none" spc="0" normalizeH="0" baseline="0" noProof="0" dirty="0">
                          <a:ln>
                            <a:noFill/>
                          </a:ln>
                          <a:solidFill>
                            <a:srgbClr val="000000"/>
                          </a:solidFill>
                          <a:effectLst/>
                          <a:uLnTx/>
                          <a:uFillTx/>
                        </a:rPr>
                        <a:t>（社会的印刷会社）という存在意義を掲げて、環境や社会性を意識した事業活動を実施。</a:t>
                      </a:r>
                      <a:endParaRPr kumimoji="1" lang="en-US" altLang="ja-JP" sz="1200" b="0" u="none" strike="noStrike" kern="1200" cap="none" spc="0" normalizeH="0" baseline="0" noProof="0" dirty="0">
                        <a:ln>
                          <a:noFill/>
                        </a:ln>
                        <a:solidFill>
                          <a:srgbClr val="000000"/>
                        </a:solidFill>
                        <a:effectLst/>
                        <a:uLnTx/>
                        <a:uFillTx/>
                      </a:endParaRPr>
                    </a:p>
                    <a:p>
                      <a:pPr marL="285750" indent="-285750" algn="l">
                        <a:spcAft>
                          <a:spcPts val="600"/>
                        </a:spcAft>
                        <a:buFont typeface="Arial" panose="020B0604020202020204" pitchFamily="34" charset="0"/>
                        <a:buChar char="•"/>
                      </a:pPr>
                      <a:r>
                        <a:rPr kumimoji="1" lang="ja-JP" altLang="en-US" sz="1200" b="0" u="none" strike="noStrike" kern="1200" cap="none" spc="0" normalizeH="0" baseline="0" noProof="0" dirty="0">
                          <a:ln>
                            <a:noFill/>
                          </a:ln>
                          <a:solidFill>
                            <a:srgbClr val="000000"/>
                          </a:solidFill>
                          <a:effectLst/>
                          <a:uLnTx/>
                          <a:uFillTx/>
                        </a:rPr>
                        <a:t>そのため、脱炭素経営に向けた取組を実施。</a:t>
                      </a:r>
                      <a:endParaRPr kumimoji="1" lang="ja-JP" altLang="en-US" sz="1200" dirty="0"/>
                    </a:p>
                  </a:txBody>
                  <a:tcPr marL="89533" marR="89533" marT="44766" marB="44766" anchor="ctr"/>
                </a:tc>
                <a:extLst>
                  <a:ext uri="{0D108BD9-81ED-4DB2-BD59-A6C34878D82A}">
                    <a16:rowId xmlns:a16="http://schemas.microsoft.com/office/drawing/2014/main" val="373089284"/>
                  </a:ext>
                </a:extLst>
              </a:tr>
              <a:tr h="2573323">
                <a:tc>
                  <a:txBody>
                    <a:bodyPr/>
                    <a:lstStyle/>
                    <a:p>
                      <a:pPr algn="ctr"/>
                      <a:r>
                        <a:rPr kumimoji="1" lang="ja-JP" altLang="en-US" sz="1400" dirty="0"/>
                        <a:t>消費エネルギー削減に取り組んだ結果</a:t>
                      </a:r>
                    </a:p>
                  </a:txBody>
                  <a:tcPr marL="72000" marR="72000" marT="44766" marB="44766" anchor="ctr"/>
                </a:tc>
                <a:tc>
                  <a:txBody>
                    <a:bodyPr/>
                    <a:lstStyle/>
                    <a:p>
                      <a:pPr marL="285750" indent="-285750" algn="l">
                        <a:spcAft>
                          <a:spcPts val="1200"/>
                        </a:spcAft>
                        <a:buFont typeface="+mj-lt"/>
                        <a:buAutoNum type="arabicPeriod"/>
                      </a:pPr>
                      <a:r>
                        <a:rPr kumimoji="1" lang="ja-JP" altLang="en-US" sz="1200" dirty="0"/>
                        <a:t>再エネに切り替えたことで「先進的な企業」というイメージを獲得し、売上が</a:t>
                      </a:r>
                      <a:r>
                        <a:rPr kumimoji="1" lang="en-US" altLang="ja-JP" sz="1200" dirty="0"/>
                        <a:t>8%</a:t>
                      </a:r>
                      <a:r>
                        <a:rPr kumimoji="1" lang="ja-JP" altLang="en-US" sz="1200" dirty="0">
                          <a:solidFill>
                            <a:schemeClr val="tx1"/>
                          </a:solidFill>
                        </a:rPr>
                        <a:t>伸び</a:t>
                      </a:r>
                      <a:r>
                        <a:rPr kumimoji="1" lang="ja-JP" altLang="en-US" sz="1200" strike="noStrike" dirty="0">
                          <a:solidFill>
                            <a:schemeClr val="tx1"/>
                          </a:solidFill>
                        </a:rPr>
                        <a:t>、</a:t>
                      </a:r>
                      <a:r>
                        <a:rPr kumimoji="1" lang="ja-JP" altLang="en-US" sz="1200" dirty="0">
                          <a:solidFill>
                            <a:schemeClr val="tx1"/>
                          </a:solidFill>
                        </a:rPr>
                        <a:t>エネルギーコスト</a:t>
                      </a:r>
                      <a:r>
                        <a:rPr kumimoji="1" lang="ja-JP" altLang="en-US" sz="1200" strike="noStrike" dirty="0">
                          <a:solidFill>
                            <a:schemeClr val="tx1"/>
                          </a:solidFill>
                        </a:rPr>
                        <a:t>も</a:t>
                      </a:r>
                      <a:r>
                        <a:rPr kumimoji="1" lang="en-US" altLang="ja-JP" sz="1200" dirty="0">
                          <a:solidFill>
                            <a:schemeClr val="tx1"/>
                          </a:solidFill>
                        </a:rPr>
                        <a:t>8%</a:t>
                      </a:r>
                      <a:r>
                        <a:rPr kumimoji="1" lang="ja-JP" altLang="en-US" sz="1200" dirty="0">
                          <a:solidFill>
                            <a:schemeClr val="tx1"/>
                          </a:solidFill>
                        </a:rPr>
                        <a:t>低減</a:t>
                      </a:r>
                      <a:r>
                        <a:rPr kumimoji="1" lang="ja-JP" altLang="en-US" sz="1200" dirty="0"/>
                        <a:t>。</a:t>
                      </a:r>
                      <a:endParaRPr kumimoji="1" lang="en-US" altLang="ja-JP" sz="1200" dirty="0"/>
                    </a:p>
                    <a:p>
                      <a:pPr marL="285750" indent="-285750" algn="l">
                        <a:spcAft>
                          <a:spcPts val="1200"/>
                        </a:spcAft>
                        <a:buFont typeface="+mj-lt"/>
                        <a:buAutoNum type="arabicPeriod"/>
                      </a:pPr>
                      <a:r>
                        <a:rPr kumimoji="1" lang="ja-JP" altLang="en-US" sz="1200" dirty="0"/>
                        <a:t>一番のメリットは非常時でも事業が継続できたこと。工場に電気を　　取り込む機器が壊れ、電話や</a:t>
                      </a:r>
                      <a:r>
                        <a:rPr kumimoji="1" lang="en-US" altLang="ja-JP" sz="1200" dirty="0"/>
                        <a:t>PC</a:t>
                      </a:r>
                      <a:r>
                        <a:rPr kumimoji="1" lang="ja-JP" altLang="en-US" sz="1200" dirty="0"/>
                        <a:t>も含め全く機能しなくなった際に、　　　太陽光から直接供給できたため、お客様には迷惑をかけずに済んだ。</a:t>
                      </a:r>
                      <a:endParaRPr kumimoji="1" lang="en-US" altLang="ja-JP" sz="1200" dirty="0"/>
                    </a:p>
                    <a:p>
                      <a:pPr marL="285750" indent="-285750" algn="l">
                        <a:spcAft>
                          <a:spcPts val="1200"/>
                        </a:spcAft>
                        <a:buFont typeface="+mj-lt"/>
                        <a:buAutoNum type="arabicPeriod"/>
                      </a:pPr>
                      <a:r>
                        <a:rPr kumimoji="1" lang="ja-JP" altLang="en-US" sz="1200" b="1" u="sng" dirty="0"/>
                        <a:t>早くから脱炭素経営に取り組んだため、先進的な取組としてメディアに取り上げられ、取組や環境印刷に共感を持ったお客様から問い　　合わせや注文が増え、売上高経常利益率</a:t>
                      </a:r>
                      <a:r>
                        <a:rPr kumimoji="1" lang="en-US" altLang="ja-JP" sz="1200" b="1" u="sng" dirty="0"/>
                        <a:t>1.8%</a:t>
                      </a:r>
                      <a:r>
                        <a:rPr kumimoji="1" lang="ja-JP" altLang="en-US" sz="1200" b="1" u="sng" dirty="0"/>
                        <a:t>増加。</a:t>
                      </a:r>
                      <a:endParaRPr kumimoji="1" lang="en-US" altLang="ja-JP" sz="1200" b="1" u="sng" dirty="0"/>
                    </a:p>
                    <a:p>
                      <a:pPr marL="285750" indent="-285750" algn="l">
                        <a:spcAft>
                          <a:spcPts val="1200"/>
                        </a:spcAft>
                        <a:buFont typeface="+mj-lt"/>
                        <a:buAutoNum type="arabicPeriod"/>
                      </a:pPr>
                      <a:r>
                        <a:rPr kumimoji="1" lang="ja-JP" altLang="en-US" sz="1200" b="1" u="sng" dirty="0"/>
                        <a:t>更に従業員の意識が変化し、従業員がセミナーの講師に挑戦したり、　オンラインイベントを開催し、気候危機に対する情報発信をしたりと　プライドを持って取り組んでくれるようになった。</a:t>
                      </a:r>
                    </a:p>
                  </a:txBody>
                  <a:tcPr marL="89533" marR="89533" marT="44766" marB="44766" anchor="ctr"/>
                </a:tc>
                <a:extLst>
                  <a:ext uri="{0D108BD9-81ED-4DB2-BD59-A6C34878D82A}">
                    <a16:rowId xmlns:a16="http://schemas.microsoft.com/office/drawing/2014/main" val="2513687510"/>
                  </a:ext>
                </a:extLst>
              </a:tr>
            </a:tbl>
          </a:graphicData>
        </a:graphic>
      </p:graphicFrame>
      <p:sp>
        <p:nvSpPr>
          <p:cNvPr id="4" name="テキスト プレースホルダー 2">
            <a:extLst>
              <a:ext uri="{FF2B5EF4-FFF2-40B4-BE49-F238E27FC236}">
                <a16:creationId xmlns:a16="http://schemas.microsoft.com/office/drawing/2014/main" id="{95E0F722-D1F2-1B6C-978C-E99ABDAB58BA}"/>
              </a:ext>
            </a:extLst>
          </p:cNvPr>
          <p:cNvSpPr txBox="1">
            <a:spLocks/>
          </p:cNvSpPr>
          <p:nvPr/>
        </p:nvSpPr>
        <p:spPr>
          <a:xfrm>
            <a:off x="538163" y="1601463"/>
            <a:ext cx="9655169" cy="907941"/>
          </a:xfrm>
          <a:prstGeom prst="rect">
            <a:avLst/>
          </a:prstGeom>
        </p:spPr>
        <p:txBody>
          <a:bodyPr vert="horz" wrap="square" lIns="0" tIns="0" rIns="0" bIns="0" rtlCol="0">
            <a:spAutoFit/>
          </a:bodyPr>
          <a:lstStyle>
            <a:lvl1pPr marL="252000" marR="0" indent="-252000" algn="l" defTabSz="1007772" rtl="0" eaLnBrk="1" fontAlgn="auto" latinLnBrk="0" hangingPunct="1">
              <a:lnSpc>
                <a:spcPct val="120000"/>
              </a:lnSpc>
              <a:spcBef>
                <a:spcPts val="0"/>
              </a:spcBef>
              <a:spcAft>
                <a:spcPts val="600"/>
              </a:spcAft>
              <a:buClr>
                <a:srgbClr val="003B83"/>
              </a:buClr>
              <a:buSzTx/>
              <a:buFont typeface="Wingdings" panose="05000000000000000000" pitchFamily="2" charset="2"/>
              <a:buChar char="l"/>
              <a:tabLst/>
              <a:defRPr kumimoji="1" sz="1600" b="1" kern="1200" spc="120" baseline="0">
                <a:solidFill>
                  <a:srgbClr val="000000"/>
                </a:solidFill>
                <a:latin typeface="BIZ UDPゴシック" panose="020B0400000000000000" pitchFamily="50" charset="-128"/>
                <a:ea typeface="BIZ UDPゴシック" panose="020B0400000000000000" pitchFamily="50" charset="-128"/>
                <a:cs typeface="+mn-cs"/>
                <a:sym typeface="BIZ UDPゴシック" panose="020B0400000000000000" pitchFamily="50" charset="-128"/>
              </a:defRPr>
            </a:lvl1pPr>
            <a:lvl2pPr marL="252000" marR="0" indent="-216000" algn="l" defTabSz="1007772" rtl="0" eaLnBrk="1" fontAlgn="auto" latinLnBrk="0" hangingPunct="1">
              <a:lnSpc>
                <a:spcPct val="120000"/>
              </a:lnSpc>
              <a:spcBef>
                <a:spcPts val="0"/>
              </a:spcBef>
              <a:spcAft>
                <a:spcPts val="600"/>
              </a:spcAft>
              <a:buClr>
                <a:srgbClr val="3C82F4"/>
              </a:buClr>
              <a:buSzPct val="70000"/>
              <a:buFont typeface="Wingdings" panose="05000000000000000000" pitchFamily="2" charset="2"/>
              <a:buChar char="l"/>
              <a:tabLst/>
              <a:defRPr kumimoji="1" sz="1600" b="0" kern="1200" spc="120" baseline="0">
                <a:solidFill>
                  <a:srgbClr val="000000"/>
                </a:solidFill>
                <a:latin typeface="BIZ UDPゴシック" panose="020B0400000000000000" pitchFamily="50" charset="-128"/>
                <a:ea typeface="BIZ UDPゴシック" panose="020B0400000000000000" pitchFamily="50" charset="-128"/>
                <a:cs typeface="+mn-cs"/>
                <a:sym typeface="BIZ UDPゴシック" panose="020B0400000000000000" pitchFamily="50" charset="-128"/>
              </a:defRPr>
            </a:lvl2pPr>
            <a:lvl3pPr marL="396000" marR="0" indent="-144000" algn="l" defTabSz="1007772" rtl="0" eaLnBrk="1" fontAlgn="auto" latinLnBrk="0" hangingPunct="1">
              <a:lnSpc>
                <a:spcPct val="120000"/>
              </a:lnSpc>
              <a:spcBef>
                <a:spcPts val="0"/>
              </a:spcBef>
              <a:spcAft>
                <a:spcPts val="600"/>
              </a:spcAft>
              <a:buClr>
                <a:srgbClr val="000000"/>
              </a:buClr>
              <a:buSzTx/>
              <a:buFont typeface="BIZ UDPゴシック" panose="020B0400000000000000" pitchFamily="50" charset="-128"/>
              <a:buChar char="-"/>
              <a:tabLst/>
              <a:defRPr kumimoji="1" sz="1400" b="0" kern="1200" spc="120" baseline="0">
                <a:solidFill>
                  <a:srgbClr val="000000"/>
                </a:solidFill>
                <a:latin typeface="BIZ UDPゴシック" panose="020B0400000000000000" pitchFamily="50" charset="-128"/>
                <a:ea typeface="BIZ UDPゴシック" panose="020B0400000000000000" pitchFamily="50" charset="-128"/>
                <a:cs typeface="+mn-cs"/>
                <a:sym typeface="BIZ UDPゴシック" panose="020B0400000000000000" pitchFamily="50" charset="-128"/>
              </a:defRPr>
            </a:lvl3pPr>
            <a:lvl4pPr marL="540000" marR="0" indent="-144000" algn="l" defTabSz="1007772" rtl="0" eaLnBrk="1" fontAlgn="auto" latinLnBrk="0" hangingPunct="1">
              <a:lnSpc>
                <a:spcPct val="120000"/>
              </a:lnSpc>
              <a:spcBef>
                <a:spcPts val="0"/>
              </a:spcBef>
              <a:spcAft>
                <a:spcPts val="400"/>
              </a:spcAft>
              <a:buClr>
                <a:srgbClr val="595758"/>
              </a:buClr>
              <a:buSzTx/>
              <a:buFont typeface="Arial" panose="020B0604020202020204" pitchFamily="34" charset="0"/>
              <a:buChar char="•"/>
              <a:tabLst/>
              <a:defRPr kumimoji="1" sz="1200" b="0" kern="1200" spc="120" baseline="0">
                <a:solidFill>
                  <a:srgbClr val="000000"/>
                </a:solidFill>
                <a:latin typeface="BIZ UDPゴシック" panose="020B0400000000000000" pitchFamily="50" charset="-128"/>
                <a:ea typeface="BIZ UDPゴシック" panose="020B0400000000000000" pitchFamily="50" charset="-128"/>
                <a:cs typeface="+mn-cs"/>
                <a:sym typeface="BIZ UDPゴシック" panose="020B0400000000000000" pitchFamily="50" charset="-128"/>
              </a:defRPr>
            </a:lvl4pPr>
            <a:lvl5pPr marL="648000" marR="0" indent="-108000" algn="l" defTabSz="1007772" rtl="0" eaLnBrk="1" fontAlgn="auto" latinLnBrk="0" hangingPunct="1">
              <a:lnSpc>
                <a:spcPct val="120000"/>
              </a:lnSpc>
              <a:spcBef>
                <a:spcPts val="0"/>
              </a:spcBef>
              <a:spcAft>
                <a:spcPts val="400"/>
              </a:spcAft>
              <a:buClr>
                <a:srgbClr val="595758"/>
              </a:buClr>
              <a:buSzTx/>
              <a:buFont typeface="BIZ UDPゴシック" panose="020B0400000000000000" pitchFamily="50" charset="-128"/>
              <a:buChar char="-"/>
              <a:tabLst/>
              <a:defRPr kumimoji="1" sz="1050" b="0" kern="1200" spc="120" baseline="0">
                <a:solidFill>
                  <a:srgbClr val="000000"/>
                </a:solidFill>
                <a:latin typeface="BIZ UDPゴシック" panose="020B0400000000000000" pitchFamily="50" charset="-128"/>
                <a:ea typeface="BIZ UDPゴシック" panose="020B0400000000000000" pitchFamily="50" charset="-128"/>
                <a:cs typeface="+mn-cs"/>
                <a:sym typeface="BIZ UDPゴシック" panose="020B0400000000000000" pitchFamily="50" charset="-128"/>
              </a:defRPr>
            </a:lvl5pPr>
            <a:lvl6pPr marL="2771374"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260"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145"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032"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fontAlgn="base" hangingPunct="0">
              <a:lnSpc>
                <a:spcPct val="100000"/>
              </a:lnSpc>
            </a:pPr>
            <a:r>
              <a:rPr lang="ja-JP" altLang="en-US" sz="1800" b="0"/>
              <a:t>神奈川県横浜市に拠点を置く、</a:t>
            </a:r>
            <a:r>
              <a:rPr lang="en-US" altLang="ja-JP" sz="1800" b="0"/>
              <a:t>(</a:t>
            </a:r>
            <a:r>
              <a:rPr lang="ja-JP" altLang="en-US" sz="1800" b="0"/>
              <a:t>株</a:t>
            </a:r>
            <a:r>
              <a:rPr lang="en-US" altLang="ja-JP" sz="1800" b="0"/>
              <a:t>)</a:t>
            </a:r>
            <a:r>
              <a:rPr lang="ja-JP" altLang="en-US" sz="1800" b="0"/>
              <a:t>大川印刷は、他社に先駆けて脱炭素への取組を実施したことで、売上伸長・コスト削減を実現した他、「先進的な企業」というイメージを獲得。</a:t>
            </a:r>
            <a:endParaRPr lang="en-US" altLang="ja-JP" sz="1800" b="0"/>
          </a:p>
          <a:p>
            <a:pPr fontAlgn="base" hangingPunct="0">
              <a:lnSpc>
                <a:spcPct val="100000"/>
              </a:lnSpc>
            </a:pPr>
            <a:r>
              <a:rPr lang="ja-JP" altLang="en-US" sz="1800" b="0"/>
              <a:t>対外的な評判の向上が経常利益率の改善に繋がった他、従業員の意識変革にも寄与。</a:t>
            </a:r>
          </a:p>
        </p:txBody>
      </p:sp>
      <p:sp>
        <p:nvSpPr>
          <p:cNvPr id="5" name="テキスト プレースホルダー 1">
            <a:extLst>
              <a:ext uri="{FF2B5EF4-FFF2-40B4-BE49-F238E27FC236}">
                <a16:creationId xmlns:a16="http://schemas.microsoft.com/office/drawing/2014/main" id="{735FDB37-4F86-6A4C-9DB9-FD3ECF99CCB8}"/>
              </a:ext>
            </a:extLst>
          </p:cNvPr>
          <p:cNvSpPr txBox="1">
            <a:spLocks/>
          </p:cNvSpPr>
          <p:nvPr/>
        </p:nvSpPr>
        <p:spPr>
          <a:xfrm>
            <a:off x="538163" y="6902576"/>
            <a:ext cx="9612000" cy="270843"/>
          </a:xfrm>
          <a:prstGeom prst="rect">
            <a:avLst/>
          </a:prstGeom>
        </p:spPr>
        <p:txBody>
          <a:bodyPr vert="horz" wrap="square" lIns="0" tIns="0" rIns="0" bIns="0" rtlCol="0" anchor="b" anchorCtr="0">
            <a:spAutoFit/>
          </a:bodyPr>
          <a:lstStyle>
            <a:lvl1pPr marL="252000" marR="0" indent="-252000" algn="l" defTabSz="1007772" rtl="0" eaLnBrk="1" fontAlgn="ctr" latinLnBrk="0" hangingPunct="1">
              <a:lnSpc>
                <a:spcPct val="110000"/>
              </a:lnSpc>
              <a:spcBef>
                <a:spcPts val="0"/>
              </a:spcBef>
              <a:spcAft>
                <a:spcPts val="0"/>
              </a:spcAft>
              <a:buClr>
                <a:srgbClr val="595758"/>
              </a:buClr>
              <a:buSzTx/>
              <a:buFont typeface="Wingdings" panose="05000000000000000000" pitchFamily="2" charset="2"/>
              <a:buNone/>
              <a:tabLst/>
              <a:defRPr kumimoji="1" sz="800" b="0" kern="1200" spc="120" baseline="0">
                <a:solidFill>
                  <a:srgbClr val="000000"/>
                </a:solidFill>
                <a:latin typeface="BIZ UDPゴシック" panose="020B0400000000000000" pitchFamily="50" charset="-128"/>
                <a:ea typeface="BIZ UDPゴシック" panose="020B0400000000000000" pitchFamily="50" charset="-128"/>
                <a:cs typeface="+mn-cs"/>
                <a:sym typeface="BIZ UDPゴシック" panose="020B0400000000000000" pitchFamily="50" charset="-128"/>
              </a:defRPr>
            </a:lvl1pPr>
            <a:lvl2pPr marL="252000" marR="0" indent="-216000" algn="l" defTabSz="1007772" rtl="0" eaLnBrk="1" fontAlgn="auto" latinLnBrk="0" hangingPunct="1">
              <a:lnSpc>
                <a:spcPct val="120000"/>
              </a:lnSpc>
              <a:spcBef>
                <a:spcPts val="0"/>
              </a:spcBef>
              <a:spcAft>
                <a:spcPts val="600"/>
              </a:spcAft>
              <a:buClr>
                <a:srgbClr val="3C82F4"/>
              </a:buClr>
              <a:buSzPct val="70000"/>
              <a:buFont typeface="Wingdings" panose="05000000000000000000" pitchFamily="2" charset="2"/>
              <a:buChar char="l"/>
              <a:tabLst/>
              <a:defRPr kumimoji="1" sz="1600" b="0" kern="1200" spc="120" baseline="0">
                <a:solidFill>
                  <a:srgbClr val="000000"/>
                </a:solidFill>
                <a:latin typeface="BIZ UDPゴシック" panose="020B0400000000000000" pitchFamily="50" charset="-128"/>
                <a:ea typeface="BIZ UDPゴシック" panose="020B0400000000000000" pitchFamily="50" charset="-128"/>
                <a:cs typeface="+mn-cs"/>
                <a:sym typeface="BIZ UDPゴシック" panose="020B0400000000000000" pitchFamily="50" charset="-128"/>
              </a:defRPr>
            </a:lvl2pPr>
            <a:lvl3pPr marL="396000" marR="0" indent="-144000" algn="l" defTabSz="1007772" rtl="0" eaLnBrk="1" fontAlgn="auto" latinLnBrk="0" hangingPunct="1">
              <a:lnSpc>
                <a:spcPct val="120000"/>
              </a:lnSpc>
              <a:spcBef>
                <a:spcPts val="0"/>
              </a:spcBef>
              <a:spcAft>
                <a:spcPts val="600"/>
              </a:spcAft>
              <a:buClr>
                <a:srgbClr val="000000"/>
              </a:buClr>
              <a:buSzTx/>
              <a:buFont typeface="BIZ UDPゴシック" panose="020B0400000000000000" pitchFamily="50" charset="-128"/>
              <a:buChar char="-"/>
              <a:tabLst/>
              <a:defRPr kumimoji="1" sz="1400" b="0" kern="1200" spc="120" baseline="0">
                <a:solidFill>
                  <a:srgbClr val="000000"/>
                </a:solidFill>
                <a:latin typeface="BIZ UDPゴシック" panose="020B0400000000000000" pitchFamily="50" charset="-128"/>
                <a:ea typeface="BIZ UDPゴシック" panose="020B0400000000000000" pitchFamily="50" charset="-128"/>
                <a:cs typeface="+mn-cs"/>
                <a:sym typeface="BIZ UDPゴシック" panose="020B0400000000000000" pitchFamily="50" charset="-128"/>
              </a:defRPr>
            </a:lvl3pPr>
            <a:lvl4pPr marL="540000" marR="0" indent="-108000" algn="l" defTabSz="1007772" rtl="0" eaLnBrk="1" fontAlgn="auto" latinLnBrk="0" hangingPunct="1">
              <a:lnSpc>
                <a:spcPct val="120000"/>
              </a:lnSpc>
              <a:spcBef>
                <a:spcPts val="0"/>
              </a:spcBef>
              <a:spcAft>
                <a:spcPts val="400"/>
              </a:spcAft>
              <a:buClr>
                <a:srgbClr val="595758"/>
              </a:buClr>
              <a:buSzTx/>
              <a:buFont typeface="Arial" panose="020B0604020202020204" pitchFamily="34" charset="0"/>
              <a:buChar char="•"/>
              <a:tabLst/>
              <a:defRPr kumimoji="1" sz="1200" b="0" kern="1200" spc="120" baseline="0">
                <a:solidFill>
                  <a:srgbClr val="000000"/>
                </a:solidFill>
                <a:latin typeface="BIZ UDPゴシック" panose="020B0400000000000000" pitchFamily="50" charset="-128"/>
                <a:ea typeface="BIZ UDPゴシック" panose="020B0400000000000000" pitchFamily="50" charset="-128"/>
                <a:cs typeface="+mn-cs"/>
                <a:sym typeface="BIZ UDPゴシック" panose="020B0400000000000000" pitchFamily="50" charset="-128"/>
              </a:defRPr>
            </a:lvl4pPr>
            <a:lvl5pPr marL="648000" marR="0" indent="-108000" algn="l" defTabSz="1007772" rtl="0" eaLnBrk="1" fontAlgn="auto" latinLnBrk="0" hangingPunct="1">
              <a:lnSpc>
                <a:spcPct val="120000"/>
              </a:lnSpc>
              <a:spcBef>
                <a:spcPts val="0"/>
              </a:spcBef>
              <a:spcAft>
                <a:spcPts val="400"/>
              </a:spcAft>
              <a:buClr>
                <a:srgbClr val="595758"/>
              </a:buClr>
              <a:buSzTx/>
              <a:buFont typeface="BIZ UDPゴシック" panose="020B0400000000000000" pitchFamily="50" charset="-128"/>
              <a:buChar char="-"/>
              <a:tabLst/>
              <a:defRPr kumimoji="1" sz="1050" b="0" kern="1200" spc="120" baseline="0">
                <a:solidFill>
                  <a:srgbClr val="000000"/>
                </a:solidFill>
                <a:latin typeface="BIZ UDPゴシック" panose="020B0400000000000000" pitchFamily="50" charset="-128"/>
                <a:ea typeface="BIZ UDPゴシック" panose="020B0400000000000000" pitchFamily="50" charset="-128"/>
                <a:cs typeface="+mn-cs"/>
                <a:sym typeface="BIZ UDPゴシック" panose="020B0400000000000000" pitchFamily="50" charset="-128"/>
              </a:defRPr>
            </a:lvl5pPr>
            <a:lvl6pPr marL="2771374"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260"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145"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032"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r>
              <a:rPr lang="ja-JP" altLang="en-US" dirty="0"/>
              <a:t>出所）</a:t>
            </a:r>
            <a:r>
              <a:rPr kumimoji="1" lang="ja-JP" altLang="en-US" dirty="0"/>
              <a:t>環境省　「中小規模事業者のための脱炭素経営ハンドブックー温室効果ガス削減目標を達成するためにー </a:t>
            </a:r>
            <a:r>
              <a:rPr kumimoji="1" lang="en-US" altLang="ja-JP" dirty="0"/>
              <a:t>ver1.1</a:t>
            </a:r>
            <a:r>
              <a:rPr kumimoji="1" lang="ja-JP" altLang="en-US" dirty="0"/>
              <a:t>」　</a:t>
            </a:r>
            <a:r>
              <a:rPr kumimoji="1" lang="en-US" altLang="ja-JP" dirty="0">
                <a:hlinkClick r:id="rId6"/>
              </a:rPr>
              <a:t>https://www.env.go.jp/content/900440895.pdf</a:t>
            </a:r>
            <a:r>
              <a:rPr kumimoji="1" lang="ja-JP" altLang="en-US" dirty="0"/>
              <a:t>　</a:t>
            </a:r>
            <a:r>
              <a:rPr kumimoji="1" lang="en-US" altLang="ja-JP" dirty="0"/>
              <a:t>(</a:t>
            </a:r>
            <a:r>
              <a:rPr kumimoji="1" lang="ja-JP" altLang="en-US" dirty="0"/>
              <a:t>閲覧日：</a:t>
            </a:r>
            <a:r>
              <a:rPr kumimoji="1" lang="en-US" altLang="ja-JP" dirty="0"/>
              <a:t>2023</a:t>
            </a:r>
            <a:r>
              <a:rPr kumimoji="1" lang="ja-JP" altLang="en-US" dirty="0"/>
              <a:t>年</a:t>
            </a:r>
            <a:r>
              <a:rPr lang="en-US" altLang="ja-JP" dirty="0"/>
              <a:t>12</a:t>
            </a:r>
            <a:r>
              <a:rPr kumimoji="1" lang="ja-JP" altLang="en-US" dirty="0"/>
              <a:t>月</a:t>
            </a:r>
            <a:r>
              <a:rPr kumimoji="1" lang="en-US" altLang="ja-JP" dirty="0"/>
              <a:t>12</a:t>
            </a:r>
            <a:r>
              <a:rPr kumimoji="1" lang="ja-JP" altLang="en-US" dirty="0"/>
              <a:t>日）</a:t>
            </a:r>
            <a:endParaRPr lang="ja-JP" altLang="en-US" dirty="0"/>
          </a:p>
        </p:txBody>
      </p:sp>
      <p:sp>
        <p:nvSpPr>
          <p:cNvPr id="8" name="テキスト ボックス 7">
            <a:extLst>
              <a:ext uri="{FF2B5EF4-FFF2-40B4-BE49-F238E27FC236}">
                <a16:creationId xmlns:a16="http://schemas.microsoft.com/office/drawing/2014/main" id="{7BD3BDBF-154E-B2E6-1012-C9CC647C4794}"/>
              </a:ext>
            </a:extLst>
          </p:cNvPr>
          <p:cNvSpPr txBox="1"/>
          <p:nvPr/>
        </p:nvSpPr>
        <p:spPr>
          <a:xfrm>
            <a:off x="3227535" y="2772238"/>
            <a:ext cx="4833431" cy="338554"/>
          </a:xfrm>
          <a:prstGeom prst="rect">
            <a:avLst/>
          </a:prstGeom>
          <a:solidFill>
            <a:schemeClr val="accent2">
              <a:lumMod val="20000"/>
              <a:lumOff val="80000"/>
            </a:schemeClr>
          </a:solidFill>
        </p:spPr>
        <p:txBody>
          <a:bodyPr wrap="square">
            <a:spAutoFit/>
          </a:bodyPr>
          <a:lstStyle/>
          <a:p>
            <a:pPr algn="ctr"/>
            <a:r>
              <a:rPr lang="ja-JP" altLang="en-US" sz="1600" b="1"/>
              <a:t>競争力の強化及び知名度・認知度向上に繋げた事例</a:t>
            </a:r>
          </a:p>
        </p:txBody>
      </p:sp>
      <p:sp>
        <p:nvSpPr>
          <p:cNvPr id="6" name="タイトル 3">
            <a:extLst>
              <a:ext uri="{FF2B5EF4-FFF2-40B4-BE49-F238E27FC236}">
                <a16:creationId xmlns:a16="http://schemas.microsoft.com/office/drawing/2014/main" id="{AD23C7D4-9093-8585-29AA-6D5F26F61161}"/>
              </a:ext>
            </a:extLst>
          </p:cNvPr>
          <p:cNvSpPr>
            <a:spLocks noGrp="1"/>
          </p:cNvSpPr>
          <p:nvPr>
            <p:ph type="title"/>
          </p:nvPr>
        </p:nvSpPr>
        <p:spPr>
          <a:xfrm>
            <a:off x="539906" y="360696"/>
            <a:ext cx="9216000" cy="216000"/>
          </a:xfrm>
        </p:spPr>
        <p:txBody>
          <a:bodyPr vert="horz">
            <a:noAutofit/>
          </a:bodyPr>
          <a:lstStyle/>
          <a:p>
            <a:r>
              <a:rPr lang="en-US" altLang="ja-JP"/>
              <a:t>2</a:t>
            </a:r>
            <a:r>
              <a:rPr lang="ja-JP" altLang="en-US"/>
              <a:t>章．気候変動に係る機会</a:t>
            </a:r>
          </a:p>
        </p:txBody>
      </p:sp>
    </p:spTree>
    <p:extLst>
      <p:ext uri="{BB962C8B-B14F-4D97-AF65-F5344CB8AC3E}">
        <p14:creationId xmlns:p14="http://schemas.microsoft.com/office/powerpoint/2010/main" val="18047385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8390DAB4-BDEB-2CA1-C7F1-97CEC3052AFD}"/>
              </a:ext>
            </a:extLst>
          </p:cNvPr>
          <p:cNvGraphicFramePr>
            <a:graphicFrameLocks noChangeAspect="1"/>
          </p:cNvGraphicFramePr>
          <p:nvPr>
            <p:custDataLst>
              <p:tags r:id="rId1"/>
            </p:custDataLst>
            <p:extLst>
              <p:ext uri="{D42A27DB-BD31-4B8C-83A1-F6EECF244321}">
                <p14:modId xmlns:p14="http://schemas.microsoft.com/office/powerpoint/2010/main" val="23150933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40" imgH="541" progId="TCLayout.ActiveDocument.1">
                  <p:embed/>
                </p:oleObj>
              </mc:Choice>
              <mc:Fallback>
                <p:oleObj name="think-cell スライド" r:id="rId4" imgW="540" imgH="541" progId="TCLayout.ActiveDocument.1">
                  <p:embed/>
                  <p:pic>
                    <p:nvPicPr>
                      <p:cNvPr id="3" name="think-cell data - do not delete" hidden="1">
                        <a:extLst>
                          <a:ext uri="{FF2B5EF4-FFF2-40B4-BE49-F238E27FC236}">
                            <a16:creationId xmlns:a16="http://schemas.microsoft.com/office/drawing/2014/main" id="{8390DAB4-BDEB-2CA1-C7F1-97CEC3052AF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字幕 6">
            <a:extLst>
              <a:ext uri="{FF2B5EF4-FFF2-40B4-BE49-F238E27FC236}">
                <a16:creationId xmlns:a16="http://schemas.microsoft.com/office/drawing/2014/main" id="{957BCE56-0F38-4463-AE1D-3967409D31F7}"/>
              </a:ext>
            </a:extLst>
          </p:cNvPr>
          <p:cNvSpPr>
            <a:spLocks noGrp="1"/>
          </p:cNvSpPr>
          <p:nvPr>
            <p:ph type="subTitle" idx="10"/>
          </p:nvPr>
        </p:nvSpPr>
        <p:spPr>
          <a:xfrm>
            <a:off x="539906" y="861555"/>
            <a:ext cx="10208691" cy="477074"/>
          </a:xfrm>
        </p:spPr>
        <p:txBody>
          <a:bodyPr/>
          <a:lstStyle/>
          <a:p>
            <a:r>
              <a:rPr lang="en-US" altLang="ja-JP" sz="2800"/>
              <a:t>【</a:t>
            </a:r>
            <a:r>
              <a:rPr lang="ja-JP" altLang="en-US" sz="2800"/>
              <a:t>事例</a:t>
            </a:r>
            <a:r>
              <a:rPr lang="en-US" altLang="ja-JP" sz="2800"/>
              <a:t>】</a:t>
            </a:r>
            <a:r>
              <a:rPr lang="ja-JP" altLang="en-US" sz="2800"/>
              <a:t>資金調達における優位性</a:t>
            </a:r>
          </a:p>
        </p:txBody>
      </p:sp>
      <p:sp>
        <p:nvSpPr>
          <p:cNvPr id="4" name="テキスト プレースホルダー 2">
            <a:extLst>
              <a:ext uri="{FF2B5EF4-FFF2-40B4-BE49-F238E27FC236}">
                <a16:creationId xmlns:a16="http://schemas.microsoft.com/office/drawing/2014/main" id="{95E0F722-D1F2-1B6C-978C-E99ABDAB58BA}"/>
              </a:ext>
            </a:extLst>
          </p:cNvPr>
          <p:cNvSpPr txBox="1">
            <a:spLocks/>
          </p:cNvSpPr>
          <p:nvPr/>
        </p:nvSpPr>
        <p:spPr>
          <a:xfrm>
            <a:off x="538163" y="1601463"/>
            <a:ext cx="9655169" cy="1815882"/>
          </a:xfrm>
          <a:prstGeom prst="rect">
            <a:avLst/>
          </a:prstGeom>
        </p:spPr>
        <p:txBody>
          <a:bodyPr vert="horz" wrap="square" lIns="0" tIns="0" rIns="0" bIns="0" rtlCol="0">
            <a:spAutoFit/>
          </a:bodyPr>
          <a:lstStyle>
            <a:lvl1pPr marL="252000" marR="0" indent="-252000" algn="l" defTabSz="1007772" rtl="0" eaLnBrk="1" fontAlgn="auto" latinLnBrk="0" hangingPunct="1">
              <a:lnSpc>
                <a:spcPct val="120000"/>
              </a:lnSpc>
              <a:spcBef>
                <a:spcPts val="0"/>
              </a:spcBef>
              <a:spcAft>
                <a:spcPts val="600"/>
              </a:spcAft>
              <a:buClr>
                <a:srgbClr val="003B83"/>
              </a:buClr>
              <a:buSzTx/>
              <a:buFont typeface="Wingdings" panose="05000000000000000000" pitchFamily="2" charset="2"/>
              <a:buChar char="l"/>
              <a:tabLst/>
              <a:defRPr kumimoji="1" sz="1600" b="1" kern="1200" spc="120" baseline="0">
                <a:solidFill>
                  <a:srgbClr val="000000"/>
                </a:solidFill>
                <a:latin typeface="BIZ UDPゴシック" panose="020B0400000000000000" pitchFamily="50" charset="-128"/>
                <a:ea typeface="BIZ UDPゴシック" panose="020B0400000000000000" pitchFamily="50" charset="-128"/>
                <a:cs typeface="+mn-cs"/>
                <a:sym typeface="BIZ UDPゴシック" panose="020B0400000000000000" pitchFamily="50" charset="-128"/>
              </a:defRPr>
            </a:lvl1pPr>
            <a:lvl2pPr marL="252000" marR="0" indent="-216000" algn="l" defTabSz="1007772" rtl="0" eaLnBrk="1" fontAlgn="auto" latinLnBrk="0" hangingPunct="1">
              <a:lnSpc>
                <a:spcPct val="120000"/>
              </a:lnSpc>
              <a:spcBef>
                <a:spcPts val="0"/>
              </a:spcBef>
              <a:spcAft>
                <a:spcPts val="600"/>
              </a:spcAft>
              <a:buClr>
                <a:srgbClr val="3C82F4"/>
              </a:buClr>
              <a:buSzPct val="70000"/>
              <a:buFont typeface="Wingdings" panose="05000000000000000000" pitchFamily="2" charset="2"/>
              <a:buChar char="l"/>
              <a:tabLst/>
              <a:defRPr kumimoji="1" sz="1600" b="0" kern="1200" spc="120" baseline="0">
                <a:solidFill>
                  <a:srgbClr val="000000"/>
                </a:solidFill>
                <a:latin typeface="BIZ UDPゴシック" panose="020B0400000000000000" pitchFamily="50" charset="-128"/>
                <a:ea typeface="BIZ UDPゴシック" panose="020B0400000000000000" pitchFamily="50" charset="-128"/>
                <a:cs typeface="+mn-cs"/>
                <a:sym typeface="BIZ UDPゴシック" panose="020B0400000000000000" pitchFamily="50" charset="-128"/>
              </a:defRPr>
            </a:lvl2pPr>
            <a:lvl3pPr marL="396000" marR="0" indent="-144000" algn="l" defTabSz="1007772" rtl="0" eaLnBrk="1" fontAlgn="auto" latinLnBrk="0" hangingPunct="1">
              <a:lnSpc>
                <a:spcPct val="120000"/>
              </a:lnSpc>
              <a:spcBef>
                <a:spcPts val="0"/>
              </a:spcBef>
              <a:spcAft>
                <a:spcPts val="600"/>
              </a:spcAft>
              <a:buClr>
                <a:srgbClr val="000000"/>
              </a:buClr>
              <a:buSzTx/>
              <a:buFont typeface="BIZ UDPゴシック" panose="020B0400000000000000" pitchFamily="50" charset="-128"/>
              <a:buChar char="-"/>
              <a:tabLst/>
              <a:defRPr kumimoji="1" sz="1400" b="0" kern="1200" spc="120" baseline="0">
                <a:solidFill>
                  <a:srgbClr val="000000"/>
                </a:solidFill>
                <a:latin typeface="BIZ UDPゴシック" panose="020B0400000000000000" pitchFamily="50" charset="-128"/>
                <a:ea typeface="BIZ UDPゴシック" panose="020B0400000000000000" pitchFamily="50" charset="-128"/>
                <a:cs typeface="+mn-cs"/>
                <a:sym typeface="BIZ UDPゴシック" panose="020B0400000000000000" pitchFamily="50" charset="-128"/>
              </a:defRPr>
            </a:lvl3pPr>
            <a:lvl4pPr marL="540000" marR="0" indent="-144000" algn="l" defTabSz="1007772" rtl="0" eaLnBrk="1" fontAlgn="auto" latinLnBrk="0" hangingPunct="1">
              <a:lnSpc>
                <a:spcPct val="120000"/>
              </a:lnSpc>
              <a:spcBef>
                <a:spcPts val="0"/>
              </a:spcBef>
              <a:spcAft>
                <a:spcPts val="400"/>
              </a:spcAft>
              <a:buClr>
                <a:srgbClr val="595758"/>
              </a:buClr>
              <a:buSzTx/>
              <a:buFont typeface="Arial" panose="020B0604020202020204" pitchFamily="34" charset="0"/>
              <a:buChar char="•"/>
              <a:tabLst/>
              <a:defRPr kumimoji="1" sz="1200" b="0" kern="1200" spc="120" baseline="0">
                <a:solidFill>
                  <a:srgbClr val="000000"/>
                </a:solidFill>
                <a:latin typeface="BIZ UDPゴシック" panose="020B0400000000000000" pitchFamily="50" charset="-128"/>
                <a:ea typeface="BIZ UDPゴシック" panose="020B0400000000000000" pitchFamily="50" charset="-128"/>
                <a:cs typeface="+mn-cs"/>
                <a:sym typeface="BIZ UDPゴシック" panose="020B0400000000000000" pitchFamily="50" charset="-128"/>
              </a:defRPr>
            </a:lvl4pPr>
            <a:lvl5pPr marL="648000" marR="0" indent="-108000" algn="l" defTabSz="1007772" rtl="0" eaLnBrk="1" fontAlgn="auto" latinLnBrk="0" hangingPunct="1">
              <a:lnSpc>
                <a:spcPct val="120000"/>
              </a:lnSpc>
              <a:spcBef>
                <a:spcPts val="0"/>
              </a:spcBef>
              <a:spcAft>
                <a:spcPts val="400"/>
              </a:spcAft>
              <a:buClr>
                <a:srgbClr val="595758"/>
              </a:buClr>
              <a:buSzTx/>
              <a:buFont typeface="BIZ UDPゴシック" panose="020B0400000000000000" pitchFamily="50" charset="-128"/>
              <a:buChar char="-"/>
              <a:tabLst/>
              <a:defRPr kumimoji="1" sz="1050" b="0" kern="1200" spc="120" baseline="0">
                <a:solidFill>
                  <a:srgbClr val="000000"/>
                </a:solidFill>
                <a:latin typeface="BIZ UDPゴシック" panose="020B0400000000000000" pitchFamily="50" charset="-128"/>
                <a:ea typeface="BIZ UDPゴシック" panose="020B0400000000000000" pitchFamily="50" charset="-128"/>
                <a:cs typeface="+mn-cs"/>
                <a:sym typeface="BIZ UDPゴシック" panose="020B0400000000000000" pitchFamily="50" charset="-128"/>
              </a:defRPr>
            </a:lvl5pPr>
            <a:lvl6pPr marL="2771374"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260"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145"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032"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fontAlgn="base" hangingPunct="0">
              <a:lnSpc>
                <a:spcPct val="100000"/>
              </a:lnSpc>
            </a:pPr>
            <a:r>
              <a:rPr lang="ja-JP" altLang="en-US" sz="1800" b="0"/>
              <a:t>脱炭素に関する新規事業の資金調達にあたって、各種補助金（資料後方の</a:t>
            </a:r>
            <a:r>
              <a:rPr lang="en-US" altLang="ja-JP" sz="1800" b="0"/>
              <a:t>【</a:t>
            </a:r>
            <a:r>
              <a:rPr lang="ja-JP" altLang="en-US" sz="1800" b="0"/>
              <a:t>参考</a:t>
            </a:r>
            <a:r>
              <a:rPr lang="en-US" altLang="ja-JP" sz="1800" b="0"/>
              <a:t>】</a:t>
            </a:r>
            <a:r>
              <a:rPr lang="ja-JP" altLang="en-US" sz="1800" b="0"/>
              <a:t>スライド参照）が活用可能である他、金融機関から有利な条件で資金調達を行うことが可能。</a:t>
            </a:r>
            <a:endParaRPr lang="en-US" altLang="ja-JP" sz="1800" b="0"/>
          </a:p>
          <a:p>
            <a:pPr fontAlgn="base" hangingPunct="0">
              <a:lnSpc>
                <a:spcPct val="100000"/>
              </a:lnSpc>
            </a:pPr>
            <a:r>
              <a:rPr lang="ja-JP" altLang="en-US" sz="1800" b="0"/>
              <a:t>例えば、宮崎銀行と宮崎県信用保証協会は</a:t>
            </a:r>
            <a:r>
              <a:rPr lang="en-US" altLang="ja-JP" sz="1800" b="0"/>
              <a:t>2023</a:t>
            </a:r>
            <a:r>
              <a:rPr lang="ja-JP" altLang="en-US" sz="1800" b="0"/>
              <a:t>年</a:t>
            </a:r>
            <a:r>
              <a:rPr lang="en-US" altLang="ja-JP" sz="1800" b="0"/>
              <a:t>10</a:t>
            </a:r>
            <a:r>
              <a:rPr lang="ja-JP" altLang="en-US" sz="1800" b="0"/>
              <a:t>月</a:t>
            </a:r>
            <a:r>
              <a:rPr lang="en-US" altLang="ja-JP" sz="1800" b="0"/>
              <a:t>6</a:t>
            </a:r>
            <a:r>
              <a:rPr lang="ja-JP" altLang="en-US" sz="1800" b="0"/>
              <a:t>日、「みやぎんサステナ経営保証」の取扱いを開始し、プロパー融資と保証協会保証付融資の組合せで、融資金利と信用保証料をそれぞれ</a:t>
            </a:r>
            <a:r>
              <a:rPr lang="en-US" altLang="ja-JP" sz="1800" b="0"/>
              <a:t>0.1</a:t>
            </a:r>
            <a:r>
              <a:rPr lang="ja-JP" altLang="en-US" sz="1800" b="0"/>
              <a:t>％優遇するとしている。</a:t>
            </a:r>
            <a:endParaRPr lang="en-US" altLang="ja-JP" sz="1800" b="0"/>
          </a:p>
          <a:p>
            <a:pPr fontAlgn="base" hangingPunct="0">
              <a:lnSpc>
                <a:spcPct val="100000"/>
              </a:lnSpc>
            </a:pPr>
            <a:r>
              <a:rPr lang="ja-JP" altLang="en-US" sz="1800" b="0"/>
              <a:t>金融機関が提供する主な脱炭素関連のファイナンスは下表の通り。</a:t>
            </a:r>
          </a:p>
        </p:txBody>
      </p:sp>
      <p:sp>
        <p:nvSpPr>
          <p:cNvPr id="5" name="テキスト プレースホルダー 1">
            <a:extLst>
              <a:ext uri="{FF2B5EF4-FFF2-40B4-BE49-F238E27FC236}">
                <a16:creationId xmlns:a16="http://schemas.microsoft.com/office/drawing/2014/main" id="{735FDB37-4F86-6A4C-9DB9-FD3ECF99CCB8}"/>
              </a:ext>
            </a:extLst>
          </p:cNvPr>
          <p:cNvSpPr txBox="1">
            <a:spLocks/>
          </p:cNvSpPr>
          <p:nvPr/>
        </p:nvSpPr>
        <p:spPr>
          <a:xfrm>
            <a:off x="538163" y="6902576"/>
            <a:ext cx="9612000" cy="270843"/>
          </a:xfrm>
          <a:prstGeom prst="rect">
            <a:avLst/>
          </a:prstGeom>
        </p:spPr>
        <p:txBody>
          <a:bodyPr vert="horz" wrap="square" lIns="0" tIns="0" rIns="0" bIns="0" rtlCol="0" anchor="b" anchorCtr="0">
            <a:spAutoFit/>
          </a:bodyPr>
          <a:lstStyle>
            <a:lvl1pPr marL="252000" marR="0" indent="-252000" algn="l" defTabSz="1007772" rtl="0" eaLnBrk="1" fontAlgn="ctr" latinLnBrk="0" hangingPunct="1">
              <a:lnSpc>
                <a:spcPct val="110000"/>
              </a:lnSpc>
              <a:spcBef>
                <a:spcPts val="0"/>
              </a:spcBef>
              <a:spcAft>
                <a:spcPts val="0"/>
              </a:spcAft>
              <a:buClr>
                <a:srgbClr val="595758"/>
              </a:buClr>
              <a:buSzTx/>
              <a:buFont typeface="Wingdings" panose="05000000000000000000" pitchFamily="2" charset="2"/>
              <a:buNone/>
              <a:tabLst/>
              <a:defRPr kumimoji="1" sz="800" b="0" kern="1200" spc="120" baseline="0">
                <a:solidFill>
                  <a:srgbClr val="000000"/>
                </a:solidFill>
                <a:latin typeface="BIZ UDPゴシック" panose="020B0400000000000000" pitchFamily="50" charset="-128"/>
                <a:ea typeface="BIZ UDPゴシック" panose="020B0400000000000000" pitchFamily="50" charset="-128"/>
                <a:cs typeface="+mn-cs"/>
                <a:sym typeface="BIZ UDPゴシック" panose="020B0400000000000000" pitchFamily="50" charset="-128"/>
              </a:defRPr>
            </a:lvl1pPr>
            <a:lvl2pPr marL="252000" marR="0" indent="-216000" algn="l" defTabSz="1007772" rtl="0" eaLnBrk="1" fontAlgn="auto" latinLnBrk="0" hangingPunct="1">
              <a:lnSpc>
                <a:spcPct val="120000"/>
              </a:lnSpc>
              <a:spcBef>
                <a:spcPts val="0"/>
              </a:spcBef>
              <a:spcAft>
                <a:spcPts val="600"/>
              </a:spcAft>
              <a:buClr>
                <a:srgbClr val="3C82F4"/>
              </a:buClr>
              <a:buSzPct val="70000"/>
              <a:buFont typeface="Wingdings" panose="05000000000000000000" pitchFamily="2" charset="2"/>
              <a:buChar char="l"/>
              <a:tabLst/>
              <a:defRPr kumimoji="1" sz="1600" b="0" kern="1200" spc="120" baseline="0">
                <a:solidFill>
                  <a:srgbClr val="000000"/>
                </a:solidFill>
                <a:latin typeface="BIZ UDPゴシック" panose="020B0400000000000000" pitchFamily="50" charset="-128"/>
                <a:ea typeface="BIZ UDPゴシック" panose="020B0400000000000000" pitchFamily="50" charset="-128"/>
                <a:cs typeface="+mn-cs"/>
                <a:sym typeface="BIZ UDPゴシック" panose="020B0400000000000000" pitchFamily="50" charset="-128"/>
              </a:defRPr>
            </a:lvl2pPr>
            <a:lvl3pPr marL="396000" marR="0" indent="-144000" algn="l" defTabSz="1007772" rtl="0" eaLnBrk="1" fontAlgn="auto" latinLnBrk="0" hangingPunct="1">
              <a:lnSpc>
                <a:spcPct val="120000"/>
              </a:lnSpc>
              <a:spcBef>
                <a:spcPts val="0"/>
              </a:spcBef>
              <a:spcAft>
                <a:spcPts val="600"/>
              </a:spcAft>
              <a:buClr>
                <a:srgbClr val="000000"/>
              </a:buClr>
              <a:buSzTx/>
              <a:buFont typeface="BIZ UDPゴシック" panose="020B0400000000000000" pitchFamily="50" charset="-128"/>
              <a:buChar char="-"/>
              <a:tabLst/>
              <a:defRPr kumimoji="1" sz="1400" b="0" kern="1200" spc="120" baseline="0">
                <a:solidFill>
                  <a:srgbClr val="000000"/>
                </a:solidFill>
                <a:latin typeface="BIZ UDPゴシック" panose="020B0400000000000000" pitchFamily="50" charset="-128"/>
                <a:ea typeface="BIZ UDPゴシック" panose="020B0400000000000000" pitchFamily="50" charset="-128"/>
                <a:cs typeface="+mn-cs"/>
                <a:sym typeface="BIZ UDPゴシック" panose="020B0400000000000000" pitchFamily="50" charset="-128"/>
              </a:defRPr>
            </a:lvl3pPr>
            <a:lvl4pPr marL="540000" marR="0" indent="-108000" algn="l" defTabSz="1007772" rtl="0" eaLnBrk="1" fontAlgn="auto" latinLnBrk="0" hangingPunct="1">
              <a:lnSpc>
                <a:spcPct val="120000"/>
              </a:lnSpc>
              <a:spcBef>
                <a:spcPts val="0"/>
              </a:spcBef>
              <a:spcAft>
                <a:spcPts val="400"/>
              </a:spcAft>
              <a:buClr>
                <a:srgbClr val="595758"/>
              </a:buClr>
              <a:buSzTx/>
              <a:buFont typeface="Arial" panose="020B0604020202020204" pitchFamily="34" charset="0"/>
              <a:buChar char="•"/>
              <a:tabLst/>
              <a:defRPr kumimoji="1" sz="1200" b="0" kern="1200" spc="120" baseline="0">
                <a:solidFill>
                  <a:srgbClr val="000000"/>
                </a:solidFill>
                <a:latin typeface="BIZ UDPゴシック" panose="020B0400000000000000" pitchFamily="50" charset="-128"/>
                <a:ea typeface="BIZ UDPゴシック" panose="020B0400000000000000" pitchFamily="50" charset="-128"/>
                <a:cs typeface="+mn-cs"/>
                <a:sym typeface="BIZ UDPゴシック" panose="020B0400000000000000" pitchFamily="50" charset="-128"/>
              </a:defRPr>
            </a:lvl4pPr>
            <a:lvl5pPr marL="648000" marR="0" indent="-108000" algn="l" defTabSz="1007772" rtl="0" eaLnBrk="1" fontAlgn="auto" latinLnBrk="0" hangingPunct="1">
              <a:lnSpc>
                <a:spcPct val="120000"/>
              </a:lnSpc>
              <a:spcBef>
                <a:spcPts val="0"/>
              </a:spcBef>
              <a:spcAft>
                <a:spcPts val="400"/>
              </a:spcAft>
              <a:buClr>
                <a:srgbClr val="595758"/>
              </a:buClr>
              <a:buSzTx/>
              <a:buFont typeface="BIZ UDPゴシック" panose="020B0400000000000000" pitchFamily="50" charset="-128"/>
              <a:buChar char="-"/>
              <a:tabLst/>
              <a:defRPr kumimoji="1" sz="1050" b="0" kern="1200" spc="120" baseline="0">
                <a:solidFill>
                  <a:srgbClr val="000000"/>
                </a:solidFill>
                <a:latin typeface="BIZ UDPゴシック" panose="020B0400000000000000" pitchFamily="50" charset="-128"/>
                <a:ea typeface="BIZ UDPゴシック" panose="020B0400000000000000" pitchFamily="50" charset="-128"/>
                <a:cs typeface="+mn-cs"/>
                <a:sym typeface="BIZ UDPゴシック" panose="020B0400000000000000" pitchFamily="50" charset="-128"/>
              </a:defRPr>
            </a:lvl5pPr>
            <a:lvl6pPr marL="2771374"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260"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145"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032"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r>
              <a:rPr lang="ja-JP" altLang="en-US" dirty="0"/>
              <a:t>出所）ニッキン　「宮崎銀と県信保協、サステナ経営後押し　金利と保証料を優遇」　</a:t>
            </a:r>
            <a:r>
              <a:rPr lang="en-US" altLang="ja-JP" dirty="0">
                <a:hlinkClick r:id="rId6"/>
              </a:rPr>
              <a:t>https://www.nikkinonline.com/article/137481</a:t>
            </a:r>
            <a:r>
              <a:rPr lang="ja-JP" altLang="en-US" dirty="0"/>
              <a:t>　（閲覧日：</a:t>
            </a:r>
            <a:r>
              <a:rPr lang="en-US" altLang="ja-JP" dirty="0"/>
              <a:t>2023</a:t>
            </a:r>
            <a:r>
              <a:rPr lang="ja-JP" altLang="en-US" dirty="0"/>
              <a:t>年</a:t>
            </a:r>
            <a:r>
              <a:rPr lang="en-US" altLang="ja-JP" dirty="0"/>
              <a:t>12</a:t>
            </a:r>
            <a:r>
              <a:rPr lang="ja-JP" altLang="en-US" dirty="0"/>
              <a:t>月</a:t>
            </a:r>
            <a:r>
              <a:rPr lang="en-US" altLang="ja-JP" dirty="0"/>
              <a:t>12</a:t>
            </a:r>
            <a:r>
              <a:rPr lang="ja-JP" altLang="en-US" dirty="0"/>
              <a:t>日）</a:t>
            </a:r>
            <a:endParaRPr lang="en-US" altLang="ja-JP" dirty="0"/>
          </a:p>
          <a:p>
            <a:r>
              <a:rPr kumimoji="1" lang="ja-JP" altLang="en-US" dirty="0"/>
              <a:t>　　　 環境省　「グ</a:t>
            </a:r>
            <a:r>
              <a:rPr kumimoji="1" lang="ja-JP" altLang="en-US" dirty="0">
                <a:solidFill>
                  <a:schemeClr val="tx1"/>
                </a:solidFill>
              </a:rPr>
              <a:t>リ</a:t>
            </a:r>
            <a:r>
              <a:rPr kumimoji="1" lang="ja-JP" altLang="en-US" dirty="0"/>
              <a:t>ーンファイナンスポータル」　</a:t>
            </a:r>
            <a:r>
              <a:rPr lang="en-US" altLang="ja-JP" dirty="0">
                <a:hlinkClick r:id="rId7"/>
              </a:rPr>
              <a:t>https://greenfinanceportal.env.go.jp/loan/overview/about.html</a:t>
            </a:r>
            <a:r>
              <a:rPr kumimoji="1" lang="ja-JP" altLang="en-US" dirty="0"/>
              <a:t>　</a:t>
            </a:r>
            <a:r>
              <a:rPr kumimoji="1" lang="en-US" altLang="ja-JP" dirty="0"/>
              <a:t>(</a:t>
            </a:r>
            <a:r>
              <a:rPr kumimoji="1" lang="ja-JP" altLang="en-US" dirty="0"/>
              <a:t>閲覧日：</a:t>
            </a:r>
            <a:r>
              <a:rPr kumimoji="1" lang="en-US" altLang="ja-JP" dirty="0"/>
              <a:t>2023</a:t>
            </a:r>
            <a:r>
              <a:rPr kumimoji="1" lang="ja-JP" altLang="en-US" dirty="0"/>
              <a:t>年</a:t>
            </a:r>
            <a:r>
              <a:rPr lang="en-US" altLang="ja-JP" dirty="0"/>
              <a:t>12</a:t>
            </a:r>
            <a:r>
              <a:rPr kumimoji="1" lang="ja-JP" altLang="en-US" dirty="0"/>
              <a:t>月</a:t>
            </a:r>
            <a:r>
              <a:rPr kumimoji="1" lang="en-US" altLang="ja-JP" dirty="0"/>
              <a:t>12</a:t>
            </a:r>
            <a:r>
              <a:rPr kumimoji="1" lang="ja-JP" altLang="en-US" dirty="0"/>
              <a:t>日）</a:t>
            </a:r>
            <a:endParaRPr lang="ja-JP" altLang="en-US" dirty="0"/>
          </a:p>
        </p:txBody>
      </p:sp>
      <p:graphicFrame>
        <p:nvGraphicFramePr>
          <p:cNvPr id="6" name="表 8">
            <a:extLst>
              <a:ext uri="{FF2B5EF4-FFF2-40B4-BE49-F238E27FC236}">
                <a16:creationId xmlns:a16="http://schemas.microsoft.com/office/drawing/2014/main" id="{3FDB622B-E60C-A537-9339-F7690FFC5526}"/>
              </a:ext>
            </a:extLst>
          </p:cNvPr>
          <p:cNvGraphicFramePr>
            <a:graphicFrameLocks noGrp="1"/>
          </p:cNvGraphicFramePr>
          <p:nvPr>
            <p:extLst>
              <p:ext uri="{D42A27DB-BD31-4B8C-83A1-F6EECF244321}">
                <p14:modId xmlns:p14="http://schemas.microsoft.com/office/powerpoint/2010/main" val="4136994588"/>
              </p:ext>
            </p:extLst>
          </p:nvPr>
        </p:nvGraphicFramePr>
        <p:xfrm>
          <a:off x="538163" y="3865330"/>
          <a:ext cx="9655167" cy="2983822"/>
        </p:xfrm>
        <a:graphic>
          <a:graphicData uri="http://schemas.openxmlformats.org/drawingml/2006/table">
            <a:tbl>
              <a:tblPr firstRow="1" firstCol="1" bandRow="1">
                <a:tableStyleId>{5C22544A-7EE6-4342-B048-85BDC9FD1C3A}</a:tableStyleId>
              </a:tblPr>
              <a:tblGrid>
                <a:gridCol w="1703592">
                  <a:extLst>
                    <a:ext uri="{9D8B030D-6E8A-4147-A177-3AD203B41FA5}">
                      <a16:colId xmlns:a16="http://schemas.microsoft.com/office/drawing/2014/main" val="1873643911"/>
                    </a:ext>
                  </a:extLst>
                </a:gridCol>
                <a:gridCol w="3928970">
                  <a:extLst>
                    <a:ext uri="{9D8B030D-6E8A-4147-A177-3AD203B41FA5}">
                      <a16:colId xmlns:a16="http://schemas.microsoft.com/office/drawing/2014/main" val="2148978703"/>
                    </a:ext>
                  </a:extLst>
                </a:gridCol>
                <a:gridCol w="4022605">
                  <a:extLst>
                    <a:ext uri="{9D8B030D-6E8A-4147-A177-3AD203B41FA5}">
                      <a16:colId xmlns:a16="http://schemas.microsoft.com/office/drawing/2014/main" val="2813873253"/>
                    </a:ext>
                  </a:extLst>
                </a:gridCol>
              </a:tblGrid>
              <a:tr h="467055">
                <a:tc>
                  <a:txBody>
                    <a:bodyPr/>
                    <a:lstStyle/>
                    <a:p>
                      <a:endParaRPr kumimoji="1" lang="ja-JP" altLang="en-US" sz="1200"/>
                    </a:p>
                  </a:txBody>
                  <a:tcPr anchor="ctr"/>
                </a:tc>
                <a:tc>
                  <a:txBody>
                    <a:bodyPr/>
                    <a:lstStyle/>
                    <a:p>
                      <a:pPr algn="ctr"/>
                      <a:r>
                        <a:rPr kumimoji="1" lang="ja-JP" altLang="en-US" sz="1600"/>
                        <a:t>メリット</a:t>
                      </a:r>
                    </a:p>
                  </a:txBody>
                  <a:tcPr anchor="ctr"/>
                </a:tc>
                <a:tc>
                  <a:txBody>
                    <a:bodyPr/>
                    <a:lstStyle/>
                    <a:p>
                      <a:pPr algn="ctr"/>
                      <a:r>
                        <a:rPr kumimoji="1" lang="ja-JP" altLang="en-US" sz="1600"/>
                        <a:t>条件等</a:t>
                      </a:r>
                    </a:p>
                  </a:txBody>
                  <a:tcPr anchor="ctr"/>
                </a:tc>
                <a:extLst>
                  <a:ext uri="{0D108BD9-81ED-4DB2-BD59-A6C34878D82A}">
                    <a16:rowId xmlns:a16="http://schemas.microsoft.com/office/drawing/2014/main" val="2628621980"/>
                  </a:ext>
                </a:extLst>
              </a:tr>
              <a:tr h="1451981">
                <a:tc>
                  <a:txBody>
                    <a:bodyPr/>
                    <a:lstStyle/>
                    <a:p>
                      <a:r>
                        <a:rPr kumimoji="1" lang="ja-JP" altLang="en-US" sz="1600" b="1">
                          <a:solidFill>
                            <a:schemeClr val="bg1"/>
                          </a:solidFill>
                        </a:rPr>
                        <a:t>サステナビリティ・リンク・ローン（</a:t>
                      </a:r>
                      <a:r>
                        <a:rPr kumimoji="1" lang="en-US" altLang="ja-JP" sz="1600" b="1">
                          <a:solidFill>
                            <a:schemeClr val="bg1"/>
                          </a:solidFill>
                        </a:rPr>
                        <a:t>SLL</a:t>
                      </a:r>
                      <a:r>
                        <a:rPr kumimoji="1" lang="ja-JP" altLang="en-US" sz="1600" b="1">
                          <a:solidFill>
                            <a:schemeClr val="bg1"/>
                          </a:solidFill>
                        </a:rPr>
                        <a:t>）</a:t>
                      </a:r>
                    </a:p>
                  </a:txBody>
                  <a:tcPr anchor="ctr"/>
                </a:tc>
                <a:tc>
                  <a:txBody>
                    <a:bodyPr/>
                    <a:lstStyle/>
                    <a:p>
                      <a:pPr marL="171450" marR="0" lvl="0" indent="-171450" algn="l" defTabSz="1007772"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b="0" i="0" u="none" strike="noStrike" kern="1200" cap="none" spc="0" normalizeH="0" baseline="0" noProof="0">
                          <a:ln>
                            <a:noFill/>
                          </a:ln>
                          <a:solidFill>
                            <a:srgbClr val="000000"/>
                          </a:solidFill>
                          <a:effectLst/>
                          <a:uLnTx/>
                          <a:uFillTx/>
                          <a:latin typeface="+mn-lt"/>
                          <a:ea typeface="+mn-ea"/>
                        </a:rPr>
                        <a:t>サステナビリティ戦略やリスクマネジメント等の社内の体制整備に繋がる。</a:t>
                      </a:r>
                      <a:endParaRPr kumimoji="1" lang="en-US" altLang="ja-JP" sz="1200" b="0" i="0" u="none" strike="noStrike" kern="1200" cap="none" spc="0" normalizeH="0" baseline="0" noProof="0">
                        <a:ln>
                          <a:noFill/>
                        </a:ln>
                        <a:solidFill>
                          <a:srgbClr val="000000"/>
                        </a:solidFill>
                        <a:effectLst/>
                        <a:uLnTx/>
                        <a:uFillTx/>
                        <a:latin typeface="+mn-lt"/>
                        <a:ea typeface="+mn-ea"/>
                      </a:endParaRPr>
                    </a:p>
                    <a:p>
                      <a:pPr marL="171450" marR="0" lvl="0" indent="-171450" algn="l" defTabSz="1007772"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b="0" i="0" u="none" strike="noStrike" kern="1200" cap="none" spc="0" normalizeH="0" baseline="0" noProof="0">
                          <a:ln>
                            <a:noFill/>
                          </a:ln>
                          <a:solidFill>
                            <a:srgbClr val="000000"/>
                          </a:solidFill>
                          <a:effectLst/>
                          <a:uLnTx/>
                          <a:uFillTx/>
                          <a:latin typeface="+mn-lt"/>
                          <a:ea typeface="+mn-ea"/>
                        </a:rPr>
                        <a:t>サステナビリティターゲットに連動して金利が変動するため、サステナビリティ経営を高度化することで、比較的好条件での資金調達ができる。</a:t>
                      </a:r>
                      <a:endParaRPr kumimoji="1" lang="en-US" altLang="ja-JP" sz="1200" b="0" i="0" u="none" strike="noStrike" kern="1200" cap="none" spc="0" normalizeH="0" baseline="0" noProof="0">
                        <a:ln>
                          <a:noFill/>
                        </a:ln>
                        <a:solidFill>
                          <a:srgbClr val="000000"/>
                        </a:solidFill>
                        <a:effectLst/>
                        <a:uLnTx/>
                        <a:uFillTx/>
                        <a:latin typeface="+mn-lt"/>
                        <a:ea typeface="+mn-ea"/>
                      </a:endParaRPr>
                    </a:p>
                    <a:p>
                      <a:pPr marL="171450" marR="0" lvl="0" indent="-171450" algn="l" defTabSz="1007772"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b="0" i="0" u="none" strike="noStrike" kern="1200" cap="none" spc="0" normalizeH="0" baseline="0" noProof="0">
                          <a:ln>
                            <a:noFill/>
                          </a:ln>
                          <a:solidFill>
                            <a:srgbClr val="000000"/>
                          </a:solidFill>
                          <a:effectLst/>
                          <a:uLnTx/>
                          <a:uFillTx/>
                          <a:latin typeface="+mn-lt"/>
                          <a:ea typeface="+mn-ea"/>
                        </a:rPr>
                        <a:t>環境・社会面でサステナブルな経済活動の推進に積極的であることを対外的にアピールすることができる。</a:t>
                      </a:r>
                    </a:p>
                  </a:txBody>
                  <a:tcPr/>
                </a:tc>
                <a:tc>
                  <a:txBody>
                    <a:bodyPr/>
                    <a:lstStyle/>
                    <a:p>
                      <a:pPr marL="171450" indent="-171450">
                        <a:buFont typeface="Arial" panose="020B0604020202020204" pitchFamily="34" charset="0"/>
                        <a:buChar char="•"/>
                      </a:pPr>
                      <a:r>
                        <a:rPr kumimoji="1" lang="ja-JP" altLang="en-US" sz="1200"/>
                        <a:t>設定した野心的なサステナビリティ・パフォーマンス・ターゲットに向けて行動し、その改善度合と融資条件が連動する。</a:t>
                      </a:r>
                    </a:p>
                    <a:p>
                      <a:pPr marL="171450" indent="-171450">
                        <a:buFont typeface="Arial" panose="020B0604020202020204" pitchFamily="34" charset="0"/>
                        <a:buChar char="•"/>
                      </a:pPr>
                      <a:r>
                        <a:rPr kumimoji="1" lang="ja-JP" altLang="en-US" sz="1200" b="1"/>
                        <a:t>グリーンローンと異なり、調達資金の融資対象が特定のプロジェクトに限定されない。</a:t>
                      </a:r>
                    </a:p>
                    <a:p>
                      <a:pPr marL="171450" indent="-171450">
                        <a:buFont typeface="Arial" panose="020B0604020202020204" pitchFamily="34" charset="0"/>
                        <a:buChar char="•"/>
                      </a:pPr>
                      <a:r>
                        <a:rPr kumimoji="1" lang="ja-JP" altLang="en-US" sz="1200"/>
                        <a:t>融資後のレポーティングが必要。</a:t>
                      </a:r>
                    </a:p>
                  </a:txBody>
                  <a:tcPr/>
                </a:tc>
                <a:extLst>
                  <a:ext uri="{0D108BD9-81ED-4DB2-BD59-A6C34878D82A}">
                    <a16:rowId xmlns:a16="http://schemas.microsoft.com/office/drawing/2014/main" val="774687161"/>
                  </a:ext>
                </a:extLst>
              </a:tr>
              <a:tr h="1064786">
                <a:tc>
                  <a:txBody>
                    <a:bodyPr/>
                    <a:lstStyle/>
                    <a:p>
                      <a:r>
                        <a:rPr kumimoji="1" lang="ja-JP" altLang="en-US" sz="1600" b="1" dirty="0"/>
                        <a:t>グリーンローン</a:t>
                      </a:r>
                    </a:p>
                  </a:txBody>
                  <a:tcPr anchor="ctr"/>
                </a:tc>
                <a:tc>
                  <a:txBody>
                    <a:bodyPr/>
                    <a:lstStyle/>
                    <a:p>
                      <a:pPr marL="171450" indent="-171450">
                        <a:buFont typeface="Arial" panose="020B0604020202020204" pitchFamily="34" charset="0"/>
                        <a:buChar char="•"/>
                      </a:pPr>
                      <a:r>
                        <a:rPr kumimoji="1" lang="ja-JP" altLang="en-US" sz="1200" dirty="0"/>
                        <a:t>サステナビリティ戦略やリスクマネジメント等の社内の体制整備に繋がる。</a:t>
                      </a:r>
                      <a:endParaRPr kumimoji="1" lang="en-US" altLang="ja-JP" sz="1200" dirty="0"/>
                    </a:p>
                    <a:p>
                      <a:pPr marL="171450" indent="-171450">
                        <a:buFont typeface="Arial" panose="020B0604020202020204" pitchFamily="34" charset="0"/>
                        <a:buChar char="•"/>
                      </a:pPr>
                      <a:r>
                        <a:rPr kumimoji="1" lang="ja-JP" altLang="en-US" sz="1200" dirty="0"/>
                        <a:t>再エネ事業などから得られるキャッシュフローを利払いや償還の原資とすることで、比較的好条件での資金調達ができる。</a:t>
                      </a:r>
                      <a:endParaRPr kumimoji="1" lang="en-US" altLang="ja-JP" sz="1200" dirty="0"/>
                    </a:p>
                  </a:txBody>
                  <a:tcPr/>
                </a:tc>
                <a:tc>
                  <a:txBody>
                    <a:bodyPr/>
                    <a:lstStyle/>
                    <a:p>
                      <a:pPr marL="171450" indent="-171450">
                        <a:buFont typeface="Arial" panose="020B0604020202020204" pitchFamily="34" charset="0"/>
                        <a:buChar char="•"/>
                      </a:pPr>
                      <a:r>
                        <a:rPr kumimoji="1" lang="ja-JP" altLang="en-US" sz="1200" b="1" dirty="0"/>
                        <a:t>資金使途はグリーンプロジェクトに限定される。</a:t>
                      </a:r>
                    </a:p>
                    <a:p>
                      <a:pPr marL="171450" indent="-171450">
                        <a:buFont typeface="Arial" panose="020B0604020202020204" pitchFamily="34" charset="0"/>
                        <a:buChar char="•"/>
                      </a:pPr>
                      <a:r>
                        <a:rPr kumimoji="1" lang="ja-JP" altLang="en-US" sz="1200" dirty="0"/>
                        <a:t>調達資金は確実に追跡管理される。</a:t>
                      </a:r>
                    </a:p>
                    <a:p>
                      <a:pPr marL="171450" indent="-171450">
                        <a:buFont typeface="Arial" panose="020B0604020202020204" pitchFamily="34" charset="0"/>
                        <a:buChar char="•"/>
                      </a:pPr>
                      <a:r>
                        <a:rPr kumimoji="1" lang="ja-JP" altLang="en-US" sz="1200" dirty="0"/>
                        <a:t>融資後のレポーティングが必要。</a:t>
                      </a:r>
                    </a:p>
                  </a:txBody>
                  <a:tcPr/>
                </a:tc>
                <a:extLst>
                  <a:ext uri="{0D108BD9-81ED-4DB2-BD59-A6C34878D82A}">
                    <a16:rowId xmlns:a16="http://schemas.microsoft.com/office/drawing/2014/main" val="2884206115"/>
                  </a:ext>
                </a:extLst>
              </a:tr>
            </a:tbl>
          </a:graphicData>
        </a:graphic>
      </p:graphicFrame>
      <p:sp>
        <p:nvSpPr>
          <p:cNvPr id="9" name="テキスト ボックス 8">
            <a:extLst>
              <a:ext uri="{FF2B5EF4-FFF2-40B4-BE49-F238E27FC236}">
                <a16:creationId xmlns:a16="http://schemas.microsoft.com/office/drawing/2014/main" id="{E145312D-0958-C7B1-1337-FD53A293CE20}"/>
              </a:ext>
            </a:extLst>
          </p:cNvPr>
          <p:cNvSpPr txBox="1"/>
          <p:nvPr/>
        </p:nvSpPr>
        <p:spPr>
          <a:xfrm>
            <a:off x="4243196" y="3470769"/>
            <a:ext cx="2802110" cy="338554"/>
          </a:xfrm>
          <a:prstGeom prst="rect">
            <a:avLst/>
          </a:prstGeom>
          <a:solidFill>
            <a:schemeClr val="accent2">
              <a:lumMod val="20000"/>
              <a:lumOff val="80000"/>
            </a:schemeClr>
          </a:solidFill>
        </p:spPr>
        <p:txBody>
          <a:bodyPr wrap="square">
            <a:spAutoFit/>
          </a:bodyPr>
          <a:lstStyle/>
          <a:p>
            <a:pPr algn="ctr"/>
            <a:r>
              <a:rPr lang="ja-JP" altLang="en-US" sz="1600" b="1"/>
              <a:t>主な脱炭素関連ファイナンス</a:t>
            </a:r>
          </a:p>
        </p:txBody>
      </p:sp>
      <p:sp>
        <p:nvSpPr>
          <p:cNvPr id="2" name="タイトル 3">
            <a:extLst>
              <a:ext uri="{FF2B5EF4-FFF2-40B4-BE49-F238E27FC236}">
                <a16:creationId xmlns:a16="http://schemas.microsoft.com/office/drawing/2014/main" id="{D3D5F5CC-22DA-B364-7B30-F85AFC3BAD48}"/>
              </a:ext>
            </a:extLst>
          </p:cNvPr>
          <p:cNvSpPr>
            <a:spLocks noGrp="1"/>
          </p:cNvSpPr>
          <p:nvPr>
            <p:ph type="title"/>
          </p:nvPr>
        </p:nvSpPr>
        <p:spPr>
          <a:xfrm>
            <a:off x="539906" y="360696"/>
            <a:ext cx="9216000" cy="216000"/>
          </a:xfrm>
        </p:spPr>
        <p:txBody>
          <a:bodyPr vert="horz">
            <a:noAutofit/>
          </a:bodyPr>
          <a:lstStyle/>
          <a:p>
            <a:r>
              <a:rPr lang="en-US" altLang="ja-JP"/>
              <a:t>2</a:t>
            </a:r>
            <a:r>
              <a:rPr lang="ja-JP" altLang="en-US"/>
              <a:t>章．気候変動に係る機会</a:t>
            </a:r>
          </a:p>
        </p:txBody>
      </p:sp>
    </p:spTree>
    <p:extLst>
      <p:ext uri="{BB962C8B-B14F-4D97-AF65-F5344CB8AC3E}">
        <p14:creationId xmlns:p14="http://schemas.microsoft.com/office/powerpoint/2010/main" val="12187395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8390DAB4-BDEB-2CA1-C7F1-97CEC3052AFD}"/>
              </a:ext>
            </a:extLst>
          </p:cNvPr>
          <p:cNvGraphicFramePr>
            <a:graphicFrameLocks noChangeAspect="1"/>
          </p:cNvGraphicFramePr>
          <p:nvPr>
            <p:custDataLst>
              <p:tags r:id="rId1"/>
            </p:custDataLst>
            <p:extLst>
              <p:ext uri="{D42A27DB-BD31-4B8C-83A1-F6EECF244321}">
                <p14:modId xmlns:p14="http://schemas.microsoft.com/office/powerpoint/2010/main" val="42302122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40" imgH="541" progId="TCLayout.ActiveDocument.1">
                  <p:embed/>
                </p:oleObj>
              </mc:Choice>
              <mc:Fallback>
                <p:oleObj name="think-cell スライド" r:id="rId4" imgW="540" imgH="541" progId="TCLayout.ActiveDocument.1">
                  <p:embed/>
                  <p:pic>
                    <p:nvPicPr>
                      <p:cNvPr id="3" name="think-cell data - do not delete" hidden="1">
                        <a:extLst>
                          <a:ext uri="{FF2B5EF4-FFF2-40B4-BE49-F238E27FC236}">
                            <a16:creationId xmlns:a16="http://schemas.microsoft.com/office/drawing/2014/main" id="{8390DAB4-BDEB-2CA1-C7F1-97CEC3052AF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字幕 6">
            <a:extLst>
              <a:ext uri="{FF2B5EF4-FFF2-40B4-BE49-F238E27FC236}">
                <a16:creationId xmlns:a16="http://schemas.microsoft.com/office/drawing/2014/main" id="{957BCE56-0F38-4463-AE1D-3967409D31F7}"/>
              </a:ext>
            </a:extLst>
          </p:cNvPr>
          <p:cNvSpPr>
            <a:spLocks noGrp="1"/>
          </p:cNvSpPr>
          <p:nvPr>
            <p:ph type="subTitle" idx="10"/>
          </p:nvPr>
        </p:nvSpPr>
        <p:spPr>
          <a:xfrm>
            <a:off x="539906" y="861555"/>
            <a:ext cx="10208691" cy="477074"/>
          </a:xfrm>
        </p:spPr>
        <p:txBody>
          <a:bodyPr/>
          <a:lstStyle/>
          <a:p>
            <a:r>
              <a:rPr lang="en-US" altLang="ja-JP" sz="2800"/>
              <a:t>【</a:t>
            </a:r>
            <a:r>
              <a:rPr lang="ja-JP" altLang="en-US" sz="2800"/>
              <a:t>事例</a:t>
            </a:r>
            <a:r>
              <a:rPr lang="en-US" altLang="ja-JP" sz="2800"/>
              <a:t>】</a:t>
            </a:r>
            <a:r>
              <a:rPr lang="ja-JP" altLang="en-US" sz="2800"/>
              <a:t>社員のモチベーション向上や人材獲得力の強化</a:t>
            </a:r>
          </a:p>
        </p:txBody>
      </p:sp>
      <p:sp>
        <p:nvSpPr>
          <p:cNvPr id="4" name="テキスト プレースホルダー 2">
            <a:extLst>
              <a:ext uri="{FF2B5EF4-FFF2-40B4-BE49-F238E27FC236}">
                <a16:creationId xmlns:a16="http://schemas.microsoft.com/office/drawing/2014/main" id="{95E0F722-D1F2-1B6C-978C-E99ABDAB58BA}"/>
              </a:ext>
            </a:extLst>
          </p:cNvPr>
          <p:cNvSpPr txBox="1">
            <a:spLocks/>
          </p:cNvSpPr>
          <p:nvPr/>
        </p:nvSpPr>
        <p:spPr>
          <a:xfrm>
            <a:off x="538163" y="1601463"/>
            <a:ext cx="9655169" cy="1738938"/>
          </a:xfrm>
          <a:prstGeom prst="rect">
            <a:avLst/>
          </a:prstGeom>
        </p:spPr>
        <p:txBody>
          <a:bodyPr vert="horz" wrap="square" lIns="0" tIns="0" rIns="0" bIns="0" rtlCol="0">
            <a:spAutoFit/>
          </a:bodyPr>
          <a:lstStyle>
            <a:lvl1pPr marL="252000" marR="0" indent="-252000" algn="l" defTabSz="1007772" rtl="0" eaLnBrk="1" fontAlgn="auto" latinLnBrk="0" hangingPunct="1">
              <a:lnSpc>
                <a:spcPct val="120000"/>
              </a:lnSpc>
              <a:spcBef>
                <a:spcPts val="0"/>
              </a:spcBef>
              <a:spcAft>
                <a:spcPts val="600"/>
              </a:spcAft>
              <a:buClr>
                <a:srgbClr val="003B83"/>
              </a:buClr>
              <a:buSzTx/>
              <a:buFont typeface="Wingdings" panose="05000000000000000000" pitchFamily="2" charset="2"/>
              <a:buChar char="l"/>
              <a:tabLst/>
              <a:defRPr kumimoji="1" sz="1600" b="1" kern="1200" spc="120" baseline="0">
                <a:solidFill>
                  <a:srgbClr val="000000"/>
                </a:solidFill>
                <a:latin typeface="BIZ UDPゴシック" panose="020B0400000000000000" pitchFamily="50" charset="-128"/>
                <a:ea typeface="BIZ UDPゴシック" panose="020B0400000000000000" pitchFamily="50" charset="-128"/>
                <a:cs typeface="+mn-cs"/>
                <a:sym typeface="BIZ UDPゴシック" panose="020B0400000000000000" pitchFamily="50" charset="-128"/>
              </a:defRPr>
            </a:lvl1pPr>
            <a:lvl2pPr marL="252000" marR="0" indent="-216000" algn="l" defTabSz="1007772" rtl="0" eaLnBrk="1" fontAlgn="auto" latinLnBrk="0" hangingPunct="1">
              <a:lnSpc>
                <a:spcPct val="120000"/>
              </a:lnSpc>
              <a:spcBef>
                <a:spcPts val="0"/>
              </a:spcBef>
              <a:spcAft>
                <a:spcPts val="600"/>
              </a:spcAft>
              <a:buClr>
                <a:srgbClr val="3C82F4"/>
              </a:buClr>
              <a:buSzPct val="70000"/>
              <a:buFont typeface="Wingdings" panose="05000000000000000000" pitchFamily="2" charset="2"/>
              <a:buChar char="l"/>
              <a:tabLst/>
              <a:defRPr kumimoji="1" sz="1600" b="0" kern="1200" spc="120" baseline="0">
                <a:solidFill>
                  <a:srgbClr val="000000"/>
                </a:solidFill>
                <a:latin typeface="BIZ UDPゴシック" panose="020B0400000000000000" pitchFamily="50" charset="-128"/>
                <a:ea typeface="BIZ UDPゴシック" panose="020B0400000000000000" pitchFamily="50" charset="-128"/>
                <a:cs typeface="+mn-cs"/>
                <a:sym typeface="BIZ UDPゴシック" panose="020B0400000000000000" pitchFamily="50" charset="-128"/>
              </a:defRPr>
            </a:lvl2pPr>
            <a:lvl3pPr marL="396000" marR="0" indent="-144000" algn="l" defTabSz="1007772" rtl="0" eaLnBrk="1" fontAlgn="auto" latinLnBrk="0" hangingPunct="1">
              <a:lnSpc>
                <a:spcPct val="120000"/>
              </a:lnSpc>
              <a:spcBef>
                <a:spcPts val="0"/>
              </a:spcBef>
              <a:spcAft>
                <a:spcPts val="600"/>
              </a:spcAft>
              <a:buClr>
                <a:srgbClr val="000000"/>
              </a:buClr>
              <a:buSzTx/>
              <a:buFont typeface="BIZ UDPゴシック" panose="020B0400000000000000" pitchFamily="50" charset="-128"/>
              <a:buChar char="-"/>
              <a:tabLst/>
              <a:defRPr kumimoji="1" sz="1400" b="0" kern="1200" spc="120" baseline="0">
                <a:solidFill>
                  <a:srgbClr val="000000"/>
                </a:solidFill>
                <a:latin typeface="BIZ UDPゴシック" panose="020B0400000000000000" pitchFamily="50" charset="-128"/>
                <a:ea typeface="BIZ UDPゴシック" panose="020B0400000000000000" pitchFamily="50" charset="-128"/>
                <a:cs typeface="+mn-cs"/>
                <a:sym typeface="BIZ UDPゴシック" panose="020B0400000000000000" pitchFamily="50" charset="-128"/>
              </a:defRPr>
            </a:lvl3pPr>
            <a:lvl4pPr marL="540000" marR="0" indent="-144000" algn="l" defTabSz="1007772" rtl="0" eaLnBrk="1" fontAlgn="auto" latinLnBrk="0" hangingPunct="1">
              <a:lnSpc>
                <a:spcPct val="120000"/>
              </a:lnSpc>
              <a:spcBef>
                <a:spcPts val="0"/>
              </a:spcBef>
              <a:spcAft>
                <a:spcPts val="400"/>
              </a:spcAft>
              <a:buClr>
                <a:srgbClr val="595758"/>
              </a:buClr>
              <a:buSzTx/>
              <a:buFont typeface="Arial" panose="020B0604020202020204" pitchFamily="34" charset="0"/>
              <a:buChar char="•"/>
              <a:tabLst/>
              <a:defRPr kumimoji="1" sz="1200" b="0" kern="1200" spc="120" baseline="0">
                <a:solidFill>
                  <a:srgbClr val="000000"/>
                </a:solidFill>
                <a:latin typeface="BIZ UDPゴシック" panose="020B0400000000000000" pitchFamily="50" charset="-128"/>
                <a:ea typeface="BIZ UDPゴシック" panose="020B0400000000000000" pitchFamily="50" charset="-128"/>
                <a:cs typeface="+mn-cs"/>
                <a:sym typeface="BIZ UDPゴシック" panose="020B0400000000000000" pitchFamily="50" charset="-128"/>
              </a:defRPr>
            </a:lvl4pPr>
            <a:lvl5pPr marL="648000" marR="0" indent="-108000" algn="l" defTabSz="1007772" rtl="0" eaLnBrk="1" fontAlgn="auto" latinLnBrk="0" hangingPunct="1">
              <a:lnSpc>
                <a:spcPct val="120000"/>
              </a:lnSpc>
              <a:spcBef>
                <a:spcPts val="0"/>
              </a:spcBef>
              <a:spcAft>
                <a:spcPts val="400"/>
              </a:spcAft>
              <a:buClr>
                <a:srgbClr val="595758"/>
              </a:buClr>
              <a:buSzTx/>
              <a:buFont typeface="BIZ UDPゴシック" panose="020B0400000000000000" pitchFamily="50" charset="-128"/>
              <a:buChar char="-"/>
              <a:tabLst/>
              <a:defRPr kumimoji="1" sz="1050" b="0" kern="1200" spc="120" baseline="0">
                <a:solidFill>
                  <a:srgbClr val="000000"/>
                </a:solidFill>
                <a:latin typeface="BIZ UDPゴシック" panose="020B0400000000000000" pitchFamily="50" charset="-128"/>
                <a:ea typeface="BIZ UDPゴシック" panose="020B0400000000000000" pitchFamily="50" charset="-128"/>
                <a:cs typeface="+mn-cs"/>
                <a:sym typeface="BIZ UDPゴシック" panose="020B0400000000000000" pitchFamily="50" charset="-128"/>
              </a:defRPr>
            </a:lvl5pPr>
            <a:lvl6pPr marL="2771374"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260"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145"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032"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fontAlgn="base" hangingPunct="0">
              <a:lnSpc>
                <a:spcPct val="100000"/>
              </a:lnSpc>
            </a:pPr>
            <a:r>
              <a:rPr lang="ja-JP" altLang="en-US" sz="1800" b="0" dirty="0"/>
              <a:t>脱炭素への取組は、気候変動問題への関心の高い人材から共感・評価され、「この会社で働きたい」と意欲を持った人材を集める効果が期待される。最近では、こういった社会課題解決への貢献を就職先の条件の</a:t>
            </a:r>
            <a:r>
              <a:rPr lang="en-US" altLang="ja-JP" sz="1800" b="0" dirty="0"/>
              <a:t>1</a:t>
            </a:r>
            <a:r>
              <a:rPr lang="ja-JP" altLang="en-US" sz="1800" b="0" dirty="0"/>
              <a:t>つに挙げる学生が増加傾向にある。</a:t>
            </a:r>
            <a:endParaRPr lang="en-US" altLang="ja-JP" sz="1800" b="0" dirty="0"/>
          </a:p>
          <a:p>
            <a:pPr fontAlgn="base" hangingPunct="0">
              <a:lnSpc>
                <a:spcPct val="100000"/>
              </a:lnSpc>
            </a:pPr>
            <a:r>
              <a:rPr lang="ja-JP" altLang="en-US" sz="1800" b="0" dirty="0"/>
              <a:t>東京都新宿区に拠点を置く、</a:t>
            </a:r>
            <a:r>
              <a:rPr lang="en-US" altLang="ja-JP" sz="1800" b="0" dirty="0"/>
              <a:t>(</a:t>
            </a:r>
            <a:r>
              <a:rPr lang="ja-JP" altLang="en-US" sz="1800" b="0" dirty="0"/>
              <a:t>株</a:t>
            </a:r>
            <a:r>
              <a:rPr lang="en-US" altLang="ja-JP" sz="1800" b="0" dirty="0"/>
              <a:t>)</a:t>
            </a:r>
            <a:r>
              <a:rPr lang="ja-JP" altLang="en-US" sz="1800" b="0" dirty="0"/>
              <a:t>エコ・プランでは、社内勉強を起点にした脱炭素への取組によって、対外的評価の向上、社員モチベーションの向上、採用活動への好影響に結びつけた。</a:t>
            </a:r>
          </a:p>
        </p:txBody>
      </p:sp>
      <p:graphicFrame>
        <p:nvGraphicFramePr>
          <p:cNvPr id="6" name="表 5">
            <a:extLst>
              <a:ext uri="{FF2B5EF4-FFF2-40B4-BE49-F238E27FC236}">
                <a16:creationId xmlns:a16="http://schemas.microsoft.com/office/drawing/2014/main" id="{4E9D3FB2-D156-8074-72D7-DB9913F61AD7}"/>
              </a:ext>
            </a:extLst>
          </p:cNvPr>
          <p:cNvGraphicFramePr>
            <a:graphicFrameLocks noGrp="1"/>
          </p:cNvGraphicFramePr>
          <p:nvPr>
            <p:extLst>
              <p:ext uri="{D42A27DB-BD31-4B8C-83A1-F6EECF244321}">
                <p14:modId xmlns:p14="http://schemas.microsoft.com/office/powerpoint/2010/main" val="2772189248"/>
              </p:ext>
            </p:extLst>
          </p:nvPr>
        </p:nvGraphicFramePr>
        <p:xfrm>
          <a:off x="716601" y="3478560"/>
          <a:ext cx="2334881" cy="3349509"/>
        </p:xfrm>
        <a:graphic>
          <a:graphicData uri="http://schemas.openxmlformats.org/drawingml/2006/table">
            <a:tbl>
              <a:tblPr firstCol="1" bandRow="1">
                <a:tableStyleId>{5C22544A-7EE6-4342-B048-85BDC9FD1C3A}</a:tableStyleId>
              </a:tblPr>
              <a:tblGrid>
                <a:gridCol w="431211">
                  <a:extLst>
                    <a:ext uri="{9D8B030D-6E8A-4147-A177-3AD203B41FA5}">
                      <a16:colId xmlns:a16="http://schemas.microsoft.com/office/drawing/2014/main" val="206227150"/>
                    </a:ext>
                  </a:extLst>
                </a:gridCol>
                <a:gridCol w="1903670">
                  <a:extLst>
                    <a:ext uri="{9D8B030D-6E8A-4147-A177-3AD203B41FA5}">
                      <a16:colId xmlns:a16="http://schemas.microsoft.com/office/drawing/2014/main" val="3668303761"/>
                    </a:ext>
                  </a:extLst>
                </a:gridCol>
              </a:tblGrid>
              <a:tr h="686251">
                <a:tc>
                  <a:txBody>
                    <a:bodyPr/>
                    <a:lstStyle/>
                    <a:p>
                      <a:pPr algn="ctr"/>
                      <a:r>
                        <a:rPr kumimoji="1" lang="ja-JP" altLang="en-US" sz="1400"/>
                        <a:t>企業名</a:t>
                      </a:r>
                    </a:p>
                  </a:txBody>
                  <a:tcPr marL="89533" marR="89533" marT="44766" marB="44766" vert="eaVert" anchor="ctr"/>
                </a:tc>
                <a:tc>
                  <a:txBody>
                    <a:bodyPr/>
                    <a:lstStyle/>
                    <a:p>
                      <a:pPr algn="l"/>
                      <a:r>
                        <a:rPr kumimoji="1" lang="ja-JP" altLang="en-US" sz="1400"/>
                        <a:t>株式会社エコ・プラン</a:t>
                      </a:r>
                    </a:p>
                  </a:txBody>
                  <a:tcPr marL="89533" marR="89533" marT="44766" marB="44766" anchor="ctr"/>
                </a:tc>
                <a:extLst>
                  <a:ext uri="{0D108BD9-81ED-4DB2-BD59-A6C34878D82A}">
                    <a16:rowId xmlns:a16="http://schemas.microsoft.com/office/drawing/2014/main" val="198517685"/>
                  </a:ext>
                </a:extLst>
              </a:tr>
              <a:tr h="595988">
                <a:tc>
                  <a:txBody>
                    <a:bodyPr/>
                    <a:lstStyle/>
                    <a:p>
                      <a:pPr algn="ctr"/>
                      <a:r>
                        <a:rPr kumimoji="1" lang="ja-JP" altLang="en-US" sz="1400"/>
                        <a:t>拠点</a:t>
                      </a:r>
                    </a:p>
                  </a:txBody>
                  <a:tcPr marL="89533" marR="89533" marT="44766" marB="44766" vert="eaVert" anchor="ctr"/>
                </a:tc>
                <a:tc>
                  <a:txBody>
                    <a:bodyPr/>
                    <a:lstStyle/>
                    <a:p>
                      <a:pPr algn="l"/>
                      <a:r>
                        <a:rPr kumimoji="1" lang="ja-JP" altLang="en-US" sz="1400"/>
                        <a:t>東京都新宿区</a:t>
                      </a:r>
                    </a:p>
                  </a:txBody>
                  <a:tcPr marL="89533" marR="89533" marT="44766" marB="44766" anchor="ctr"/>
                </a:tc>
                <a:extLst>
                  <a:ext uri="{0D108BD9-81ED-4DB2-BD59-A6C34878D82A}">
                    <a16:rowId xmlns:a16="http://schemas.microsoft.com/office/drawing/2014/main" val="373089284"/>
                  </a:ext>
                </a:extLst>
              </a:tr>
              <a:tr h="766944">
                <a:tc>
                  <a:txBody>
                    <a:bodyPr/>
                    <a:lstStyle/>
                    <a:p>
                      <a:pPr algn="ctr"/>
                      <a:r>
                        <a:rPr kumimoji="1" lang="ja-JP" altLang="en-US" sz="1400"/>
                        <a:t>従業員数</a:t>
                      </a:r>
                    </a:p>
                  </a:txBody>
                  <a:tcPr marL="89533" marR="89533" marT="44766" marB="44766" vert="eaVert" anchor="ctr"/>
                </a:tc>
                <a:tc>
                  <a:txBody>
                    <a:bodyPr/>
                    <a:lstStyle/>
                    <a:p>
                      <a:pPr algn="l"/>
                      <a:r>
                        <a:rPr kumimoji="1" lang="en-US" altLang="ja-JP" sz="1400"/>
                        <a:t>364</a:t>
                      </a:r>
                      <a:r>
                        <a:rPr kumimoji="1" lang="ja-JP" altLang="en-US" sz="1400"/>
                        <a:t>名</a:t>
                      </a:r>
                    </a:p>
                  </a:txBody>
                  <a:tcPr marL="89533" marR="89533" marT="44766" marB="44766" anchor="ctr"/>
                </a:tc>
                <a:extLst>
                  <a:ext uri="{0D108BD9-81ED-4DB2-BD59-A6C34878D82A}">
                    <a16:rowId xmlns:a16="http://schemas.microsoft.com/office/drawing/2014/main" val="2513687510"/>
                  </a:ext>
                </a:extLst>
              </a:tr>
              <a:tr h="1300326">
                <a:tc>
                  <a:txBody>
                    <a:bodyPr/>
                    <a:lstStyle/>
                    <a:p>
                      <a:pPr algn="ctr"/>
                      <a:r>
                        <a:rPr kumimoji="1" lang="ja-JP" altLang="en-US" sz="1400"/>
                        <a:t>事業内容</a:t>
                      </a:r>
                    </a:p>
                  </a:txBody>
                  <a:tcPr marL="89533" marR="89533" marT="44766" marB="44766" vert="eaVert" anchor="ctr"/>
                </a:tc>
                <a:tc>
                  <a:txBody>
                    <a:bodyPr/>
                    <a:lstStyle/>
                    <a:p>
                      <a:pPr algn="l"/>
                      <a:r>
                        <a:rPr kumimoji="1" lang="ja-JP" altLang="en-US" sz="1400" dirty="0"/>
                        <a:t>業務用空調のメンテナンス・設置</a:t>
                      </a:r>
                    </a:p>
                  </a:txBody>
                  <a:tcPr marL="89533" marR="89533" marT="44766" marB="44766" anchor="ctr"/>
                </a:tc>
                <a:extLst>
                  <a:ext uri="{0D108BD9-81ED-4DB2-BD59-A6C34878D82A}">
                    <a16:rowId xmlns:a16="http://schemas.microsoft.com/office/drawing/2014/main" val="482705628"/>
                  </a:ext>
                </a:extLst>
              </a:tr>
            </a:tbl>
          </a:graphicData>
        </a:graphic>
      </p:graphicFrame>
      <p:graphicFrame>
        <p:nvGraphicFramePr>
          <p:cNvPr id="8" name="表 9">
            <a:extLst>
              <a:ext uri="{FF2B5EF4-FFF2-40B4-BE49-F238E27FC236}">
                <a16:creationId xmlns:a16="http://schemas.microsoft.com/office/drawing/2014/main" id="{12DFBD5A-0614-E3D8-74B4-776EAE03B8EC}"/>
              </a:ext>
            </a:extLst>
          </p:cNvPr>
          <p:cNvGraphicFramePr>
            <a:graphicFrameLocks noGrp="1"/>
          </p:cNvGraphicFramePr>
          <p:nvPr>
            <p:extLst>
              <p:ext uri="{D42A27DB-BD31-4B8C-83A1-F6EECF244321}">
                <p14:modId xmlns:p14="http://schemas.microsoft.com/office/powerpoint/2010/main" val="2130686472"/>
              </p:ext>
            </p:extLst>
          </p:nvPr>
        </p:nvGraphicFramePr>
        <p:xfrm>
          <a:off x="3216061" y="3478560"/>
          <a:ext cx="6712758" cy="3348984"/>
        </p:xfrm>
        <a:graphic>
          <a:graphicData uri="http://schemas.openxmlformats.org/drawingml/2006/table">
            <a:tbl>
              <a:tblPr firstCol="1" bandRow="1">
                <a:tableStyleId>{5C22544A-7EE6-4342-B048-85BDC9FD1C3A}</a:tableStyleId>
              </a:tblPr>
              <a:tblGrid>
                <a:gridCol w="1727406">
                  <a:extLst>
                    <a:ext uri="{9D8B030D-6E8A-4147-A177-3AD203B41FA5}">
                      <a16:colId xmlns:a16="http://schemas.microsoft.com/office/drawing/2014/main" val="206227150"/>
                    </a:ext>
                  </a:extLst>
                </a:gridCol>
                <a:gridCol w="4985352">
                  <a:extLst>
                    <a:ext uri="{9D8B030D-6E8A-4147-A177-3AD203B41FA5}">
                      <a16:colId xmlns:a16="http://schemas.microsoft.com/office/drawing/2014/main" val="3668303761"/>
                    </a:ext>
                  </a:extLst>
                </a:gridCol>
              </a:tblGrid>
              <a:tr h="1095129">
                <a:tc>
                  <a:txBody>
                    <a:bodyPr/>
                    <a:lstStyle/>
                    <a:p>
                      <a:pPr algn="ctr"/>
                      <a:r>
                        <a:rPr kumimoji="1" lang="ja-JP" altLang="en-US" sz="1400"/>
                        <a:t>脱炭素経営の変遷</a:t>
                      </a:r>
                    </a:p>
                  </a:txBody>
                  <a:tcPr marL="89533" marR="89533" marT="44766" marB="44766" anchor="ctr"/>
                </a:tc>
                <a:tc>
                  <a:txBody>
                    <a:bodyPr/>
                    <a:lstStyle/>
                    <a:p>
                      <a:pPr marL="285750" indent="-285750" algn="l">
                        <a:spcAft>
                          <a:spcPts val="600"/>
                        </a:spcAft>
                        <a:buFont typeface="Arial" panose="020B0604020202020204" pitchFamily="34" charset="0"/>
                        <a:buChar char="•"/>
                      </a:pPr>
                      <a:r>
                        <a:rPr kumimoji="1" lang="en-US" altLang="ja-JP" sz="1200"/>
                        <a:t>2019 </a:t>
                      </a:r>
                      <a:r>
                        <a:rPr kumimoji="1" lang="ja-JP" altLang="en-US" sz="1200"/>
                        <a:t>年に排出量の算定・目標設定を行い、その後 </a:t>
                      </a:r>
                      <a:r>
                        <a:rPr kumimoji="1" lang="en-US" altLang="ja-JP" sz="1200"/>
                        <a:t>3 </a:t>
                      </a:r>
                      <a:r>
                        <a:rPr kumimoji="1" lang="ja-JP" altLang="en-US" sz="1200"/>
                        <a:t>年で</a:t>
                      </a:r>
                      <a:r>
                        <a:rPr kumimoji="1" lang="en-US" altLang="ja-JP" sz="1200"/>
                        <a:t>Scope1</a:t>
                      </a:r>
                      <a:r>
                        <a:rPr kumimoji="1" lang="ja-JP" altLang="en-US" sz="1200"/>
                        <a:t>及び</a:t>
                      </a:r>
                      <a:r>
                        <a:rPr kumimoji="1" lang="en-US" altLang="ja-JP" sz="1200"/>
                        <a:t>2 </a:t>
                      </a:r>
                      <a:r>
                        <a:rPr kumimoji="1" lang="ja-JP" altLang="en-US" sz="1200"/>
                        <a:t>のうち </a:t>
                      </a:r>
                      <a:r>
                        <a:rPr kumimoji="1" lang="en-US" altLang="ja-JP" sz="1200"/>
                        <a:t>20%</a:t>
                      </a:r>
                      <a:r>
                        <a:rPr kumimoji="1" lang="ja-JP" altLang="en-US" sz="1200"/>
                        <a:t>の削減を達成。</a:t>
                      </a:r>
                      <a:endParaRPr kumimoji="1" lang="en-US" altLang="ja-JP" sz="1200"/>
                    </a:p>
                    <a:p>
                      <a:pPr marL="285750" indent="-285750" algn="l">
                        <a:spcAft>
                          <a:spcPts val="600"/>
                        </a:spcAft>
                        <a:buFont typeface="Arial" panose="020B0604020202020204" pitchFamily="34" charset="0"/>
                        <a:buChar char="•"/>
                      </a:pPr>
                      <a:r>
                        <a:rPr kumimoji="1" lang="ja-JP" altLang="en-US" sz="1200"/>
                        <a:t>同社の脱炭素への取組は社内勉強により始まる。</a:t>
                      </a:r>
                      <a:endParaRPr kumimoji="1" lang="en-US" altLang="ja-JP" sz="1200"/>
                    </a:p>
                    <a:p>
                      <a:pPr marL="285750" indent="-285750" algn="l">
                        <a:spcAft>
                          <a:spcPts val="600"/>
                        </a:spcAft>
                        <a:buFont typeface="Arial" panose="020B0604020202020204" pitchFamily="34" charset="0"/>
                        <a:buChar char="•"/>
                      </a:pPr>
                      <a:r>
                        <a:rPr kumimoji="1" lang="ja-JP" altLang="en-US" sz="1200"/>
                        <a:t>脱炭素の取組が社外への情報発信や金融機関からの評価に繋がり、同業他社からの問合せ増加や採用活動等に寄与。</a:t>
                      </a:r>
                    </a:p>
                  </a:txBody>
                  <a:tcPr marL="89533" marR="89533" marT="44766" marB="44766" anchor="ctr"/>
                </a:tc>
                <a:extLst>
                  <a:ext uri="{0D108BD9-81ED-4DB2-BD59-A6C34878D82A}">
                    <a16:rowId xmlns:a16="http://schemas.microsoft.com/office/drawing/2014/main" val="373089284"/>
                  </a:ext>
                </a:extLst>
              </a:tr>
              <a:tr h="2104312">
                <a:tc>
                  <a:txBody>
                    <a:bodyPr/>
                    <a:lstStyle/>
                    <a:p>
                      <a:pPr algn="ctr"/>
                      <a:r>
                        <a:rPr kumimoji="1" lang="ja-JP" altLang="en-US" sz="1400"/>
                        <a:t>人材獲得力への結びつき</a:t>
                      </a:r>
                    </a:p>
                  </a:txBody>
                  <a:tcPr marL="89533" marR="89533" marT="44766" marB="44766" anchor="ctr"/>
                </a:tc>
                <a:tc>
                  <a:txBody>
                    <a:bodyPr/>
                    <a:lstStyle/>
                    <a:p>
                      <a:pPr marL="285750" indent="-285750" algn="l">
                        <a:spcAft>
                          <a:spcPts val="1200"/>
                        </a:spcAft>
                        <a:buFont typeface="+mj-lt"/>
                        <a:buAutoNum type="arabicPeriod"/>
                      </a:pPr>
                      <a:r>
                        <a:rPr lang="ja-JP" altLang="en-US" sz="1200" dirty="0"/>
                        <a:t>社内の脱炭素関連リテラシーの低さを感じており、キャリアプランの一環として脱炭素の社内勉強と情報発信を開始。</a:t>
                      </a:r>
                      <a:endParaRPr lang="en-US" altLang="ja-JP" sz="1200" dirty="0"/>
                    </a:p>
                    <a:p>
                      <a:pPr marL="285750" indent="-285750" algn="l">
                        <a:spcAft>
                          <a:spcPts val="1200"/>
                        </a:spcAft>
                        <a:buFont typeface="+mj-lt"/>
                        <a:buAutoNum type="arabicPeriod"/>
                      </a:pPr>
                      <a:r>
                        <a:rPr kumimoji="1" lang="ja-JP" altLang="en-US" sz="1200" b="0" u="none" dirty="0"/>
                        <a:t>その後、再エネ</a:t>
                      </a:r>
                      <a:r>
                        <a:rPr kumimoji="1" lang="en-US" altLang="ja-JP" sz="1200" b="0" u="none" dirty="0"/>
                        <a:t>100</a:t>
                      </a:r>
                      <a:r>
                        <a:rPr kumimoji="1" lang="ja-JP" altLang="en-US" sz="1200" b="0" u="none" dirty="0"/>
                        <a:t>％宣言等の環境イニシアティブに参加するうちに外部の投資家から高い評価を受けたことが社内で伝わり、社員の脱炭素意識やモチベーションの向上に寄与。</a:t>
                      </a:r>
                      <a:endParaRPr kumimoji="1" lang="en-US" altLang="ja-JP" sz="1200" b="0" u="none" dirty="0"/>
                    </a:p>
                    <a:p>
                      <a:pPr marL="285750" indent="-285750" algn="l">
                        <a:spcAft>
                          <a:spcPts val="1200"/>
                        </a:spcAft>
                        <a:buFont typeface="+mj-lt"/>
                        <a:buAutoNum type="arabicPeriod"/>
                      </a:pPr>
                      <a:r>
                        <a:rPr kumimoji="1" lang="ja-JP" altLang="en-US" sz="1200" b="0" u="none" dirty="0"/>
                        <a:t>自社ホームページで「エコトピック」として再エネ、脱炭素といったキーワードに関して、記事を書くことで適宜情報発信。</a:t>
                      </a:r>
                      <a:endParaRPr kumimoji="1" lang="en-US" altLang="ja-JP" sz="1200" b="0" u="none" dirty="0"/>
                    </a:p>
                    <a:p>
                      <a:pPr marL="285750" indent="-285750" algn="l">
                        <a:spcAft>
                          <a:spcPts val="1200"/>
                        </a:spcAft>
                        <a:buFont typeface="+mj-lt"/>
                        <a:buAutoNum type="arabicPeriod"/>
                      </a:pPr>
                      <a:r>
                        <a:rPr kumimoji="1" lang="ja-JP" altLang="en-US" sz="1200" b="0" u="none" dirty="0"/>
                        <a:t>採用活動において、今までとは違う学生からの応募を受理。</a:t>
                      </a:r>
                      <a:r>
                        <a:rPr kumimoji="1" lang="en-US" altLang="ja-JP" sz="1200" b="0" u="none" dirty="0"/>
                        <a:t>20</a:t>
                      </a:r>
                      <a:r>
                        <a:rPr kumimoji="1" lang="ja-JP" altLang="en-US" sz="1200" b="0" u="none" dirty="0"/>
                        <a:t>代の脱炭素や気候変動に対する意識は今の経営層とは違うことを認識。</a:t>
                      </a:r>
                    </a:p>
                  </a:txBody>
                  <a:tcPr marL="89533" marR="89533" marT="44766" marB="44766" anchor="ctr"/>
                </a:tc>
                <a:extLst>
                  <a:ext uri="{0D108BD9-81ED-4DB2-BD59-A6C34878D82A}">
                    <a16:rowId xmlns:a16="http://schemas.microsoft.com/office/drawing/2014/main" val="2513687510"/>
                  </a:ext>
                </a:extLst>
              </a:tr>
            </a:tbl>
          </a:graphicData>
        </a:graphic>
      </p:graphicFrame>
      <p:sp>
        <p:nvSpPr>
          <p:cNvPr id="9" name="テキスト プレースホルダー 1">
            <a:extLst>
              <a:ext uri="{FF2B5EF4-FFF2-40B4-BE49-F238E27FC236}">
                <a16:creationId xmlns:a16="http://schemas.microsoft.com/office/drawing/2014/main" id="{056E0DDE-90AA-4BA4-85FF-F1B6504901E9}"/>
              </a:ext>
            </a:extLst>
          </p:cNvPr>
          <p:cNvSpPr txBox="1">
            <a:spLocks/>
          </p:cNvSpPr>
          <p:nvPr/>
        </p:nvSpPr>
        <p:spPr>
          <a:xfrm>
            <a:off x="538163" y="6902576"/>
            <a:ext cx="9612000" cy="270843"/>
          </a:xfrm>
          <a:prstGeom prst="rect">
            <a:avLst/>
          </a:prstGeom>
        </p:spPr>
        <p:txBody>
          <a:bodyPr vert="horz" wrap="square" lIns="0" tIns="0" rIns="0" bIns="0" rtlCol="0" anchor="b" anchorCtr="0">
            <a:spAutoFit/>
          </a:bodyPr>
          <a:lstStyle>
            <a:lvl1pPr marL="252000" marR="0" indent="-252000" algn="l" defTabSz="1007772" rtl="0" eaLnBrk="1" fontAlgn="ctr" latinLnBrk="0" hangingPunct="1">
              <a:lnSpc>
                <a:spcPct val="110000"/>
              </a:lnSpc>
              <a:spcBef>
                <a:spcPts val="0"/>
              </a:spcBef>
              <a:spcAft>
                <a:spcPts val="0"/>
              </a:spcAft>
              <a:buClr>
                <a:srgbClr val="595758"/>
              </a:buClr>
              <a:buSzTx/>
              <a:buFont typeface="Wingdings" panose="05000000000000000000" pitchFamily="2" charset="2"/>
              <a:buNone/>
              <a:tabLst/>
              <a:defRPr kumimoji="1" sz="800" b="0" kern="1200" spc="120" baseline="0">
                <a:solidFill>
                  <a:srgbClr val="000000"/>
                </a:solidFill>
                <a:latin typeface="BIZ UDPゴシック" panose="020B0400000000000000" pitchFamily="50" charset="-128"/>
                <a:ea typeface="BIZ UDPゴシック" panose="020B0400000000000000" pitchFamily="50" charset="-128"/>
                <a:cs typeface="+mn-cs"/>
                <a:sym typeface="BIZ UDPゴシック" panose="020B0400000000000000" pitchFamily="50" charset="-128"/>
              </a:defRPr>
            </a:lvl1pPr>
            <a:lvl2pPr marL="252000" marR="0" indent="-216000" algn="l" defTabSz="1007772" rtl="0" eaLnBrk="1" fontAlgn="auto" latinLnBrk="0" hangingPunct="1">
              <a:lnSpc>
                <a:spcPct val="120000"/>
              </a:lnSpc>
              <a:spcBef>
                <a:spcPts val="0"/>
              </a:spcBef>
              <a:spcAft>
                <a:spcPts val="600"/>
              </a:spcAft>
              <a:buClr>
                <a:srgbClr val="3C82F4"/>
              </a:buClr>
              <a:buSzPct val="70000"/>
              <a:buFont typeface="Wingdings" panose="05000000000000000000" pitchFamily="2" charset="2"/>
              <a:buChar char="l"/>
              <a:tabLst/>
              <a:defRPr kumimoji="1" sz="1600" b="0" kern="1200" spc="120" baseline="0">
                <a:solidFill>
                  <a:srgbClr val="000000"/>
                </a:solidFill>
                <a:latin typeface="BIZ UDPゴシック" panose="020B0400000000000000" pitchFamily="50" charset="-128"/>
                <a:ea typeface="BIZ UDPゴシック" panose="020B0400000000000000" pitchFamily="50" charset="-128"/>
                <a:cs typeface="+mn-cs"/>
                <a:sym typeface="BIZ UDPゴシック" panose="020B0400000000000000" pitchFamily="50" charset="-128"/>
              </a:defRPr>
            </a:lvl2pPr>
            <a:lvl3pPr marL="396000" marR="0" indent="-144000" algn="l" defTabSz="1007772" rtl="0" eaLnBrk="1" fontAlgn="auto" latinLnBrk="0" hangingPunct="1">
              <a:lnSpc>
                <a:spcPct val="120000"/>
              </a:lnSpc>
              <a:spcBef>
                <a:spcPts val="0"/>
              </a:spcBef>
              <a:spcAft>
                <a:spcPts val="600"/>
              </a:spcAft>
              <a:buClr>
                <a:srgbClr val="000000"/>
              </a:buClr>
              <a:buSzTx/>
              <a:buFont typeface="BIZ UDPゴシック" panose="020B0400000000000000" pitchFamily="50" charset="-128"/>
              <a:buChar char="-"/>
              <a:tabLst/>
              <a:defRPr kumimoji="1" sz="1400" b="0" kern="1200" spc="120" baseline="0">
                <a:solidFill>
                  <a:srgbClr val="000000"/>
                </a:solidFill>
                <a:latin typeface="BIZ UDPゴシック" panose="020B0400000000000000" pitchFamily="50" charset="-128"/>
                <a:ea typeface="BIZ UDPゴシック" panose="020B0400000000000000" pitchFamily="50" charset="-128"/>
                <a:cs typeface="+mn-cs"/>
                <a:sym typeface="BIZ UDPゴシック" panose="020B0400000000000000" pitchFamily="50" charset="-128"/>
              </a:defRPr>
            </a:lvl3pPr>
            <a:lvl4pPr marL="540000" marR="0" indent="-108000" algn="l" defTabSz="1007772" rtl="0" eaLnBrk="1" fontAlgn="auto" latinLnBrk="0" hangingPunct="1">
              <a:lnSpc>
                <a:spcPct val="120000"/>
              </a:lnSpc>
              <a:spcBef>
                <a:spcPts val="0"/>
              </a:spcBef>
              <a:spcAft>
                <a:spcPts val="400"/>
              </a:spcAft>
              <a:buClr>
                <a:srgbClr val="595758"/>
              </a:buClr>
              <a:buSzTx/>
              <a:buFont typeface="Arial" panose="020B0604020202020204" pitchFamily="34" charset="0"/>
              <a:buChar char="•"/>
              <a:tabLst/>
              <a:defRPr kumimoji="1" sz="1200" b="0" kern="1200" spc="120" baseline="0">
                <a:solidFill>
                  <a:srgbClr val="000000"/>
                </a:solidFill>
                <a:latin typeface="BIZ UDPゴシック" panose="020B0400000000000000" pitchFamily="50" charset="-128"/>
                <a:ea typeface="BIZ UDPゴシック" panose="020B0400000000000000" pitchFamily="50" charset="-128"/>
                <a:cs typeface="+mn-cs"/>
                <a:sym typeface="BIZ UDPゴシック" panose="020B0400000000000000" pitchFamily="50" charset="-128"/>
              </a:defRPr>
            </a:lvl4pPr>
            <a:lvl5pPr marL="648000" marR="0" indent="-108000" algn="l" defTabSz="1007772" rtl="0" eaLnBrk="1" fontAlgn="auto" latinLnBrk="0" hangingPunct="1">
              <a:lnSpc>
                <a:spcPct val="120000"/>
              </a:lnSpc>
              <a:spcBef>
                <a:spcPts val="0"/>
              </a:spcBef>
              <a:spcAft>
                <a:spcPts val="400"/>
              </a:spcAft>
              <a:buClr>
                <a:srgbClr val="595758"/>
              </a:buClr>
              <a:buSzTx/>
              <a:buFont typeface="BIZ UDPゴシック" panose="020B0400000000000000" pitchFamily="50" charset="-128"/>
              <a:buChar char="-"/>
              <a:tabLst/>
              <a:defRPr kumimoji="1" sz="1050" b="0" kern="1200" spc="120" baseline="0">
                <a:solidFill>
                  <a:srgbClr val="000000"/>
                </a:solidFill>
                <a:latin typeface="BIZ UDPゴシック" panose="020B0400000000000000" pitchFamily="50" charset="-128"/>
                <a:ea typeface="BIZ UDPゴシック" panose="020B0400000000000000" pitchFamily="50" charset="-128"/>
                <a:cs typeface="+mn-cs"/>
                <a:sym typeface="BIZ UDPゴシック" panose="020B0400000000000000" pitchFamily="50" charset="-128"/>
              </a:defRPr>
            </a:lvl5pPr>
            <a:lvl6pPr marL="2771374"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260"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145"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032"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r>
              <a:rPr lang="ja-JP" altLang="en-US" dirty="0"/>
              <a:t>出所）</a:t>
            </a:r>
            <a:r>
              <a:rPr kumimoji="1" lang="ja-JP" altLang="en-US" dirty="0"/>
              <a:t>環境省　「中小規模事業者のための脱炭素経営ハンドブックー温室効果ガス削減目標を達成するためにー </a:t>
            </a:r>
            <a:r>
              <a:rPr kumimoji="1" lang="en-US" altLang="ja-JP" dirty="0"/>
              <a:t>ver1.1</a:t>
            </a:r>
            <a:r>
              <a:rPr kumimoji="1" lang="ja-JP" altLang="en-US" dirty="0"/>
              <a:t>」　</a:t>
            </a:r>
            <a:r>
              <a:rPr kumimoji="1" lang="en-US" altLang="ja-JP" dirty="0">
                <a:hlinkClick r:id="rId6"/>
              </a:rPr>
              <a:t>https://www.env.go.jp/content/900440895.pdf</a:t>
            </a:r>
            <a:r>
              <a:rPr kumimoji="1" lang="ja-JP" altLang="en-US" dirty="0"/>
              <a:t>　</a:t>
            </a:r>
            <a:r>
              <a:rPr kumimoji="1" lang="en-US" altLang="ja-JP" dirty="0"/>
              <a:t>(</a:t>
            </a:r>
            <a:r>
              <a:rPr kumimoji="1" lang="ja-JP" altLang="en-US" dirty="0"/>
              <a:t>閲覧日：</a:t>
            </a:r>
            <a:r>
              <a:rPr kumimoji="1" lang="en-US" altLang="ja-JP" dirty="0"/>
              <a:t>2023</a:t>
            </a:r>
            <a:r>
              <a:rPr kumimoji="1" lang="ja-JP" altLang="en-US" dirty="0"/>
              <a:t>年</a:t>
            </a:r>
            <a:r>
              <a:rPr lang="en-US" altLang="ja-JP" dirty="0"/>
              <a:t>12</a:t>
            </a:r>
            <a:r>
              <a:rPr kumimoji="1" lang="ja-JP" altLang="en-US" dirty="0"/>
              <a:t>月</a:t>
            </a:r>
            <a:r>
              <a:rPr kumimoji="1" lang="en-US" altLang="ja-JP" dirty="0"/>
              <a:t>12</a:t>
            </a:r>
            <a:r>
              <a:rPr kumimoji="1" lang="ja-JP" altLang="en-US" dirty="0"/>
              <a:t>日）</a:t>
            </a:r>
            <a:endParaRPr lang="ja-JP" altLang="en-US" dirty="0"/>
          </a:p>
        </p:txBody>
      </p:sp>
      <p:sp>
        <p:nvSpPr>
          <p:cNvPr id="11" name="テキスト ボックス 10">
            <a:extLst>
              <a:ext uri="{FF2B5EF4-FFF2-40B4-BE49-F238E27FC236}">
                <a16:creationId xmlns:a16="http://schemas.microsoft.com/office/drawing/2014/main" id="{0965B3BE-FC43-1746-E661-822F8E9D99A3}"/>
              </a:ext>
            </a:extLst>
          </p:cNvPr>
          <p:cNvSpPr txBox="1"/>
          <p:nvPr/>
        </p:nvSpPr>
        <p:spPr>
          <a:xfrm>
            <a:off x="3153732" y="3107131"/>
            <a:ext cx="4981038" cy="307777"/>
          </a:xfrm>
          <a:prstGeom prst="rect">
            <a:avLst/>
          </a:prstGeom>
          <a:solidFill>
            <a:schemeClr val="accent2">
              <a:lumMod val="20000"/>
              <a:lumOff val="80000"/>
            </a:schemeClr>
          </a:solidFill>
        </p:spPr>
        <p:txBody>
          <a:bodyPr wrap="square" anchor="ctr">
            <a:spAutoFit/>
          </a:bodyPr>
          <a:lstStyle/>
          <a:p>
            <a:pPr algn="ctr"/>
            <a:r>
              <a:rPr lang="ja-JP" altLang="en-US" sz="1400" b="1"/>
              <a:t>社員のモチベーション向上や人材獲得力の強化に繋げた事例</a:t>
            </a:r>
          </a:p>
        </p:txBody>
      </p:sp>
      <p:sp>
        <p:nvSpPr>
          <p:cNvPr id="2" name="タイトル 3">
            <a:extLst>
              <a:ext uri="{FF2B5EF4-FFF2-40B4-BE49-F238E27FC236}">
                <a16:creationId xmlns:a16="http://schemas.microsoft.com/office/drawing/2014/main" id="{5B05728E-0B1C-DBA6-F4C0-EFA694A46F08}"/>
              </a:ext>
            </a:extLst>
          </p:cNvPr>
          <p:cNvSpPr>
            <a:spLocks noGrp="1"/>
          </p:cNvSpPr>
          <p:nvPr>
            <p:ph type="title"/>
          </p:nvPr>
        </p:nvSpPr>
        <p:spPr>
          <a:xfrm>
            <a:off x="539906" y="360696"/>
            <a:ext cx="9216000" cy="216000"/>
          </a:xfrm>
        </p:spPr>
        <p:txBody>
          <a:bodyPr vert="horz">
            <a:noAutofit/>
          </a:bodyPr>
          <a:lstStyle/>
          <a:p>
            <a:r>
              <a:rPr lang="en-US" altLang="ja-JP"/>
              <a:t>2</a:t>
            </a:r>
            <a:r>
              <a:rPr lang="ja-JP" altLang="en-US"/>
              <a:t>章．気候変動に係る機会</a:t>
            </a:r>
          </a:p>
        </p:txBody>
      </p:sp>
    </p:spTree>
    <p:extLst>
      <p:ext uri="{BB962C8B-B14F-4D97-AF65-F5344CB8AC3E}">
        <p14:creationId xmlns:p14="http://schemas.microsoft.com/office/powerpoint/2010/main" val="8087271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EC492372-ABF5-BAE3-2C16-4042BB3D5DEF}"/>
              </a:ext>
            </a:extLst>
          </p:cNvPr>
          <p:cNvGraphicFramePr>
            <a:graphicFrameLocks noChangeAspect="1"/>
          </p:cNvGraphicFramePr>
          <p:nvPr>
            <p:custDataLst>
              <p:tags r:id="rId1"/>
            </p:custDataLst>
            <p:extLst>
              <p:ext uri="{D42A27DB-BD31-4B8C-83A1-F6EECF244321}">
                <p14:modId xmlns:p14="http://schemas.microsoft.com/office/powerpoint/2010/main" val="37115449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40" imgH="541" progId="TCLayout.ActiveDocument.1">
                  <p:embed/>
                </p:oleObj>
              </mc:Choice>
              <mc:Fallback>
                <p:oleObj name="think-cell スライド" r:id="rId4" imgW="540" imgH="541" progId="TCLayout.ActiveDocument.1">
                  <p:embed/>
                  <p:pic>
                    <p:nvPicPr>
                      <p:cNvPr id="2" name="think-cell data - do not delete" hidden="1">
                        <a:extLst>
                          <a:ext uri="{FF2B5EF4-FFF2-40B4-BE49-F238E27FC236}">
                            <a16:creationId xmlns:a16="http://schemas.microsoft.com/office/drawing/2014/main" id="{EC492372-ABF5-BAE3-2C16-4042BB3D5DE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テキスト プレースホルダー 2">
            <a:extLst>
              <a:ext uri="{FF2B5EF4-FFF2-40B4-BE49-F238E27FC236}">
                <a16:creationId xmlns:a16="http://schemas.microsoft.com/office/drawing/2014/main" id="{612B4A20-82A8-A859-C060-E2177A1C40EC}"/>
              </a:ext>
            </a:extLst>
          </p:cNvPr>
          <p:cNvSpPr>
            <a:spLocks noGrp="1"/>
          </p:cNvSpPr>
          <p:nvPr>
            <p:ph type="body" sz="quarter" idx="15"/>
          </p:nvPr>
        </p:nvSpPr>
        <p:spPr>
          <a:xfrm>
            <a:off x="530615" y="1694784"/>
            <a:ext cx="9638130" cy="1461939"/>
          </a:xfrm>
        </p:spPr>
        <p:txBody>
          <a:bodyPr/>
          <a:lstStyle/>
          <a:p>
            <a:pPr algn="l" fontAlgn="base" hangingPunct="0">
              <a:lnSpc>
                <a:spcPct val="100000"/>
              </a:lnSpc>
            </a:pPr>
            <a:r>
              <a:rPr lang="en-US" altLang="ja-JP" sz="1800" b="0" kern="100" dirty="0">
                <a:solidFill>
                  <a:schemeClr val="tx1"/>
                </a:solidFill>
                <a:cs typeface="Times New Roman" panose="02020603050405020304" pitchFamily="18" charset="0"/>
              </a:rPr>
              <a:t>2015</a:t>
            </a:r>
            <a:r>
              <a:rPr lang="ja-JP" altLang="en-US" sz="1800" b="0" kern="100" dirty="0">
                <a:solidFill>
                  <a:schemeClr val="tx1"/>
                </a:solidFill>
                <a:cs typeface="Times New Roman" panose="02020603050405020304" pitchFamily="18" charset="0"/>
              </a:rPr>
              <a:t>年にパリ協定が採択されたことを契機として、気候変動問題を巡る国際的な議論や対応が本格化している。</a:t>
            </a:r>
            <a:endParaRPr lang="en-US" altLang="ja-JP" sz="1800" b="0" kern="100" dirty="0">
              <a:solidFill>
                <a:schemeClr val="tx1"/>
              </a:solidFill>
              <a:cs typeface="Times New Roman" panose="02020603050405020304" pitchFamily="18" charset="0"/>
            </a:endParaRPr>
          </a:p>
          <a:p>
            <a:pPr algn="l" fontAlgn="base" hangingPunct="0">
              <a:lnSpc>
                <a:spcPct val="100000"/>
              </a:lnSpc>
            </a:pPr>
            <a:r>
              <a:rPr lang="ja-JP" altLang="en-US" sz="1800" b="0" kern="100" dirty="0">
                <a:solidFill>
                  <a:schemeClr val="tx1"/>
                </a:solidFill>
                <a:cs typeface="Times New Roman" panose="02020603050405020304" pitchFamily="18" charset="0"/>
              </a:rPr>
              <a:t>国内では、</a:t>
            </a:r>
            <a:r>
              <a:rPr lang="en-US" altLang="ja-JP" sz="1800" b="0" kern="100" dirty="0">
                <a:solidFill>
                  <a:schemeClr val="tx1"/>
                </a:solidFill>
                <a:cs typeface="Times New Roman" panose="02020603050405020304" pitchFamily="18" charset="0"/>
              </a:rPr>
              <a:t>2020</a:t>
            </a:r>
            <a:r>
              <a:rPr lang="ja-JP" altLang="en-US" sz="1800" b="0" kern="100" dirty="0">
                <a:solidFill>
                  <a:schemeClr val="tx1"/>
                </a:solidFill>
                <a:cs typeface="Times New Roman" panose="02020603050405020304" pitchFamily="18" charset="0"/>
              </a:rPr>
              <a:t>年</a:t>
            </a:r>
            <a:r>
              <a:rPr lang="en-US" altLang="ja-JP" sz="1800" b="0" kern="100" dirty="0">
                <a:solidFill>
                  <a:schemeClr val="tx1"/>
                </a:solidFill>
                <a:cs typeface="Times New Roman" panose="02020603050405020304" pitchFamily="18" charset="0"/>
              </a:rPr>
              <a:t>10</a:t>
            </a:r>
            <a:r>
              <a:rPr lang="ja-JP" altLang="en-US" sz="1800" b="0" kern="100" dirty="0">
                <a:solidFill>
                  <a:schemeClr val="tx1"/>
                </a:solidFill>
                <a:cs typeface="Times New Roman" panose="02020603050405020304" pitchFamily="18" charset="0"/>
              </a:rPr>
              <a:t>月の菅首相（当時）の所信表明演説を受けて、</a:t>
            </a:r>
            <a:r>
              <a:rPr lang="en-US" altLang="ja-JP" sz="1800" kern="100" dirty="0">
                <a:solidFill>
                  <a:schemeClr val="tx1"/>
                </a:solidFill>
                <a:cs typeface="Times New Roman" panose="02020603050405020304" pitchFamily="18" charset="0"/>
              </a:rPr>
              <a:t>2050</a:t>
            </a:r>
            <a:r>
              <a:rPr lang="ja-JP" altLang="en-US" sz="1800" kern="100" dirty="0">
                <a:solidFill>
                  <a:schemeClr val="tx1"/>
                </a:solidFill>
                <a:cs typeface="Times New Roman" panose="02020603050405020304" pitchFamily="18" charset="0"/>
              </a:rPr>
              <a:t>年のカーボンニュートラルに向けた動きが加速</a:t>
            </a:r>
            <a:r>
              <a:rPr lang="ja-JP" altLang="en-US" sz="1800" b="0" kern="100" dirty="0">
                <a:solidFill>
                  <a:schemeClr val="tx1"/>
                </a:solidFill>
                <a:cs typeface="Times New Roman" panose="02020603050405020304" pitchFamily="18" charset="0"/>
              </a:rPr>
              <a:t>しており、国民や企業の意識の変化だけでなく、低炭素又は脱炭素が付加価値となる他、革新的な脱炭素技術への注目が集まっている。</a:t>
            </a:r>
            <a:endParaRPr lang="en-US" altLang="ja-JP" sz="1800" b="0" kern="100" dirty="0">
              <a:solidFill>
                <a:schemeClr val="tx1"/>
              </a:solidFill>
              <a:cs typeface="Times New Roman" panose="02020603050405020304" pitchFamily="18" charset="0"/>
            </a:endParaRPr>
          </a:p>
        </p:txBody>
      </p:sp>
      <p:sp>
        <p:nvSpPr>
          <p:cNvPr id="4" name="字幕 3">
            <a:extLst>
              <a:ext uri="{FF2B5EF4-FFF2-40B4-BE49-F238E27FC236}">
                <a16:creationId xmlns:a16="http://schemas.microsoft.com/office/drawing/2014/main" id="{3355EF6A-B9F6-813F-A8B0-4091AC2A8020}"/>
              </a:ext>
            </a:extLst>
          </p:cNvPr>
          <p:cNvSpPr>
            <a:spLocks noGrp="1"/>
          </p:cNvSpPr>
          <p:nvPr>
            <p:ph type="subTitle" idx="10"/>
          </p:nvPr>
        </p:nvSpPr>
        <p:spPr>
          <a:xfrm>
            <a:off x="539999" y="845462"/>
            <a:ext cx="9419009" cy="487235"/>
          </a:xfrm>
        </p:spPr>
        <p:txBody>
          <a:bodyPr/>
          <a:lstStyle/>
          <a:p>
            <a:r>
              <a:rPr lang="ja-JP" altLang="en-US" sz="2800" kern="100">
                <a:cs typeface="Times New Roman" panose="02020603050405020304" pitchFamily="18" charset="0"/>
              </a:rPr>
              <a:t>国際的にカーボンニュートラルに向けた脱炭素対応が加速</a:t>
            </a:r>
            <a:endParaRPr lang="ja-JP" altLang="ja-JP" sz="2800" kern="100">
              <a:effectLst/>
              <a:cs typeface="Times New Roman" panose="02020603050405020304" pitchFamily="18" charset="0"/>
            </a:endParaRPr>
          </a:p>
        </p:txBody>
      </p:sp>
      <p:graphicFrame>
        <p:nvGraphicFramePr>
          <p:cNvPr id="23" name="表 23">
            <a:extLst>
              <a:ext uri="{FF2B5EF4-FFF2-40B4-BE49-F238E27FC236}">
                <a16:creationId xmlns:a16="http://schemas.microsoft.com/office/drawing/2014/main" id="{E852564B-FBAA-EAA3-A85F-0973613E2BF4}"/>
              </a:ext>
            </a:extLst>
          </p:cNvPr>
          <p:cNvGraphicFramePr>
            <a:graphicFrameLocks noGrp="1"/>
          </p:cNvGraphicFramePr>
          <p:nvPr>
            <p:extLst>
              <p:ext uri="{D42A27DB-BD31-4B8C-83A1-F6EECF244321}">
                <p14:modId xmlns:p14="http://schemas.microsoft.com/office/powerpoint/2010/main" val="1192342448"/>
              </p:ext>
            </p:extLst>
          </p:nvPr>
        </p:nvGraphicFramePr>
        <p:xfrm>
          <a:off x="538163" y="3236254"/>
          <a:ext cx="9630582" cy="3974446"/>
        </p:xfrm>
        <a:graphic>
          <a:graphicData uri="http://schemas.openxmlformats.org/drawingml/2006/table">
            <a:tbl>
              <a:tblPr firstRow="1" bandRow="1">
                <a:tableStyleId>{5C22544A-7EE6-4342-B048-85BDC9FD1C3A}</a:tableStyleId>
              </a:tblPr>
              <a:tblGrid>
                <a:gridCol w="4815291">
                  <a:extLst>
                    <a:ext uri="{9D8B030D-6E8A-4147-A177-3AD203B41FA5}">
                      <a16:colId xmlns:a16="http://schemas.microsoft.com/office/drawing/2014/main" val="141284958"/>
                    </a:ext>
                  </a:extLst>
                </a:gridCol>
                <a:gridCol w="4815291">
                  <a:extLst>
                    <a:ext uri="{9D8B030D-6E8A-4147-A177-3AD203B41FA5}">
                      <a16:colId xmlns:a16="http://schemas.microsoft.com/office/drawing/2014/main" val="911392622"/>
                    </a:ext>
                  </a:extLst>
                </a:gridCol>
              </a:tblGrid>
              <a:tr h="554754">
                <a:tc>
                  <a:txBody>
                    <a:bodyPr/>
                    <a:lstStyle/>
                    <a:p>
                      <a:pPr algn="ctr"/>
                      <a:r>
                        <a:rPr kumimoji="1" lang="ja-JP" altLang="en-US" dirty="0">
                          <a:solidFill>
                            <a:schemeClr val="bg1"/>
                          </a:solidFill>
                          <a:latin typeface="BIZ UDPゴシック" panose="020B0400000000000000" pitchFamily="50" charset="-128"/>
                          <a:ea typeface="BIZ UDPゴシック" panose="020B0400000000000000" pitchFamily="50" charset="-128"/>
                          <a:sym typeface="BIZ UDPゴシック" panose="020B0400000000000000" pitchFamily="50" charset="-128"/>
                        </a:rPr>
                        <a:t>国際的な主な政策動向</a:t>
                      </a:r>
                    </a:p>
                  </a:txBody>
                  <a:tcPr anchor="ctr"/>
                </a:tc>
                <a:tc>
                  <a:txBody>
                    <a:bodyPr/>
                    <a:lstStyle/>
                    <a:p>
                      <a:pPr algn="ctr"/>
                      <a:r>
                        <a:rPr kumimoji="1" lang="ja-JP" altLang="en-US" dirty="0">
                          <a:solidFill>
                            <a:schemeClr val="bg1"/>
                          </a:solidFill>
                          <a:latin typeface="BIZ UDPゴシック" panose="020B0400000000000000" pitchFamily="50" charset="-128"/>
                          <a:ea typeface="BIZ UDPゴシック" panose="020B0400000000000000" pitchFamily="50" charset="-128"/>
                          <a:sym typeface="BIZ UDPゴシック" panose="020B0400000000000000" pitchFamily="50" charset="-128"/>
                        </a:rPr>
                        <a:t>国内の主な政策動向</a:t>
                      </a:r>
                    </a:p>
                  </a:txBody>
                  <a:tcPr anchor="ctr"/>
                </a:tc>
                <a:extLst>
                  <a:ext uri="{0D108BD9-81ED-4DB2-BD59-A6C34878D82A}">
                    <a16:rowId xmlns:a16="http://schemas.microsoft.com/office/drawing/2014/main" val="1424703358"/>
                  </a:ext>
                </a:extLst>
              </a:tr>
              <a:tr h="1024046">
                <a:tc>
                  <a:txBody>
                    <a:bodyPr/>
                    <a:lstStyle/>
                    <a:p>
                      <a:pPr marL="285750" indent="-285750">
                        <a:buFont typeface="Wingdings" panose="05000000000000000000" pitchFamily="2" charset="2"/>
                        <a:buChar char="l"/>
                      </a:pPr>
                      <a:r>
                        <a:rPr kumimoji="1" lang="en-US" altLang="ja-JP" sz="1400" dirty="0">
                          <a:solidFill>
                            <a:schemeClr val="tx1"/>
                          </a:solidFill>
                          <a:latin typeface="BIZ UDPゴシック" panose="020B0400000000000000" pitchFamily="50" charset="-128"/>
                          <a:ea typeface="BIZ UDPゴシック" panose="020B0400000000000000" pitchFamily="50" charset="-128"/>
                          <a:sym typeface="BIZ UDPゴシック" panose="020B0400000000000000" pitchFamily="50" charset="-128"/>
                        </a:rPr>
                        <a:t>2015</a:t>
                      </a:r>
                      <a:r>
                        <a:rPr kumimoji="1" lang="ja-JP" altLang="en-US" sz="1400" dirty="0">
                          <a:solidFill>
                            <a:schemeClr val="tx1"/>
                          </a:solidFill>
                          <a:latin typeface="BIZ UDPゴシック" panose="020B0400000000000000" pitchFamily="50" charset="-128"/>
                          <a:ea typeface="BIZ UDPゴシック" panose="020B0400000000000000" pitchFamily="50" charset="-128"/>
                          <a:sym typeface="BIZ UDPゴシック" panose="020B0400000000000000" pitchFamily="50" charset="-128"/>
                        </a:rPr>
                        <a:t>年</a:t>
                      </a:r>
                      <a:r>
                        <a:rPr kumimoji="1" lang="en-US" altLang="ja-JP" sz="1400" dirty="0">
                          <a:solidFill>
                            <a:schemeClr val="tx1"/>
                          </a:solidFill>
                          <a:latin typeface="BIZ UDPゴシック" panose="020B0400000000000000" pitchFamily="50" charset="-128"/>
                          <a:ea typeface="BIZ UDPゴシック" panose="020B0400000000000000" pitchFamily="50" charset="-128"/>
                          <a:sym typeface="BIZ UDPゴシック" panose="020B0400000000000000" pitchFamily="50" charset="-128"/>
                        </a:rPr>
                        <a:t>12</a:t>
                      </a:r>
                      <a:r>
                        <a:rPr kumimoji="1" lang="ja-JP" altLang="en-US" sz="1400" dirty="0">
                          <a:solidFill>
                            <a:schemeClr val="tx1"/>
                          </a:solidFill>
                          <a:latin typeface="BIZ UDPゴシック" panose="020B0400000000000000" pitchFamily="50" charset="-128"/>
                          <a:ea typeface="BIZ UDPゴシック" panose="020B0400000000000000" pitchFamily="50" charset="-128"/>
                          <a:sym typeface="BIZ UDPゴシック" panose="020B0400000000000000" pitchFamily="50" charset="-128"/>
                        </a:rPr>
                        <a:t>月のパリにおける</a:t>
                      </a:r>
                      <a:r>
                        <a:rPr kumimoji="1" lang="en-US" altLang="ja-JP" sz="1400" dirty="0">
                          <a:solidFill>
                            <a:schemeClr val="tx1"/>
                          </a:solidFill>
                          <a:latin typeface="BIZ UDPゴシック" panose="020B0400000000000000" pitchFamily="50" charset="-128"/>
                          <a:ea typeface="BIZ UDPゴシック" panose="020B0400000000000000" pitchFamily="50" charset="-128"/>
                          <a:sym typeface="BIZ UDPゴシック" panose="020B0400000000000000" pitchFamily="50" charset="-128"/>
                        </a:rPr>
                        <a:t>COP21</a:t>
                      </a:r>
                      <a:r>
                        <a:rPr kumimoji="1" lang="ja-JP" altLang="en-US" sz="1400" dirty="0">
                          <a:solidFill>
                            <a:schemeClr val="tx1"/>
                          </a:solidFill>
                          <a:latin typeface="BIZ UDPゴシック" panose="020B0400000000000000" pitchFamily="50" charset="-128"/>
                          <a:ea typeface="BIZ UDPゴシック" panose="020B0400000000000000" pitchFamily="50" charset="-128"/>
                          <a:sym typeface="BIZ UDPゴシック" panose="020B0400000000000000" pitchFamily="50" charset="-128"/>
                        </a:rPr>
                        <a:t>にて、</a:t>
                      </a:r>
                      <a:r>
                        <a:rPr kumimoji="1" lang="en-US" altLang="ja-JP" sz="1400" dirty="0">
                          <a:solidFill>
                            <a:schemeClr val="tx1"/>
                          </a:solidFill>
                          <a:latin typeface="BIZ UDPゴシック" panose="020B0400000000000000" pitchFamily="50" charset="-128"/>
                          <a:ea typeface="BIZ UDPゴシック" panose="020B0400000000000000" pitchFamily="50" charset="-128"/>
                          <a:sym typeface="BIZ UDPゴシック" panose="020B0400000000000000" pitchFamily="50" charset="-128"/>
                        </a:rPr>
                        <a:t>GHG</a:t>
                      </a:r>
                      <a:r>
                        <a:rPr kumimoji="1" lang="ja-JP" altLang="en-US" sz="1400" dirty="0">
                          <a:solidFill>
                            <a:schemeClr val="tx1"/>
                          </a:solidFill>
                          <a:latin typeface="BIZ UDPゴシック" panose="020B0400000000000000" pitchFamily="50" charset="-128"/>
                          <a:ea typeface="BIZ UDPゴシック" panose="020B0400000000000000" pitchFamily="50" charset="-128"/>
                          <a:sym typeface="BIZ UDPゴシック" panose="020B0400000000000000" pitchFamily="50" charset="-128"/>
                        </a:rPr>
                        <a:t>排出削減等のための国際的な枠組みである</a:t>
                      </a:r>
                      <a:r>
                        <a:rPr kumimoji="1" lang="ja-JP" altLang="en-US" sz="1400" b="1" u="none" dirty="0">
                          <a:solidFill>
                            <a:schemeClr val="tx1"/>
                          </a:solidFill>
                          <a:latin typeface="BIZ UDPゴシック" panose="020B0400000000000000" pitchFamily="50" charset="-128"/>
                          <a:ea typeface="BIZ UDPゴシック" panose="020B0400000000000000" pitchFamily="50" charset="-128"/>
                          <a:sym typeface="BIZ UDPゴシック" panose="020B0400000000000000" pitchFamily="50" charset="-128"/>
                        </a:rPr>
                        <a:t>パリ協定が採択</a:t>
                      </a:r>
                      <a:r>
                        <a:rPr kumimoji="1" lang="ja-JP" altLang="en-US" sz="1400" dirty="0">
                          <a:solidFill>
                            <a:schemeClr val="tx1"/>
                          </a:solidFill>
                          <a:latin typeface="BIZ UDPゴシック" panose="020B0400000000000000" pitchFamily="50" charset="-128"/>
                          <a:ea typeface="BIZ UDPゴシック" panose="020B0400000000000000" pitchFamily="50" charset="-128"/>
                          <a:sym typeface="BIZ UDPゴシック" panose="020B0400000000000000" pitchFamily="50" charset="-128"/>
                        </a:rPr>
                        <a:t>。</a:t>
                      </a:r>
                      <a:endParaRPr kumimoji="1" lang="en-US" altLang="ja-JP" sz="1400" dirty="0">
                        <a:solidFill>
                          <a:schemeClr val="tx1"/>
                        </a:solidFill>
                        <a:latin typeface="BIZ UDPゴシック" panose="020B0400000000000000" pitchFamily="50" charset="-128"/>
                        <a:ea typeface="BIZ UDPゴシック" panose="020B0400000000000000" pitchFamily="50" charset="-128"/>
                        <a:sym typeface="BIZ UDPゴシック" panose="020B0400000000000000" pitchFamily="50" charset="-128"/>
                      </a:endParaRPr>
                    </a:p>
                    <a:p>
                      <a:pPr marL="285750" indent="-285750">
                        <a:buFont typeface="Wingdings" panose="05000000000000000000" pitchFamily="2" charset="2"/>
                        <a:buChar char="l"/>
                      </a:pPr>
                      <a:r>
                        <a:rPr kumimoji="1" lang="ja-JP" altLang="en-US" sz="1400" dirty="0">
                          <a:solidFill>
                            <a:schemeClr val="tx1"/>
                          </a:solidFill>
                          <a:latin typeface="BIZ UDPゴシック" panose="020B0400000000000000" pitchFamily="50" charset="-128"/>
                          <a:ea typeface="BIZ UDPゴシック" panose="020B0400000000000000" pitchFamily="50" charset="-128"/>
                          <a:sym typeface="BIZ UDPゴシック" panose="020B0400000000000000" pitchFamily="50" charset="-128"/>
                        </a:rPr>
                        <a:t>全ての参加国・地域において</a:t>
                      </a:r>
                      <a:r>
                        <a:rPr kumimoji="1" lang="en-US" altLang="ja-JP" sz="1400" dirty="0">
                          <a:solidFill>
                            <a:schemeClr val="tx1"/>
                          </a:solidFill>
                          <a:latin typeface="BIZ UDPゴシック" panose="020B0400000000000000" pitchFamily="50" charset="-128"/>
                          <a:ea typeface="BIZ UDPゴシック" panose="020B0400000000000000" pitchFamily="50" charset="-128"/>
                          <a:sym typeface="BIZ UDPゴシック" panose="020B0400000000000000" pitchFamily="50" charset="-128"/>
                        </a:rPr>
                        <a:t>GHG</a:t>
                      </a:r>
                      <a:r>
                        <a:rPr kumimoji="1" lang="ja-JP" altLang="en-US" sz="1400" dirty="0">
                          <a:solidFill>
                            <a:schemeClr val="tx1"/>
                          </a:solidFill>
                          <a:latin typeface="BIZ UDPゴシック" panose="020B0400000000000000" pitchFamily="50" charset="-128"/>
                          <a:ea typeface="BIZ UDPゴシック" panose="020B0400000000000000" pitchFamily="50" charset="-128"/>
                          <a:sym typeface="BIZ UDPゴシック" panose="020B0400000000000000" pitchFamily="50" charset="-128"/>
                        </a:rPr>
                        <a:t>排出量の削減や抑制に向けた目標を定めることが規定された。</a:t>
                      </a:r>
                    </a:p>
                  </a:txBody>
                  <a:tcPr anchor="ctr"/>
                </a:tc>
                <a:tc>
                  <a:txBody>
                    <a:bodyPr/>
                    <a:lstStyle/>
                    <a:p>
                      <a:pPr marL="285750" indent="-285750">
                        <a:buFont typeface="Wingdings" panose="05000000000000000000" pitchFamily="2" charset="2"/>
                        <a:buChar char="l"/>
                      </a:pPr>
                      <a:r>
                        <a:rPr kumimoji="1" lang="en-US" altLang="ja-JP" sz="1400" dirty="0">
                          <a:solidFill>
                            <a:schemeClr val="tx1"/>
                          </a:solidFill>
                          <a:latin typeface="BIZ UDPゴシック" panose="020B0400000000000000" pitchFamily="50" charset="-128"/>
                          <a:ea typeface="BIZ UDPゴシック" panose="020B0400000000000000" pitchFamily="50" charset="-128"/>
                          <a:sym typeface="BIZ UDPゴシック" panose="020B0400000000000000" pitchFamily="50" charset="-128"/>
                        </a:rPr>
                        <a:t>2020</a:t>
                      </a:r>
                      <a:r>
                        <a:rPr kumimoji="1" lang="ja-JP" altLang="en-US" sz="1400" dirty="0">
                          <a:solidFill>
                            <a:schemeClr val="tx1"/>
                          </a:solidFill>
                          <a:latin typeface="BIZ UDPゴシック" panose="020B0400000000000000" pitchFamily="50" charset="-128"/>
                          <a:ea typeface="BIZ UDPゴシック" panose="020B0400000000000000" pitchFamily="50" charset="-128"/>
                          <a:sym typeface="BIZ UDPゴシック" panose="020B0400000000000000" pitchFamily="50" charset="-128"/>
                        </a:rPr>
                        <a:t>年</a:t>
                      </a:r>
                      <a:r>
                        <a:rPr kumimoji="1" lang="en-US" altLang="ja-JP" sz="1400" dirty="0">
                          <a:solidFill>
                            <a:schemeClr val="tx1"/>
                          </a:solidFill>
                          <a:latin typeface="BIZ UDPゴシック" panose="020B0400000000000000" pitchFamily="50" charset="-128"/>
                          <a:ea typeface="BIZ UDPゴシック" panose="020B0400000000000000" pitchFamily="50" charset="-128"/>
                          <a:sym typeface="BIZ UDPゴシック" panose="020B0400000000000000" pitchFamily="50" charset="-128"/>
                        </a:rPr>
                        <a:t>10</a:t>
                      </a:r>
                      <a:r>
                        <a:rPr kumimoji="1" lang="ja-JP" altLang="en-US" sz="1400" dirty="0">
                          <a:solidFill>
                            <a:schemeClr val="tx1"/>
                          </a:solidFill>
                          <a:latin typeface="BIZ UDPゴシック" panose="020B0400000000000000" pitchFamily="50" charset="-128"/>
                          <a:ea typeface="BIZ UDPゴシック" panose="020B0400000000000000" pitchFamily="50" charset="-128"/>
                          <a:sym typeface="BIZ UDPゴシック" panose="020B0400000000000000" pitchFamily="50" charset="-128"/>
                        </a:rPr>
                        <a:t>月に菅内閣総理大臣（当時）が</a:t>
                      </a:r>
                      <a:r>
                        <a:rPr kumimoji="1" lang="en-US" altLang="ja-JP" sz="1400" b="1" u="none" dirty="0">
                          <a:solidFill>
                            <a:schemeClr val="tx1"/>
                          </a:solidFill>
                          <a:latin typeface="BIZ UDPゴシック" panose="020B0400000000000000" pitchFamily="50" charset="-128"/>
                          <a:ea typeface="BIZ UDPゴシック" panose="020B0400000000000000" pitchFamily="50" charset="-128"/>
                          <a:sym typeface="BIZ UDPゴシック" panose="020B0400000000000000" pitchFamily="50" charset="-128"/>
                        </a:rPr>
                        <a:t>2050</a:t>
                      </a:r>
                      <a:r>
                        <a:rPr kumimoji="1" lang="ja-JP" altLang="en-US" sz="1400" b="1" u="none" dirty="0">
                          <a:solidFill>
                            <a:schemeClr val="tx1"/>
                          </a:solidFill>
                          <a:latin typeface="BIZ UDPゴシック" panose="020B0400000000000000" pitchFamily="50" charset="-128"/>
                          <a:ea typeface="BIZ UDPゴシック" panose="020B0400000000000000" pitchFamily="50" charset="-128"/>
                          <a:sym typeface="BIZ UDPゴシック" panose="020B0400000000000000" pitchFamily="50" charset="-128"/>
                        </a:rPr>
                        <a:t>年までにカーボンニュートラルを実現する</a:t>
                      </a:r>
                      <a:r>
                        <a:rPr kumimoji="1" lang="ja-JP" altLang="en-US" sz="1400" dirty="0">
                          <a:solidFill>
                            <a:schemeClr val="tx1"/>
                          </a:solidFill>
                          <a:latin typeface="BIZ UDPゴシック" panose="020B0400000000000000" pitchFamily="50" charset="-128"/>
                          <a:ea typeface="BIZ UDPゴシック" panose="020B0400000000000000" pitchFamily="50" charset="-128"/>
                          <a:sym typeface="BIZ UDPゴシック" panose="020B0400000000000000" pitchFamily="50" charset="-128"/>
                        </a:rPr>
                        <a:t>ことを表明。</a:t>
                      </a:r>
                    </a:p>
                  </a:txBody>
                  <a:tcPr anchor="ctr"/>
                </a:tc>
                <a:extLst>
                  <a:ext uri="{0D108BD9-81ED-4DB2-BD59-A6C34878D82A}">
                    <a16:rowId xmlns:a16="http://schemas.microsoft.com/office/drawing/2014/main" val="1704259825"/>
                  </a:ext>
                </a:extLst>
              </a:tr>
              <a:tr h="1024046">
                <a:tc>
                  <a:txBody>
                    <a:bodyPr/>
                    <a:lstStyle/>
                    <a:p>
                      <a:pPr marL="285750" indent="-285750">
                        <a:buFont typeface="Wingdings" panose="05000000000000000000" pitchFamily="2" charset="2"/>
                        <a:buChar char="l"/>
                      </a:pPr>
                      <a:r>
                        <a:rPr kumimoji="1" lang="en-US" altLang="ja-JP" sz="1400">
                          <a:solidFill>
                            <a:schemeClr val="tx1"/>
                          </a:solidFill>
                          <a:latin typeface="BIZ UDPゴシック" panose="020B0400000000000000" pitchFamily="50" charset="-128"/>
                          <a:ea typeface="BIZ UDPゴシック" panose="020B0400000000000000" pitchFamily="50" charset="-128"/>
                          <a:sym typeface="BIZ UDPゴシック" panose="020B0400000000000000" pitchFamily="50" charset="-128"/>
                        </a:rPr>
                        <a:t>2020</a:t>
                      </a:r>
                      <a:r>
                        <a:rPr kumimoji="1" lang="ja-JP" altLang="en-US" sz="1400">
                          <a:solidFill>
                            <a:schemeClr val="tx1"/>
                          </a:solidFill>
                          <a:latin typeface="BIZ UDPゴシック" panose="020B0400000000000000" pitchFamily="50" charset="-128"/>
                          <a:ea typeface="BIZ UDPゴシック" panose="020B0400000000000000" pitchFamily="50" charset="-128"/>
                          <a:sym typeface="BIZ UDPゴシック" panose="020B0400000000000000" pitchFamily="50" charset="-128"/>
                        </a:rPr>
                        <a:t>年以降、パリ協定の運用が開始。</a:t>
                      </a:r>
                      <a:endParaRPr kumimoji="1" lang="en-US" altLang="ja-JP" sz="1400">
                        <a:solidFill>
                          <a:schemeClr val="tx1"/>
                        </a:solidFill>
                        <a:latin typeface="BIZ UDPゴシック" panose="020B0400000000000000" pitchFamily="50" charset="-128"/>
                        <a:ea typeface="BIZ UDPゴシック" panose="020B0400000000000000" pitchFamily="50" charset="-128"/>
                        <a:sym typeface="BIZ UDPゴシック" panose="020B0400000000000000" pitchFamily="50" charset="-128"/>
                      </a:endParaRPr>
                    </a:p>
                    <a:p>
                      <a:pPr marL="285750" indent="-285750">
                        <a:buFont typeface="Wingdings" panose="05000000000000000000" pitchFamily="2" charset="2"/>
                        <a:buChar char="l"/>
                      </a:pPr>
                      <a:r>
                        <a:rPr kumimoji="1" lang="en-US" altLang="ja-JP" sz="1400">
                          <a:solidFill>
                            <a:schemeClr val="tx1"/>
                          </a:solidFill>
                          <a:latin typeface="BIZ UDPゴシック" panose="020B0400000000000000" pitchFamily="50" charset="-128"/>
                          <a:ea typeface="BIZ UDPゴシック" panose="020B0400000000000000" pitchFamily="50" charset="-128"/>
                          <a:sym typeface="BIZ UDPゴシック" panose="020B0400000000000000" pitchFamily="50" charset="-128"/>
                        </a:rPr>
                        <a:t>2021</a:t>
                      </a:r>
                      <a:r>
                        <a:rPr kumimoji="1" lang="ja-JP" altLang="en-US" sz="1400">
                          <a:solidFill>
                            <a:schemeClr val="tx1"/>
                          </a:solidFill>
                          <a:latin typeface="BIZ UDPゴシック" panose="020B0400000000000000" pitchFamily="50" charset="-128"/>
                          <a:ea typeface="BIZ UDPゴシック" panose="020B0400000000000000" pitchFamily="50" charset="-128"/>
                          <a:sym typeface="BIZ UDPゴシック" panose="020B0400000000000000" pitchFamily="50" charset="-128"/>
                        </a:rPr>
                        <a:t>年</a:t>
                      </a:r>
                      <a:r>
                        <a:rPr kumimoji="1" lang="en-US" altLang="ja-JP" sz="1400">
                          <a:solidFill>
                            <a:schemeClr val="tx1"/>
                          </a:solidFill>
                          <a:latin typeface="BIZ UDPゴシック" panose="020B0400000000000000" pitchFamily="50" charset="-128"/>
                          <a:ea typeface="BIZ UDPゴシック" panose="020B0400000000000000" pitchFamily="50" charset="-128"/>
                          <a:sym typeface="BIZ UDPゴシック" panose="020B0400000000000000" pitchFamily="50" charset="-128"/>
                        </a:rPr>
                        <a:t>4</a:t>
                      </a:r>
                      <a:r>
                        <a:rPr kumimoji="1" lang="ja-JP" altLang="en-US" sz="1400">
                          <a:solidFill>
                            <a:schemeClr val="tx1"/>
                          </a:solidFill>
                          <a:latin typeface="BIZ UDPゴシック" panose="020B0400000000000000" pitchFamily="50" charset="-128"/>
                          <a:ea typeface="BIZ UDPゴシック" panose="020B0400000000000000" pitchFamily="50" charset="-128"/>
                          <a:sym typeface="BIZ UDPゴシック" panose="020B0400000000000000" pitchFamily="50" charset="-128"/>
                        </a:rPr>
                        <a:t>月末時点で</a:t>
                      </a:r>
                      <a:r>
                        <a:rPr kumimoji="1" lang="en-US" altLang="ja-JP" sz="1400" b="0" u="none">
                          <a:solidFill>
                            <a:schemeClr val="tx1"/>
                          </a:solidFill>
                          <a:latin typeface="BIZ UDPゴシック" panose="020B0400000000000000" pitchFamily="50" charset="-128"/>
                          <a:ea typeface="BIZ UDPゴシック" panose="020B0400000000000000" pitchFamily="50" charset="-128"/>
                          <a:sym typeface="BIZ UDPゴシック" panose="020B0400000000000000" pitchFamily="50" charset="-128"/>
                        </a:rPr>
                        <a:t>125</a:t>
                      </a:r>
                      <a:r>
                        <a:rPr kumimoji="1" lang="ja-JP" altLang="en-US" sz="1400" b="0" u="none">
                          <a:solidFill>
                            <a:schemeClr val="tx1"/>
                          </a:solidFill>
                          <a:latin typeface="BIZ UDPゴシック" panose="020B0400000000000000" pitchFamily="50" charset="-128"/>
                          <a:ea typeface="BIZ UDPゴシック" panose="020B0400000000000000" pitchFamily="50" charset="-128"/>
                          <a:sym typeface="BIZ UDPゴシック" panose="020B0400000000000000" pitchFamily="50" charset="-128"/>
                        </a:rPr>
                        <a:t>か国・</a:t>
                      </a:r>
                      <a:r>
                        <a:rPr kumimoji="1" lang="en-US" altLang="ja-JP" sz="1400" b="0" u="none">
                          <a:solidFill>
                            <a:schemeClr val="tx1"/>
                          </a:solidFill>
                          <a:latin typeface="BIZ UDPゴシック" panose="020B0400000000000000" pitchFamily="50" charset="-128"/>
                          <a:ea typeface="BIZ UDPゴシック" panose="020B0400000000000000" pitchFamily="50" charset="-128"/>
                          <a:sym typeface="BIZ UDPゴシック" panose="020B0400000000000000" pitchFamily="50" charset="-128"/>
                        </a:rPr>
                        <a:t>1</a:t>
                      </a:r>
                      <a:r>
                        <a:rPr kumimoji="1" lang="ja-JP" altLang="en-US" sz="1400" b="0" u="none">
                          <a:solidFill>
                            <a:schemeClr val="tx1"/>
                          </a:solidFill>
                          <a:latin typeface="BIZ UDPゴシック" panose="020B0400000000000000" pitchFamily="50" charset="-128"/>
                          <a:ea typeface="BIZ UDPゴシック" panose="020B0400000000000000" pitchFamily="50" charset="-128"/>
                          <a:sym typeface="BIZ UDPゴシック" panose="020B0400000000000000" pitchFamily="50" charset="-128"/>
                        </a:rPr>
                        <a:t>地域が</a:t>
                      </a:r>
                      <a:r>
                        <a:rPr kumimoji="1" lang="en-US" altLang="ja-JP" sz="1400" b="1" u="none">
                          <a:solidFill>
                            <a:schemeClr val="tx1"/>
                          </a:solidFill>
                          <a:latin typeface="BIZ UDPゴシック" panose="020B0400000000000000" pitchFamily="50" charset="-128"/>
                          <a:ea typeface="BIZ UDPゴシック" panose="020B0400000000000000" pitchFamily="50" charset="-128"/>
                          <a:sym typeface="BIZ UDPゴシック" panose="020B0400000000000000" pitchFamily="50" charset="-128"/>
                        </a:rPr>
                        <a:t>2050</a:t>
                      </a:r>
                      <a:r>
                        <a:rPr kumimoji="1" lang="ja-JP" altLang="en-US" sz="1400" b="1" u="none">
                          <a:solidFill>
                            <a:schemeClr val="tx1"/>
                          </a:solidFill>
                          <a:latin typeface="BIZ UDPゴシック" panose="020B0400000000000000" pitchFamily="50" charset="-128"/>
                          <a:ea typeface="BIZ UDPゴシック" panose="020B0400000000000000" pitchFamily="50" charset="-128"/>
                          <a:sym typeface="BIZ UDPゴシック" panose="020B0400000000000000" pitchFamily="50" charset="-128"/>
                        </a:rPr>
                        <a:t>年までのカーボンニュートラルを表明</a:t>
                      </a:r>
                      <a:r>
                        <a:rPr kumimoji="1" lang="ja-JP" altLang="en-US" sz="1400">
                          <a:solidFill>
                            <a:schemeClr val="tx1"/>
                          </a:solidFill>
                          <a:latin typeface="BIZ UDPゴシック" panose="020B0400000000000000" pitchFamily="50" charset="-128"/>
                          <a:ea typeface="BIZ UDPゴシック" panose="020B0400000000000000" pitchFamily="50" charset="-128"/>
                          <a:sym typeface="BIZ UDPゴシック" panose="020B0400000000000000" pitchFamily="50" charset="-128"/>
                        </a:rPr>
                        <a:t>。</a:t>
                      </a:r>
                    </a:p>
                  </a:txBody>
                  <a:tcPr anchor="ctr"/>
                </a:tc>
                <a:tc>
                  <a:txBody>
                    <a:bodyPr/>
                    <a:lstStyle/>
                    <a:p>
                      <a:pPr marL="285750" indent="-285750">
                        <a:buFont typeface="Wingdings" panose="05000000000000000000" pitchFamily="2" charset="2"/>
                        <a:buChar char="l"/>
                      </a:pPr>
                      <a:r>
                        <a:rPr kumimoji="1" lang="en-US" altLang="ja-JP" sz="1400">
                          <a:solidFill>
                            <a:schemeClr val="tx1"/>
                          </a:solidFill>
                          <a:latin typeface="BIZ UDPゴシック" panose="020B0400000000000000" pitchFamily="50" charset="-128"/>
                          <a:ea typeface="BIZ UDPゴシック" panose="020B0400000000000000" pitchFamily="50" charset="-128"/>
                          <a:sym typeface="BIZ UDPゴシック" panose="020B0400000000000000" pitchFamily="50" charset="-128"/>
                        </a:rPr>
                        <a:t>2021</a:t>
                      </a:r>
                      <a:r>
                        <a:rPr kumimoji="1" lang="ja-JP" altLang="en-US" sz="1400">
                          <a:solidFill>
                            <a:schemeClr val="tx1"/>
                          </a:solidFill>
                          <a:latin typeface="BIZ UDPゴシック" panose="020B0400000000000000" pitchFamily="50" charset="-128"/>
                          <a:ea typeface="BIZ UDPゴシック" panose="020B0400000000000000" pitchFamily="50" charset="-128"/>
                          <a:sym typeface="BIZ UDPゴシック" panose="020B0400000000000000" pitchFamily="50" charset="-128"/>
                        </a:rPr>
                        <a:t>年</a:t>
                      </a:r>
                      <a:r>
                        <a:rPr kumimoji="1" lang="en-US" altLang="ja-JP" sz="1400">
                          <a:solidFill>
                            <a:schemeClr val="tx1"/>
                          </a:solidFill>
                          <a:latin typeface="BIZ UDPゴシック" panose="020B0400000000000000" pitchFamily="50" charset="-128"/>
                          <a:ea typeface="BIZ UDPゴシック" panose="020B0400000000000000" pitchFamily="50" charset="-128"/>
                          <a:sym typeface="BIZ UDPゴシック" panose="020B0400000000000000" pitchFamily="50" charset="-128"/>
                        </a:rPr>
                        <a:t>4</a:t>
                      </a:r>
                      <a:r>
                        <a:rPr kumimoji="1" lang="ja-JP" altLang="en-US" sz="1400">
                          <a:solidFill>
                            <a:schemeClr val="tx1"/>
                          </a:solidFill>
                          <a:latin typeface="BIZ UDPゴシック" panose="020B0400000000000000" pitchFamily="50" charset="-128"/>
                          <a:ea typeface="BIZ UDPゴシック" panose="020B0400000000000000" pitchFamily="50" charset="-128"/>
                          <a:sym typeface="BIZ UDPゴシック" panose="020B0400000000000000" pitchFamily="50" charset="-128"/>
                        </a:rPr>
                        <a:t>月に日本政府として</a:t>
                      </a:r>
                      <a:r>
                        <a:rPr kumimoji="1" lang="en-US" altLang="ja-JP" sz="1400" b="1" u="none">
                          <a:solidFill>
                            <a:schemeClr val="tx1"/>
                          </a:solidFill>
                          <a:latin typeface="BIZ UDPゴシック" panose="020B0400000000000000" pitchFamily="50" charset="-128"/>
                          <a:ea typeface="BIZ UDPゴシック" panose="020B0400000000000000" pitchFamily="50" charset="-128"/>
                          <a:sym typeface="BIZ UDPゴシック" panose="020B0400000000000000" pitchFamily="50" charset="-128"/>
                        </a:rPr>
                        <a:t>2030</a:t>
                      </a:r>
                      <a:r>
                        <a:rPr kumimoji="1" lang="ja-JP" altLang="en-US" sz="1400" b="1" u="none">
                          <a:solidFill>
                            <a:schemeClr val="tx1"/>
                          </a:solidFill>
                          <a:latin typeface="BIZ UDPゴシック" panose="020B0400000000000000" pitchFamily="50" charset="-128"/>
                          <a:ea typeface="BIZ UDPゴシック" panose="020B0400000000000000" pitchFamily="50" charset="-128"/>
                          <a:sym typeface="BIZ UDPゴシック" panose="020B0400000000000000" pitchFamily="50" charset="-128"/>
                        </a:rPr>
                        <a:t>年までの中間目標</a:t>
                      </a:r>
                      <a:r>
                        <a:rPr kumimoji="1" lang="ja-JP" altLang="en-US" sz="1400">
                          <a:solidFill>
                            <a:schemeClr val="tx1"/>
                          </a:solidFill>
                          <a:latin typeface="BIZ UDPゴシック" panose="020B0400000000000000" pitchFamily="50" charset="-128"/>
                          <a:ea typeface="BIZ UDPゴシック" panose="020B0400000000000000" pitchFamily="50" charset="-128"/>
                          <a:sym typeface="BIZ UDPゴシック" panose="020B0400000000000000" pitchFamily="50" charset="-128"/>
                        </a:rPr>
                        <a:t>を設定。</a:t>
                      </a:r>
                      <a:endParaRPr kumimoji="1" lang="en-US" altLang="ja-JP" sz="1400">
                        <a:solidFill>
                          <a:schemeClr val="tx1"/>
                        </a:solidFill>
                        <a:latin typeface="BIZ UDPゴシック" panose="020B0400000000000000" pitchFamily="50" charset="-128"/>
                        <a:ea typeface="BIZ UDPゴシック" panose="020B0400000000000000" pitchFamily="50" charset="-128"/>
                        <a:sym typeface="BIZ UDPゴシック" panose="020B0400000000000000" pitchFamily="50" charset="-128"/>
                      </a:endParaRPr>
                    </a:p>
                    <a:p>
                      <a:pPr marL="285750" indent="-285750">
                        <a:buFont typeface="Wingdings" panose="05000000000000000000" pitchFamily="2" charset="2"/>
                        <a:buChar char="l"/>
                      </a:pPr>
                      <a:r>
                        <a:rPr kumimoji="1" lang="en-US" altLang="ja-JP" sz="1400" b="0" u="none">
                          <a:solidFill>
                            <a:schemeClr val="tx1"/>
                          </a:solidFill>
                          <a:latin typeface="BIZ UDPゴシック" panose="020B0400000000000000" pitchFamily="50" charset="-128"/>
                          <a:ea typeface="BIZ UDPゴシック" panose="020B0400000000000000" pitchFamily="50" charset="-128"/>
                          <a:sym typeface="BIZ UDPゴシック" panose="020B0400000000000000" pitchFamily="50" charset="-128"/>
                        </a:rPr>
                        <a:t>2030</a:t>
                      </a:r>
                      <a:r>
                        <a:rPr kumimoji="1" lang="ja-JP" altLang="en-US" sz="1400" b="0" u="none">
                          <a:solidFill>
                            <a:schemeClr val="tx1"/>
                          </a:solidFill>
                          <a:latin typeface="BIZ UDPゴシック" panose="020B0400000000000000" pitchFamily="50" charset="-128"/>
                          <a:ea typeface="BIZ UDPゴシック" panose="020B0400000000000000" pitchFamily="50" charset="-128"/>
                          <a:sym typeface="BIZ UDPゴシック" panose="020B0400000000000000" pitchFamily="50" charset="-128"/>
                        </a:rPr>
                        <a:t>年までに</a:t>
                      </a:r>
                      <a:r>
                        <a:rPr kumimoji="1" lang="en-US" altLang="ja-JP" sz="1400" b="0" u="none">
                          <a:solidFill>
                            <a:schemeClr val="tx1"/>
                          </a:solidFill>
                          <a:latin typeface="BIZ UDPゴシック" panose="020B0400000000000000" pitchFamily="50" charset="-128"/>
                          <a:ea typeface="BIZ UDPゴシック" panose="020B0400000000000000" pitchFamily="50" charset="-128"/>
                          <a:sym typeface="BIZ UDPゴシック" panose="020B0400000000000000" pitchFamily="50" charset="-128"/>
                        </a:rPr>
                        <a:t>2013</a:t>
                      </a:r>
                      <a:r>
                        <a:rPr kumimoji="1" lang="ja-JP" altLang="en-US" sz="1400" b="0" u="none">
                          <a:solidFill>
                            <a:schemeClr val="tx1"/>
                          </a:solidFill>
                          <a:latin typeface="BIZ UDPゴシック" panose="020B0400000000000000" pitchFamily="50" charset="-128"/>
                          <a:ea typeface="BIZ UDPゴシック" panose="020B0400000000000000" pitchFamily="50" charset="-128"/>
                          <a:sym typeface="BIZ UDPゴシック" panose="020B0400000000000000" pitchFamily="50" charset="-128"/>
                        </a:rPr>
                        <a:t>年度比</a:t>
                      </a:r>
                      <a:r>
                        <a:rPr kumimoji="1" lang="en-US" altLang="ja-JP" sz="1400" b="0" u="none">
                          <a:solidFill>
                            <a:schemeClr val="tx1"/>
                          </a:solidFill>
                          <a:latin typeface="BIZ UDPゴシック" panose="020B0400000000000000" pitchFamily="50" charset="-128"/>
                          <a:ea typeface="BIZ UDPゴシック" panose="020B0400000000000000" pitchFamily="50" charset="-128"/>
                          <a:sym typeface="BIZ UDPゴシック" panose="020B0400000000000000" pitchFamily="50" charset="-128"/>
                        </a:rPr>
                        <a:t>46%</a:t>
                      </a:r>
                      <a:r>
                        <a:rPr kumimoji="1" lang="ja-JP" altLang="en-US" sz="1400" b="0" u="none">
                          <a:solidFill>
                            <a:schemeClr val="tx1"/>
                          </a:solidFill>
                          <a:latin typeface="BIZ UDPゴシック" panose="020B0400000000000000" pitchFamily="50" charset="-128"/>
                          <a:ea typeface="BIZ UDPゴシック" panose="020B0400000000000000" pitchFamily="50" charset="-128"/>
                          <a:sym typeface="BIZ UDPゴシック" panose="020B0400000000000000" pitchFamily="50" charset="-128"/>
                        </a:rPr>
                        <a:t>の</a:t>
                      </a:r>
                      <a:r>
                        <a:rPr kumimoji="1" lang="en-US" altLang="ja-JP" sz="1400" b="0" u="none">
                          <a:solidFill>
                            <a:schemeClr val="tx1"/>
                          </a:solidFill>
                          <a:latin typeface="BIZ UDPゴシック" panose="020B0400000000000000" pitchFamily="50" charset="-128"/>
                          <a:ea typeface="BIZ UDPゴシック" panose="020B0400000000000000" pitchFamily="50" charset="-128"/>
                          <a:sym typeface="BIZ UDPゴシック" panose="020B0400000000000000" pitchFamily="50" charset="-128"/>
                        </a:rPr>
                        <a:t>GHG</a:t>
                      </a:r>
                      <a:r>
                        <a:rPr kumimoji="1" lang="ja-JP" altLang="en-US" sz="1400" b="0" u="none">
                          <a:solidFill>
                            <a:schemeClr val="tx1"/>
                          </a:solidFill>
                          <a:latin typeface="BIZ UDPゴシック" panose="020B0400000000000000" pitchFamily="50" charset="-128"/>
                          <a:ea typeface="BIZ UDPゴシック" panose="020B0400000000000000" pitchFamily="50" charset="-128"/>
                          <a:sym typeface="BIZ UDPゴシック" panose="020B0400000000000000" pitchFamily="50" charset="-128"/>
                        </a:rPr>
                        <a:t>排出量削減を目指す。</a:t>
                      </a:r>
                    </a:p>
                  </a:txBody>
                  <a:tcPr anchor="ctr"/>
                </a:tc>
                <a:extLst>
                  <a:ext uri="{0D108BD9-81ED-4DB2-BD59-A6C34878D82A}">
                    <a16:rowId xmlns:a16="http://schemas.microsoft.com/office/drawing/2014/main" val="4014421759"/>
                  </a:ext>
                </a:extLst>
              </a:tr>
              <a:tr h="1024046">
                <a:tc>
                  <a:txBody>
                    <a:bodyPr/>
                    <a:lstStyle/>
                    <a:p>
                      <a:pPr marL="285750" indent="-285750">
                        <a:buFont typeface="Wingdings" panose="05000000000000000000" pitchFamily="2" charset="2"/>
                        <a:buChar char="l"/>
                      </a:pPr>
                      <a:r>
                        <a:rPr kumimoji="1" lang="en-US" altLang="ja-JP" sz="1400" dirty="0">
                          <a:solidFill>
                            <a:schemeClr val="tx1"/>
                          </a:solidFill>
                          <a:latin typeface="BIZ UDPゴシック" panose="020B0400000000000000" pitchFamily="50" charset="-128"/>
                          <a:ea typeface="BIZ UDPゴシック" panose="020B0400000000000000" pitchFamily="50" charset="-128"/>
                          <a:sym typeface="BIZ UDPゴシック" panose="020B0400000000000000" pitchFamily="50" charset="-128"/>
                        </a:rPr>
                        <a:t>2021</a:t>
                      </a:r>
                      <a:r>
                        <a:rPr kumimoji="1" lang="ja-JP" altLang="en-US" sz="1400" dirty="0">
                          <a:solidFill>
                            <a:schemeClr val="tx1"/>
                          </a:solidFill>
                          <a:latin typeface="BIZ UDPゴシック" panose="020B0400000000000000" pitchFamily="50" charset="-128"/>
                          <a:ea typeface="BIZ UDPゴシック" panose="020B0400000000000000" pitchFamily="50" charset="-128"/>
                          <a:sym typeface="BIZ UDPゴシック" panose="020B0400000000000000" pitchFamily="50" charset="-128"/>
                        </a:rPr>
                        <a:t>年</a:t>
                      </a:r>
                      <a:r>
                        <a:rPr kumimoji="1" lang="en-US" altLang="ja-JP" sz="1400" dirty="0">
                          <a:solidFill>
                            <a:schemeClr val="tx1"/>
                          </a:solidFill>
                          <a:latin typeface="BIZ UDPゴシック" panose="020B0400000000000000" pitchFamily="50" charset="-128"/>
                          <a:ea typeface="BIZ UDPゴシック" panose="020B0400000000000000" pitchFamily="50" charset="-128"/>
                          <a:sym typeface="BIZ UDPゴシック" panose="020B0400000000000000" pitchFamily="50" charset="-128"/>
                        </a:rPr>
                        <a:t>11</a:t>
                      </a:r>
                      <a:r>
                        <a:rPr kumimoji="1" lang="ja-JP" altLang="en-US" sz="1400" dirty="0">
                          <a:solidFill>
                            <a:schemeClr val="tx1"/>
                          </a:solidFill>
                          <a:latin typeface="BIZ UDPゴシック" panose="020B0400000000000000" pitchFamily="50" charset="-128"/>
                          <a:ea typeface="BIZ UDPゴシック" panose="020B0400000000000000" pitchFamily="50" charset="-128"/>
                          <a:sym typeface="BIZ UDPゴシック" panose="020B0400000000000000" pitchFamily="50" charset="-128"/>
                        </a:rPr>
                        <a:t>月に</a:t>
                      </a:r>
                      <a:r>
                        <a:rPr kumimoji="1" lang="en-US" altLang="ja-JP" sz="1400" dirty="0">
                          <a:solidFill>
                            <a:schemeClr val="tx1"/>
                          </a:solidFill>
                          <a:latin typeface="BIZ UDPゴシック" panose="020B0400000000000000" pitchFamily="50" charset="-128"/>
                          <a:ea typeface="BIZ UDPゴシック" panose="020B0400000000000000" pitchFamily="50" charset="-128"/>
                          <a:sym typeface="BIZ UDPゴシック" panose="020B0400000000000000" pitchFamily="50" charset="-128"/>
                        </a:rPr>
                        <a:t>COP26</a:t>
                      </a:r>
                      <a:r>
                        <a:rPr kumimoji="1" lang="ja-JP" altLang="en-US" sz="1400" dirty="0">
                          <a:solidFill>
                            <a:schemeClr val="tx1"/>
                          </a:solidFill>
                          <a:latin typeface="BIZ UDPゴシック" panose="020B0400000000000000" pitchFamily="50" charset="-128"/>
                          <a:ea typeface="BIZ UDPゴシック" panose="020B0400000000000000" pitchFamily="50" charset="-128"/>
                          <a:sym typeface="BIZ UDPゴシック" panose="020B0400000000000000" pitchFamily="50" charset="-128"/>
                        </a:rPr>
                        <a:t>がグラスゴーで開催され、グラスゴー気候合意が採択。</a:t>
                      </a:r>
                      <a:endParaRPr kumimoji="1" lang="en-US" altLang="ja-JP" sz="1400" dirty="0">
                        <a:solidFill>
                          <a:schemeClr val="tx1"/>
                        </a:solidFill>
                        <a:latin typeface="BIZ UDPゴシック" panose="020B0400000000000000" pitchFamily="50" charset="-128"/>
                        <a:ea typeface="BIZ UDPゴシック" panose="020B0400000000000000" pitchFamily="50" charset="-128"/>
                        <a:sym typeface="BIZ UDPゴシック" panose="020B0400000000000000" pitchFamily="50" charset="-128"/>
                      </a:endParaRPr>
                    </a:p>
                    <a:p>
                      <a:pPr marL="285750" indent="-285750">
                        <a:buFont typeface="Wingdings" panose="05000000000000000000" pitchFamily="2" charset="2"/>
                        <a:buChar char="l"/>
                      </a:pPr>
                      <a:r>
                        <a:rPr kumimoji="1" lang="en-US" altLang="ja-JP" sz="1400" b="1" u="none" dirty="0">
                          <a:solidFill>
                            <a:schemeClr val="tx1"/>
                          </a:solidFill>
                          <a:latin typeface="BIZ UDPゴシック" panose="020B0400000000000000" pitchFamily="50" charset="-128"/>
                          <a:ea typeface="BIZ UDPゴシック" panose="020B0400000000000000" pitchFamily="50" charset="-128"/>
                          <a:sym typeface="BIZ UDPゴシック" panose="020B0400000000000000" pitchFamily="50" charset="-128"/>
                        </a:rPr>
                        <a:t>2030</a:t>
                      </a:r>
                      <a:r>
                        <a:rPr kumimoji="1" lang="ja-JP" altLang="en-US" sz="1400" b="1" u="none" dirty="0">
                          <a:solidFill>
                            <a:schemeClr val="tx1"/>
                          </a:solidFill>
                          <a:latin typeface="BIZ UDPゴシック" panose="020B0400000000000000" pitchFamily="50" charset="-128"/>
                          <a:ea typeface="BIZ UDPゴシック" panose="020B0400000000000000" pitchFamily="50" charset="-128"/>
                          <a:sym typeface="BIZ UDPゴシック" panose="020B0400000000000000" pitchFamily="50" charset="-128"/>
                        </a:rPr>
                        <a:t>年に向けた野心的な気候変動対応策を締結国に求める</a:t>
                      </a:r>
                      <a:r>
                        <a:rPr kumimoji="1" lang="ja-JP" altLang="en-US" sz="1400" dirty="0">
                          <a:solidFill>
                            <a:schemeClr val="tx1"/>
                          </a:solidFill>
                          <a:latin typeface="BIZ UDPゴシック" panose="020B0400000000000000" pitchFamily="50" charset="-128"/>
                          <a:ea typeface="BIZ UDPゴシック" panose="020B0400000000000000" pitchFamily="50" charset="-128"/>
                          <a:sym typeface="BIZ UDPゴシック" panose="020B0400000000000000" pitchFamily="50" charset="-128"/>
                        </a:rPr>
                        <a:t>ことに合意。</a:t>
                      </a:r>
                      <a:endParaRPr kumimoji="1" lang="en-US" altLang="ja-JP" sz="1400" dirty="0">
                        <a:solidFill>
                          <a:schemeClr val="tx1"/>
                        </a:solidFill>
                        <a:latin typeface="BIZ UDPゴシック" panose="020B0400000000000000" pitchFamily="50" charset="-128"/>
                        <a:ea typeface="BIZ UDPゴシック" panose="020B0400000000000000" pitchFamily="50" charset="-128"/>
                        <a:sym typeface="BIZ UDPゴシック" panose="020B0400000000000000" pitchFamily="50" charset="-128"/>
                      </a:endParaRPr>
                    </a:p>
                    <a:p>
                      <a:pPr marL="285750" indent="-285750">
                        <a:buFont typeface="Wingdings" panose="05000000000000000000" pitchFamily="2" charset="2"/>
                        <a:buChar char="l"/>
                      </a:pPr>
                      <a:r>
                        <a:rPr kumimoji="1" lang="en-US" altLang="ja-JP" sz="1400" dirty="0">
                          <a:solidFill>
                            <a:schemeClr val="tx1"/>
                          </a:solidFill>
                          <a:latin typeface="BIZ UDPゴシック" panose="020B0400000000000000" pitchFamily="50" charset="-128"/>
                          <a:ea typeface="BIZ UDPゴシック" panose="020B0400000000000000" pitchFamily="50" charset="-128"/>
                          <a:sym typeface="BIZ UDPゴシック" panose="020B0400000000000000" pitchFamily="50" charset="-128"/>
                        </a:rPr>
                        <a:t>2023</a:t>
                      </a:r>
                      <a:r>
                        <a:rPr kumimoji="1" lang="ja-JP" altLang="en-US" sz="1400" dirty="0">
                          <a:solidFill>
                            <a:schemeClr val="tx1"/>
                          </a:solidFill>
                          <a:latin typeface="BIZ UDPゴシック" panose="020B0400000000000000" pitchFamily="50" charset="-128"/>
                          <a:ea typeface="BIZ UDPゴシック" panose="020B0400000000000000" pitchFamily="50" charset="-128"/>
                          <a:sym typeface="BIZ UDPゴシック" panose="020B0400000000000000" pitchFamily="50" charset="-128"/>
                        </a:rPr>
                        <a:t>年</a:t>
                      </a:r>
                      <a:r>
                        <a:rPr kumimoji="1" lang="en-US" altLang="ja-JP" sz="1400" dirty="0">
                          <a:solidFill>
                            <a:schemeClr val="tx1"/>
                          </a:solidFill>
                          <a:latin typeface="BIZ UDPゴシック" panose="020B0400000000000000" pitchFamily="50" charset="-128"/>
                          <a:ea typeface="BIZ UDPゴシック" panose="020B0400000000000000" pitchFamily="50" charset="-128"/>
                          <a:sym typeface="BIZ UDPゴシック" panose="020B0400000000000000" pitchFamily="50" charset="-128"/>
                        </a:rPr>
                        <a:t>11</a:t>
                      </a:r>
                      <a:r>
                        <a:rPr kumimoji="1" lang="ja-JP" altLang="en-US" sz="1400" dirty="0">
                          <a:solidFill>
                            <a:schemeClr val="tx1"/>
                          </a:solidFill>
                          <a:latin typeface="BIZ UDPゴシック" panose="020B0400000000000000" pitchFamily="50" charset="-128"/>
                          <a:ea typeface="BIZ UDPゴシック" panose="020B0400000000000000" pitchFamily="50" charset="-128"/>
                          <a:sym typeface="BIZ UDPゴシック" panose="020B0400000000000000" pitchFamily="50" charset="-128"/>
                        </a:rPr>
                        <a:t>月に開催された</a:t>
                      </a:r>
                      <a:r>
                        <a:rPr kumimoji="1" lang="en-US" altLang="ja-JP" sz="1400" dirty="0">
                          <a:solidFill>
                            <a:schemeClr val="tx1"/>
                          </a:solidFill>
                          <a:latin typeface="BIZ UDPゴシック" panose="020B0400000000000000" pitchFamily="50" charset="-128"/>
                          <a:ea typeface="BIZ UDPゴシック" panose="020B0400000000000000" pitchFamily="50" charset="-128"/>
                          <a:sym typeface="BIZ UDPゴシック" panose="020B0400000000000000" pitchFamily="50" charset="-128"/>
                        </a:rPr>
                        <a:t>COP28</a:t>
                      </a:r>
                      <a:r>
                        <a:rPr kumimoji="1" lang="ja-JP" altLang="en-US" sz="1400" dirty="0">
                          <a:solidFill>
                            <a:schemeClr val="tx1"/>
                          </a:solidFill>
                          <a:latin typeface="BIZ UDPゴシック" panose="020B0400000000000000" pitchFamily="50" charset="-128"/>
                          <a:ea typeface="BIZ UDPゴシック" panose="020B0400000000000000" pitchFamily="50" charset="-128"/>
                          <a:sym typeface="BIZ UDPゴシック" panose="020B0400000000000000" pitchFamily="50" charset="-128"/>
                        </a:rPr>
                        <a:t>においても、気温上昇を</a:t>
                      </a:r>
                      <a:r>
                        <a:rPr kumimoji="1" lang="en-US" altLang="ja-JP" sz="1400" dirty="0">
                          <a:solidFill>
                            <a:schemeClr val="tx1"/>
                          </a:solidFill>
                          <a:latin typeface="BIZ UDPゴシック" panose="020B0400000000000000" pitchFamily="50" charset="-128"/>
                          <a:ea typeface="BIZ UDPゴシック" panose="020B0400000000000000" pitchFamily="50" charset="-128"/>
                          <a:sym typeface="BIZ UDPゴシック" panose="020B0400000000000000" pitchFamily="50" charset="-128"/>
                        </a:rPr>
                        <a:t>1.5</a:t>
                      </a:r>
                      <a:r>
                        <a:rPr kumimoji="1" lang="ja-JP" altLang="en-US" sz="1400" dirty="0">
                          <a:solidFill>
                            <a:schemeClr val="tx1"/>
                          </a:solidFill>
                          <a:latin typeface="BIZ UDPゴシック" panose="020B0400000000000000" pitchFamily="50" charset="-128"/>
                          <a:ea typeface="BIZ UDPゴシック" panose="020B0400000000000000" pitchFamily="50" charset="-128"/>
                          <a:sym typeface="BIZ UDPゴシック" panose="020B0400000000000000" pitchFamily="50" charset="-128"/>
                        </a:rPr>
                        <a:t>℃に抑える国際的な目標は維持されている。</a:t>
                      </a:r>
                    </a:p>
                  </a:txBody>
                  <a:tcPr anchor="ctr"/>
                </a:tc>
                <a:tc>
                  <a:txBody>
                    <a:bodyPr/>
                    <a:lstStyle/>
                    <a:p>
                      <a:pPr marL="285750" indent="-285750">
                        <a:buFont typeface="Wingdings" panose="05000000000000000000" pitchFamily="2" charset="2"/>
                        <a:buChar char="l"/>
                      </a:pPr>
                      <a:r>
                        <a:rPr kumimoji="1" lang="en-US" altLang="ja-JP" sz="1400" dirty="0">
                          <a:solidFill>
                            <a:schemeClr val="tx1"/>
                          </a:solidFill>
                          <a:latin typeface="BIZ UDPゴシック" panose="020B0400000000000000" pitchFamily="50" charset="-128"/>
                          <a:ea typeface="BIZ UDPゴシック" panose="020B0400000000000000" pitchFamily="50" charset="-128"/>
                          <a:sym typeface="BIZ UDPゴシック" panose="020B0400000000000000" pitchFamily="50" charset="-128"/>
                        </a:rPr>
                        <a:t>2021</a:t>
                      </a:r>
                      <a:r>
                        <a:rPr kumimoji="1" lang="ja-JP" altLang="en-US" sz="1400" dirty="0">
                          <a:solidFill>
                            <a:schemeClr val="tx1"/>
                          </a:solidFill>
                          <a:latin typeface="BIZ UDPゴシック" panose="020B0400000000000000" pitchFamily="50" charset="-128"/>
                          <a:ea typeface="BIZ UDPゴシック" panose="020B0400000000000000" pitchFamily="50" charset="-128"/>
                          <a:sym typeface="BIZ UDPゴシック" panose="020B0400000000000000" pitchFamily="50" charset="-128"/>
                        </a:rPr>
                        <a:t>年</a:t>
                      </a:r>
                      <a:r>
                        <a:rPr kumimoji="1" lang="en-US" altLang="ja-JP" sz="1400" dirty="0">
                          <a:solidFill>
                            <a:schemeClr val="tx1"/>
                          </a:solidFill>
                          <a:latin typeface="BIZ UDPゴシック" panose="020B0400000000000000" pitchFamily="50" charset="-128"/>
                          <a:ea typeface="BIZ UDPゴシック" panose="020B0400000000000000" pitchFamily="50" charset="-128"/>
                          <a:sym typeface="BIZ UDPゴシック" panose="020B0400000000000000" pitchFamily="50" charset="-128"/>
                        </a:rPr>
                        <a:t>10</a:t>
                      </a:r>
                      <a:r>
                        <a:rPr kumimoji="1" lang="ja-JP" altLang="en-US" sz="1400" dirty="0">
                          <a:solidFill>
                            <a:schemeClr val="tx1"/>
                          </a:solidFill>
                          <a:latin typeface="BIZ UDPゴシック" panose="020B0400000000000000" pitchFamily="50" charset="-128"/>
                          <a:ea typeface="BIZ UDPゴシック" panose="020B0400000000000000" pitchFamily="50" charset="-128"/>
                          <a:sym typeface="BIZ UDPゴシック" panose="020B0400000000000000" pitchFamily="50" charset="-128"/>
                        </a:rPr>
                        <a:t>月には地球温暖化対策推進法に基づき、</a:t>
                      </a:r>
                      <a:r>
                        <a:rPr kumimoji="1" lang="en-US" altLang="ja-JP" sz="1400" dirty="0">
                          <a:solidFill>
                            <a:schemeClr val="tx1"/>
                          </a:solidFill>
                          <a:latin typeface="BIZ UDPゴシック" panose="020B0400000000000000" pitchFamily="50" charset="-128"/>
                          <a:ea typeface="BIZ UDPゴシック" panose="020B0400000000000000" pitchFamily="50" charset="-128"/>
                          <a:sym typeface="BIZ UDPゴシック" panose="020B0400000000000000" pitchFamily="50" charset="-128"/>
                        </a:rPr>
                        <a:t>2030</a:t>
                      </a:r>
                      <a:r>
                        <a:rPr kumimoji="1" lang="ja-JP" altLang="en-US" sz="1400" dirty="0">
                          <a:solidFill>
                            <a:schemeClr val="tx1"/>
                          </a:solidFill>
                          <a:latin typeface="BIZ UDPゴシック" panose="020B0400000000000000" pitchFamily="50" charset="-128"/>
                          <a:ea typeface="BIZ UDPゴシック" panose="020B0400000000000000" pitchFamily="50" charset="-128"/>
                          <a:sym typeface="BIZ UDPゴシック" panose="020B0400000000000000" pitchFamily="50" charset="-128"/>
                        </a:rPr>
                        <a:t>年度の削減目標等を踏まえた地球温暖化対策計画の改訂を閣議決定。</a:t>
                      </a:r>
                    </a:p>
                  </a:txBody>
                  <a:tcPr anchor="ctr"/>
                </a:tc>
                <a:extLst>
                  <a:ext uri="{0D108BD9-81ED-4DB2-BD59-A6C34878D82A}">
                    <a16:rowId xmlns:a16="http://schemas.microsoft.com/office/drawing/2014/main" val="424552176"/>
                  </a:ext>
                </a:extLst>
              </a:tr>
            </a:tbl>
          </a:graphicData>
        </a:graphic>
      </p:graphicFrame>
      <p:sp>
        <p:nvSpPr>
          <p:cNvPr id="5" name="タイトル 3">
            <a:extLst>
              <a:ext uri="{FF2B5EF4-FFF2-40B4-BE49-F238E27FC236}">
                <a16:creationId xmlns:a16="http://schemas.microsoft.com/office/drawing/2014/main" id="{9F4F8CAC-DD13-6ADF-59B1-461F1A00BDF1}"/>
              </a:ext>
            </a:extLst>
          </p:cNvPr>
          <p:cNvSpPr>
            <a:spLocks noGrp="1"/>
          </p:cNvSpPr>
          <p:nvPr>
            <p:ph type="title"/>
          </p:nvPr>
        </p:nvSpPr>
        <p:spPr>
          <a:xfrm>
            <a:off x="539906" y="360696"/>
            <a:ext cx="9216000" cy="216000"/>
          </a:xfrm>
        </p:spPr>
        <p:txBody>
          <a:bodyPr vert="horz">
            <a:noAutofit/>
          </a:bodyPr>
          <a:lstStyle/>
          <a:p>
            <a:r>
              <a:rPr lang="en-US" altLang="ja-JP"/>
              <a:t>3</a:t>
            </a:r>
            <a:r>
              <a:rPr lang="ja-JP" altLang="en-US"/>
              <a:t>章．気候変動に関する社会的動向・要請</a:t>
            </a:r>
          </a:p>
        </p:txBody>
      </p:sp>
    </p:spTree>
    <p:extLst>
      <p:ext uri="{BB962C8B-B14F-4D97-AF65-F5344CB8AC3E}">
        <p14:creationId xmlns:p14="http://schemas.microsoft.com/office/powerpoint/2010/main" val="17643062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D0331B54-2A5F-4113-903B-832FCB1D7BEE}"/>
              </a:ext>
            </a:extLst>
          </p:cNvPr>
          <p:cNvGraphicFramePr>
            <a:graphicFrameLocks noChangeAspect="1"/>
          </p:cNvGraphicFramePr>
          <p:nvPr>
            <p:custDataLst>
              <p:tags r:id="rId1"/>
            </p:custDataLst>
            <p:extLst>
              <p:ext uri="{D42A27DB-BD31-4B8C-83A1-F6EECF244321}">
                <p14:modId xmlns:p14="http://schemas.microsoft.com/office/powerpoint/2010/main" val="16174784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40" imgH="541" progId="TCLayout.ActiveDocument.1">
                  <p:embed/>
                </p:oleObj>
              </mc:Choice>
              <mc:Fallback>
                <p:oleObj name="think-cell スライド" r:id="rId4" imgW="540" imgH="541" progId="TCLayout.ActiveDocument.1">
                  <p:embed/>
                  <p:pic>
                    <p:nvPicPr>
                      <p:cNvPr id="5" name="think-cell data - do not delete" hidden="1">
                        <a:extLst>
                          <a:ext uri="{FF2B5EF4-FFF2-40B4-BE49-F238E27FC236}">
                            <a16:creationId xmlns:a16="http://schemas.microsoft.com/office/drawing/2014/main" id="{D0331B54-2A5F-4113-903B-832FCB1D7BE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テキスト プレースホルダー 2">
            <a:extLst>
              <a:ext uri="{FF2B5EF4-FFF2-40B4-BE49-F238E27FC236}">
                <a16:creationId xmlns:a16="http://schemas.microsoft.com/office/drawing/2014/main" id="{612B4A20-82A8-A859-C060-E2177A1C40EC}"/>
              </a:ext>
            </a:extLst>
          </p:cNvPr>
          <p:cNvSpPr>
            <a:spLocks noGrp="1"/>
          </p:cNvSpPr>
          <p:nvPr>
            <p:ph type="body" sz="quarter" idx="15"/>
          </p:nvPr>
        </p:nvSpPr>
        <p:spPr>
          <a:xfrm>
            <a:off x="530615" y="1734963"/>
            <a:ext cx="9630582" cy="1738938"/>
          </a:xfrm>
        </p:spPr>
        <p:txBody>
          <a:bodyPr/>
          <a:lstStyle/>
          <a:p>
            <a:pPr algn="l" fontAlgn="base" hangingPunct="0">
              <a:lnSpc>
                <a:spcPct val="100000"/>
              </a:lnSpc>
            </a:pPr>
            <a:r>
              <a:rPr lang="ja-JP" altLang="en-US" sz="1800" b="0" kern="100" dirty="0">
                <a:solidFill>
                  <a:schemeClr val="tx1"/>
                </a:solidFill>
                <a:cs typeface="Times New Roman" panose="02020603050405020304" pitchFamily="18" charset="0"/>
              </a:rPr>
              <a:t>脱炭素に向けた世界的な潮流を受けて、コーポレートガバナンス・コードの改訂で東証プライム市場上場企業に気候変動に係る情報開示が義務化されたため、今後の大企業には自社だけでなく</a:t>
            </a:r>
            <a:r>
              <a:rPr lang="ja-JP" altLang="en-US" sz="1800" kern="100" dirty="0">
                <a:solidFill>
                  <a:schemeClr val="tx1"/>
                </a:solidFill>
                <a:cs typeface="Times New Roman" panose="02020603050405020304" pitchFamily="18" charset="0"/>
              </a:rPr>
              <a:t>取引先の</a:t>
            </a:r>
            <a:r>
              <a:rPr lang="en-US" altLang="ja-JP" sz="1800" kern="100" dirty="0">
                <a:solidFill>
                  <a:schemeClr val="tx1"/>
                </a:solidFill>
                <a:cs typeface="Times New Roman" panose="02020603050405020304" pitchFamily="18" charset="0"/>
              </a:rPr>
              <a:t>GHG</a:t>
            </a:r>
            <a:r>
              <a:rPr lang="ja-JP" altLang="en-US" sz="1800" kern="100" dirty="0">
                <a:solidFill>
                  <a:schemeClr val="tx1"/>
                </a:solidFill>
                <a:cs typeface="Times New Roman" panose="02020603050405020304" pitchFamily="18" charset="0"/>
              </a:rPr>
              <a:t>排出量削減にも取り組む</a:t>
            </a:r>
            <a:r>
              <a:rPr lang="ja-JP" altLang="en-US" sz="1800" b="0" kern="100" dirty="0">
                <a:solidFill>
                  <a:schemeClr val="tx1"/>
                </a:solidFill>
                <a:cs typeface="Times New Roman" panose="02020603050405020304" pitchFamily="18" charset="0"/>
              </a:rPr>
              <a:t>ことが求められる。</a:t>
            </a:r>
            <a:endParaRPr lang="en-US" altLang="ja-JP" sz="1800" b="0" kern="100" dirty="0">
              <a:solidFill>
                <a:schemeClr val="tx1"/>
              </a:solidFill>
              <a:cs typeface="Times New Roman" panose="02020603050405020304" pitchFamily="18" charset="0"/>
            </a:endParaRPr>
          </a:p>
          <a:p>
            <a:pPr algn="l" fontAlgn="base" hangingPunct="0">
              <a:lnSpc>
                <a:spcPct val="100000"/>
              </a:lnSpc>
            </a:pPr>
            <a:r>
              <a:rPr lang="ja-JP" altLang="en-US" sz="1800" b="0" kern="100" dirty="0">
                <a:solidFill>
                  <a:schemeClr val="tx1"/>
                </a:solidFill>
                <a:cs typeface="Times New Roman" panose="02020603050405020304" pitchFamily="18" charset="0"/>
              </a:rPr>
              <a:t>したがって、「当社は気候変動に対応する必要がない」と考える中堅・中小企業であっても、</a:t>
            </a:r>
            <a:r>
              <a:rPr lang="ja-JP" altLang="en-US" sz="1800" kern="100" dirty="0">
                <a:solidFill>
                  <a:schemeClr val="tx1"/>
                </a:solidFill>
                <a:cs typeface="Times New Roman" panose="02020603050405020304" pitchFamily="18" charset="0"/>
              </a:rPr>
              <a:t>取引先から脱炭素への対応を要請される、あるいはサプライチェーンから外される</a:t>
            </a:r>
            <a:r>
              <a:rPr lang="ja-JP" altLang="en-US" sz="1800" b="0" kern="100" dirty="0">
                <a:solidFill>
                  <a:schemeClr val="tx1"/>
                </a:solidFill>
                <a:cs typeface="Times New Roman" panose="02020603050405020304" pitchFamily="18" charset="0"/>
              </a:rPr>
              <a:t>といったことが予想されている。</a:t>
            </a:r>
            <a:endParaRPr lang="en-US" altLang="ja-JP" sz="1800" b="0" kern="100" dirty="0">
              <a:solidFill>
                <a:schemeClr val="tx1"/>
              </a:solidFill>
              <a:cs typeface="Times New Roman" panose="02020603050405020304" pitchFamily="18" charset="0"/>
            </a:endParaRPr>
          </a:p>
        </p:txBody>
      </p:sp>
      <p:sp>
        <p:nvSpPr>
          <p:cNvPr id="4" name="字幕 3">
            <a:extLst>
              <a:ext uri="{FF2B5EF4-FFF2-40B4-BE49-F238E27FC236}">
                <a16:creationId xmlns:a16="http://schemas.microsoft.com/office/drawing/2014/main" id="{3355EF6A-B9F6-813F-A8B0-4091AC2A8020}"/>
              </a:ext>
            </a:extLst>
          </p:cNvPr>
          <p:cNvSpPr>
            <a:spLocks noGrp="1"/>
          </p:cNvSpPr>
          <p:nvPr>
            <p:ph type="subTitle" idx="10"/>
          </p:nvPr>
        </p:nvSpPr>
        <p:spPr/>
        <p:txBody>
          <a:bodyPr/>
          <a:lstStyle/>
          <a:p>
            <a:r>
              <a:rPr lang="ja-JP" altLang="en-US" sz="2800" kern="100">
                <a:cs typeface="Times New Roman" panose="02020603050405020304" pitchFamily="18" charset="0"/>
              </a:rPr>
              <a:t>脱炭素対応が求められるのは大企業だけではない</a:t>
            </a:r>
            <a:endParaRPr lang="ja-JP" altLang="ja-JP" sz="2800" kern="100">
              <a:effectLst/>
              <a:cs typeface="Times New Roman" panose="02020603050405020304" pitchFamily="18" charset="0"/>
            </a:endParaRPr>
          </a:p>
        </p:txBody>
      </p:sp>
      <p:sp>
        <p:nvSpPr>
          <p:cNvPr id="7" name="四角形: 角を丸くする 6">
            <a:extLst>
              <a:ext uri="{FF2B5EF4-FFF2-40B4-BE49-F238E27FC236}">
                <a16:creationId xmlns:a16="http://schemas.microsoft.com/office/drawing/2014/main" id="{FC5E12D7-BBE5-6F4B-B71B-84CFB216900C}"/>
              </a:ext>
            </a:extLst>
          </p:cNvPr>
          <p:cNvSpPr/>
          <p:nvPr/>
        </p:nvSpPr>
        <p:spPr>
          <a:xfrm>
            <a:off x="750620" y="4250832"/>
            <a:ext cx="1800000" cy="1009001"/>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nchorCtr="0">
            <a:noAutofit/>
          </a:bodyPr>
          <a:lstStyle/>
          <a:p>
            <a:pPr algn="ctr"/>
            <a:r>
              <a:rPr kumimoji="1" lang="ja-JP" altLang="en-US" b="1">
                <a:solidFill>
                  <a:schemeClr val="tx1"/>
                </a:solidFill>
                <a:latin typeface="BIZ UDPゴシック" panose="020B0400000000000000" pitchFamily="50" charset="-128"/>
                <a:ea typeface="BIZ UDPゴシック" panose="020B0400000000000000" pitchFamily="50" charset="-128"/>
                <a:sym typeface="BIZ UDPゴシック" panose="020B0400000000000000" pitchFamily="50" charset="-128"/>
              </a:rPr>
              <a:t>政府</a:t>
            </a:r>
          </a:p>
        </p:txBody>
      </p:sp>
      <p:sp>
        <p:nvSpPr>
          <p:cNvPr id="8" name="四角形: 角を丸くする 7">
            <a:extLst>
              <a:ext uri="{FF2B5EF4-FFF2-40B4-BE49-F238E27FC236}">
                <a16:creationId xmlns:a16="http://schemas.microsoft.com/office/drawing/2014/main" id="{0D661BF1-EDC1-006D-CEE9-9C1FD9B9C7C9}"/>
              </a:ext>
            </a:extLst>
          </p:cNvPr>
          <p:cNvSpPr/>
          <p:nvPr/>
        </p:nvSpPr>
        <p:spPr>
          <a:xfrm>
            <a:off x="750621" y="5359419"/>
            <a:ext cx="1800000" cy="1009156"/>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nchorCtr="0">
            <a:noAutofit/>
          </a:bodyPr>
          <a:lstStyle/>
          <a:p>
            <a:pPr algn="ctr"/>
            <a:r>
              <a:rPr kumimoji="1" lang="ja-JP" altLang="en-US" b="1">
                <a:solidFill>
                  <a:schemeClr val="tx1"/>
                </a:solidFill>
                <a:latin typeface="BIZ UDPゴシック" panose="020B0400000000000000" pitchFamily="50" charset="-128"/>
                <a:ea typeface="BIZ UDPゴシック" panose="020B0400000000000000" pitchFamily="50" charset="-128"/>
                <a:sym typeface="BIZ UDPゴシック" panose="020B0400000000000000" pitchFamily="50" charset="-128"/>
              </a:rPr>
              <a:t>市場</a:t>
            </a:r>
          </a:p>
        </p:txBody>
      </p:sp>
      <p:sp>
        <p:nvSpPr>
          <p:cNvPr id="9" name="二等辺三角形 8">
            <a:extLst>
              <a:ext uri="{FF2B5EF4-FFF2-40B4-BE49-F238E27FC236}">
                <a16:creationId xmlns:a16="http://schemas.microsoft.com/office/drawing/2014/main" id="{56B9B2E5-7A46-8C82-945E-28DFCF6DD129}"/>
              </a:ext>
            </a:extLst>
          </p:cNvPr>
          <p:cNvSpPr/>
          <p:nvPr/>
        </p:nvSpPr>
        <p:spPr>
          <a:xfrm>
            <a:off x="2550620" y="4823965"/>
            <a:ext cx="1706198" cy="983513"/>
          </a:xfrm>
          <a:prstGeom prst="triangle">
            <a:avLst/>
          </a:prstGeom>
          <a:solidFill>
            <a:schemeClr val="bg1">
              <a:lumMod val="85000"/>
            </a:schemeClr>
          </a:solidFill>
          <a:ln w="12700">
            <a:noFill/>
          </a:ln>
          <a:scene3d>
            <a:camera prst="orthographicFront">
              <a:rot lat="0" lon="0" rev="16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t" anchorCtr="0">
            <a:spAutoFit/>
          </a:bodyPr>
          <a:lstStyle/>
          <a:p>
            <a:pPr algn="l"/>
            <a:endParaRPr kumimoji="1" lang="ja-JP" altLang="en-US">
              <a:solidFill>
                <a:srgbClr val="000000"/>
              </a:solidFill>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10" name="テキスト プレースホルダー 1">
            <a:extLst>
              <a:ext uri="{FF2B5EF4-FFF2-40B4-BE49-F238E27FC236}">
                <a16:creationId xmlns:a16="http://schemas.microsoft.com/office/drawing/2014/main" id="{A089D1AB-5002-72C8-E55B-B377ECF3437D}"/>
              </a:ext>
            </a:extLst>
          </p:cNvPr>
          <p:cNvSpPr>
            <a:spLocks noGrp="1"/>
          </p:cNvSpPr>
          <p:nvPr>
            <p:ph type="body" sz="quarter" idx="20"/>
          </p:nvPr>
        </p:nvSpPr>
        <p:spPr>
          <a:xfrm>
            <a:off x="2684358" y="5009225"/>
            <a:ext cx="1439243" cy="600958"/>
          </a:xfrm>
        </p:spPr>
        <p:txBody>
          <a:bodyPr anchor="ctr">
            <a:noAutofit/>
          </a:bodyPr>
          <a:lstStyle/>
          <a:p>
            <a:pPr algn="ctr"/>
            <a:r>
              <a:rPr lang="ja-JP" altLang="en-US" sz="1400"/>
              <a:t>気候関連情報</a:t>
            </a:r>
            <a:endParaRPr lang="en-US" altLang="ja-JP" sz="1400"/>
          </a:p>
          <a:p>
            <a:pPr algn="ctr"/>
            <a:r>
              <a:rPr lang="ja-JP" altLang="en-US" sz="1400"/>
              <a:t>開示の要請</a:t>
            </a:r>
            <a:endParaRPr lang="en-US" altLang="ja-JP" sz="1400"/>
          </a:p>
        </p:txBody>
      </p:sp>
      <p:sp>
        <p:nvSpPr>
          <p:cNvPr id="11" name="四角形: 角を丸くする 10">
            <a:extLst>
              <a:ext uri="{FF2B5EF4-FFF2-40B4-BE49-F238E27FC236}">
                <a16:creationId xmlns:a16="http://schemas.microsoft.com/office/drawing/2014/main" id="{FB36B988-FA06-6797-C676-801F7E714DC1}"/>
              </a:ext>
            </a:extLst>
          </p:cNvPr>
          <p:cNvSpPr/>
          <p:nvPr/>
        </p:nvSpPr>
        <p:spPr>
          <a:xfrm>
            <a:off x="4253527" y="4250833"/>
            <a:ext cx="1800000" cy="2117742"/>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nchorCtr="0">
            <a:noAutofit/>
          </a:bodyPr>
          <a:lstStyle/>
          <a:p>
            <a:pPr algn="ctr"/>
            <a:r>
              <a:rPr kumimoji="1" lang="ja-JP" altLang="en-US" b="1">
                <a:solidFill>
                  <a:schemeClr val="tx1"/>
                </a:solidFill>
                <a:latin typeface="BIZ UDPゴシック" panose="020B0400000000000000" pitchFamily="50" charset="-128"/>
                <a:ea typeface="BIZ UDPゴシック" panose="020B0400000000000000" pitchFamily="50" charset="-128"/>
                <a:sym typeface="BIZ UDPゴシック" panose="020B0400000000000000" pitchFamily="50" charset="-128"/>
              </a:rPr>
              <a:t>大企業</a:t>
            </a:r>
          </a:p>
        </p:txBody>
      </p:sp>
      <p:sp>
        <p:nvSpPr>
          <p:cNvPr id="14" name="二等辺三角形 13">
            <a:extLst>
              <a:ext uri="{FF2B5EF4-FFF2-40B4-BE49-F238E27FC236}">
                <a16:creationId xmlns:a16="http://schemas.microsoft.com/office/drawing/2014/main" id="{2087DD4F-B4CB-9953-6BB9-FB44C09687D4}"/>
              </a:ext>
            </a:extLst>
          </p:cNvPr>
          <p:cNvSpPr/>
          <p:nvPr/>
        </p:nvSpPr>
        <p:spPr>
          <a:xfrm>
            <a:off x="6220786" y="4823965"/>
            <a:ext cx="1706198" cy="983513"/>
          </a:xfrm>
          <a:prstGeom prst="triangle">
            <a:avLst/>
          </a:prstGeom>
          <a:solidFill>
            <a:schemeClr val="bg1">
              <a:lumMod val="85000"/>
            </a:schemeClr>
          </a:solidFill>
          <a:ln w="12700">
            <a:noFill/>
          </a:ln>
          <a:scene3d>
            <a:camera prst="orthographicFront">
              <a:rot lat="0" lon="0" rev="16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t" anchorCtr="0">
            <a:spAutoFit/>
          </a:bodyPr>
          <a:lstStyle/>
          <a:p>
            <a:pPr algn="l"/>
            <a:endParaRPr kumimoji="1" lang="ja-JP" altLang="en-US">
              <a:solidFill>
                <a:srgbClr val="000000"/>
              </a:solidFill>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15" name="テキスト プレースホルダー 1">
            <a:extLst>
              <a:ext uri="{FF2B5EF4-FFF2-40B4-BE49-F238E27FC236}">
                <a16:creationId xmlns:a16="http://schemas.microsoft.com/office/drawing/2014/main" id="{629935B4-2A25-CEF7-7E5D-49D1E154C60E}"/>
              </a:ext>
            </a:extLst>
          </p:cNvPr>
          <p:cNvSpPr txBox="1">
            <a:spLocks/>
          </p:cNvSpPr>
          <p:nvPr/>
        </p:nvSpPr>
        <p:spPr>
          <a:xfrm>
            <a:off x="6354263" y="5009225"/>
            <a:ext cx="1439243" cy="600958"/>
          </a:xfrm>
          <a:prstGeom prst="rect">
            <a:avLst/>
          </a:prstGeom>
        </p:spPr>
        <p:txBody>
          <a:bodyPr vert="horz" wrap="square" lIns="0" tIns="0" rIns="0" bIns="0" rtlCol="0" anchor="ctr" anchorCtr="0">
            <a:noAutofit/>
          </a:bodyPr>
          <a:lstStyle>
            <a:lvl1pPr marL="252000" marR="0" indent="-252000" algn="l" defTabSz="1007772" rtl="0" eaLnBrk="1" fontAlgn="ctr" latinLnBrk="0" hangingPunct="1">
              <a:lnSpc>
                <a:spcPct val="110000"/>
              </a:lnSpc>
              <a:spcBef>
                <a:spcPts val="0"/>
              </a:spcBef>
              <a:spcAft>
                <a:spcPts val="0"/>
              </a:spcAft>
              <a:buClr>
                <a:srgbClr val="595758"/>
              </a:buClr>
              <a:buSzTx/>
              <a:buFont typeface="Wingdings" panose="05000000000000000000" pitchFamily="2" charset="2"/>
              <a:buNone/>
              <a:tabLst/>
              <a:defRPr kumimoji="1" sz="800" b="0" kern="1200" spc="120" baseline="0">
                <a:solidFill>
                  <a:srgbClr val="000000"/>
                </a:solidFill>
                <a:latin typeface="+mn-lt"/>
                <a:ea typeface="+mn-ea"/>
                <a:cs typeface="+mn-cs"/>
              </a:defRPr>
            </a:lvl1pPr>
            <a:lvl2pPr marL="252000" marR="0" indent="-216000" algn="l" defTabSz="1007772" rtl="0" eaLnBrk="1" fontAlgn="auto" latinLnBrk="0" hangingPunct="1">
              <a:lnSpc>
                <a:spcPct val="120000"/>
              </a:lnSpc>
              <a:spcBef>
                <a:spcPts val="0"/>
              </a:spcBef>
              <a:spcAft>
                <a:spcPts val="600"/>
              </a:spcAft>
              <a:buClr>
                <a:srgbClr val="3C82F4"/>
              </a:buClr>
              <a:buSzPct val="70000"/>
              <a:buFont typeface="Wingdings" panose="05000000000000000000" pitchFamily="2" charset="2"/>
              <a:buChar char="l"/>
              <a:tabLst/>
              <a:defRPr kumimoji="1" sz="1600" b="0" kern="1200" spc="120" baseline="0">
                <a:solidFill>
                  <a:srgbClr val="000000"/>
                </a:solidFill>
                <a:latin typeface="+mj-ea"/>
                <a:ea typeface="+mj-ea"/>
                <a:cs typeface="+mn-cs"/>
              </a:defRPr>
            </a:lvl2pPr>
            <a:lvl3pPr marL="396000" marR="0" indent="-144000" algn="l" defTabSz="1007772" rtl="0" eaLnBrk="1" fontAlgn="auto" latinLnBrk="0" hangingPunct="1">
              <a:lnSpc>
                <a:spcPct val="120000"/>
              </a:lnSpc>
              <a:spcBef>
                <a:spcPts val="0"/>
              </a:spcBef>
              <a:spcAft>
                <a:spcPts val="600"/>
              </a:spcAft>
              <a:buClr>
                <a:srgbClr val="000000"/>
              </a:buClr>
              <a:buSzTx/>
              <a:buFont typeface="BIZ UDPゴシック" panose="020B0400000000000000" pitchFamily="50" charset="-128"/>
              <a:buChar char="-"/>
              <a:tabLst/>
              <a:defRPr kumimoji="1" sz="1400" b="0" kern="1200" spc="120" baseline="0">
                <a:solidFill>
                  <a:srgbClr val="000000"/>
                </a:solidFill>
                <a:latin typeface="+mj-ea"/>
                <a:ea typeface="+mj-ea"/>
                <a:cs typeface="+mn-cs"/>
              </a:defRPr>
            </a:lvl3pPr>
            <a:lvl4pPr marL="540000" marR="0" indent="-108000" algn="l" defTabSz="1007772" rtl="0" eaLnBrk="1" fontAlgn="auto" latinLnBrk="0" hangingPunct="1">
              <a:lnSpc>
                <a:spcPct val="120000"/>
              </a:lnSpc>
              <a:spcBef>
                <a:spcPts val="0"/>
              </a:spcBef>
              <a:spcAft>
                <a:spcPts val="400"/>
              </a:spcAft>
              <a:buClr>
                <a:srgbClr val="595758"/>
              </a:buClr>
              <a:buSzTx/>
              <a:buFont typeface="Arial" panose="020B0604020202020204" pitchFamily="34" charset="0"/>
              <a:buChar char="•"/>
              <a:tabLst/>
              <a:defRPr kumimoji="1" sz="1200" b="0" kern="1200" spc="120" baseline="0">
                <a:solidFill>
                  <a:srgbClr val="000000"/>
                </a:solidFill>
                <a:latin typeface="+mn-ea"/>
                <a:ea typeface="+mn-ea"/>
                <a:cs typeface="+mn-cs"/>
              </a:defRPr>
            </a:lvl4pPr>
            <a:lvl5pPr marL="648000" marR="0" indent="-108000" algn="l" defTabSz="1007772" rtl="0" eaLnBrk="1" fontAlgn="auto" latinLnBrk="0" hangingPunct="1">
              <a:lnSpc>
                <a:spcPct val="120000"/>
              </a:lnSpc>
              <a:spcBef>
                <a:spcPts val="0"/>
              </a:spcBef>
              <a:spcAft>
                <a:spcPts val="400"/>
              </a:spcAft>
              <a:buClr>
                <a:srgbClr val="595758"/>
              </a:buClr>
              <a:buSzTx/>
              <a:buFont typeface="BIZ UDPゴシック" panose="020B0400000000000000" pitchFamily="50" charset="-128"/>
              <a:buChar char="-"/>
              <a:tabLst/>
              <a:defRPr kumimoji="1" sz="1050" b="0" kern="1200" spc="120" baseline="0">
                <a:solidFill>
                  <a:srgbClr val="000000"/>
                </a:solidFill>
                <a:latin typeface="+mn-ea"/>
                <a:ea typeface="+mn-ea"/>
                <a:cs typeface="+mn-cs"/>
              </a:defRPr>
            </a:lvl5pPr>
            <a:lvl6pPr marL="2771374"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260"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145"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032"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algn="ctr"/>
            <a:r>
              <a:rPr lang="ja-JP" altLang="en-US" sz="1400">
                <a:latin typeface="BIZ UDPゴシック" panose="020B0400000000000000" pitchFamily="50" charset="-128"/>
                <a:ea typeface="BIZ UDPゴシック" panose="020B0400000000000000" pitchFamily="50" charset="-128"/>
                <a:sym typeface="BIZ UDPゴシック" panose="020B0400000000000000" pitchFamily="50" charset="-128"/>
              </a:rPr>
              <a:t>脱炭素要請</a:t>
            </a:r>
            <a:endParaRPr lang="en-US" altLang="ja-JP" sz="1400">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16" name="四角形: 角を丸くする 15">
            <a:extLst>
              <a:ext uri="{FF2B5EF4-FFF2-40B4-BE49-F238E27FC236}">
                <a16:creationId xmlns:a16="http://schemas.microsoft.com/office/drawing/2014/main" id="{873E4E6B-24F8-4348-35F2-7FDBEC93C964}"/>
              </a:ext>
            </a:extLst>
          </p:cNvPr>
          <p:cNvSpPr/>
          <p:nvPr/>
        </p:nvSpPr>
        <p:spPr>
          <a:xfrm>
            <a:off x="8060461" y="4250832"/>
            <a:ext cx="1800000" cy="2117742"/>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nchorCtr="0">
            <a:noAutofit/>
          </a:bodyPr>
          <a:lstStyle/>
          <a:p>
            <a:pPr algn="ctr"/>
            <a:r>
              <a:rPr kumimoji="1" lang="ja-JP" altLang="en-US" b="1">
                <a:solidFill>
                  <a:schemeClr val="bg1"/>
                </a:solidFill>
                <a:latin typeface="BIZ UDPゴシック" panose="020B0400000000000000" pitchFamily="50" charset="-128"/>
                <a:ea typeface="BIZ UDPゴシック" panose="020B0400000000000000" pitchFamily="50" charset="-128"/>
                <a:sym typeface="BIZ UDPゴシック" panose="020B0400000000000000" pitchFamily="50" charset="-128"/>
              </a:rPr>
              <a:t>中堅・中小</a:t>
            </a:r>
            <a:endParaRPr kumimoji="1" lang="en-US" altLang="ja-JP" b="1">
              <a:solidFill>
                <a:schemeClr val="bg1"/>
              </a:solidFill>
              <a:latin typeface="BIZ UDPゴシック" panose="020B0400000000000000" pitchFamily="50" charset="-128"/>
              <a:ea typeface="BIZ UDPゴシック" panose="020B0400000000000000" pitchFamily="50" charset="-128"/>
              <a:sym typeface="BIZ UDPゴシック" panose="020B0400000000000000" pitchFamily="50" charset="-128"/>
            </a:endParaRPr>
          </a:p>
          <a:p>
            <a:pPr algn="ctr"/>
            <a:r>
              <a:rPr kumimoji="1" lang="ja-JP" altLang="en-US" b="1">
                <a:solidFill>
                  <a:schemeClr val="bg1"/>
                </a:solidFill>
                <a:latin typeface="BIZ UDPゴシック" panose="020B0400000000000000" pitchFamily="50" charset="-128"/>
                <a:ea typeface="BIZ UDPゴシック" panose="020B0400000000000000" pitchFamily="50" charset="-128"/>
                <a:sym typeface="BIZ UDPゴシック" panose="020B0400000000000000" pitchFamily="50" charset="-128"/>
              </a:rPr>
              <a:t>企業</a:t>
            </a:r>
          </a:p>
        </p:txBody>
      </p:sp>
      <p:sp>
        <p:nvSpPr>
          <p:cNvPr id="18" name="テキスト ボックス 17">
            <a:extLst>
              <a:ext uri="{FF2B5EF4-FFF2-40B4-BE49-F238E27FC236}">
                <a16:creationId xmlns:a16="http://schemas.microsoft.com/office/drawing/2014/main" id="{396CF5D6-405A-C83A-F28C-EE084332AC3F}"/>
              </a:ext>
            </a:extLst>
          </p:cNvPr>
          <p:cNvSpPr txBox="1"/>
          <p:nvPr/>
        </p:nvSpPr>
        <p:spPr>
          <a:xfrm>
            <a:off x="3999763" y="6527106"/>
            <a:ext cx="5871908" cy="443198"/>
          </a:xfrm>
          <a:prstGeom prst="rect">
            <a:avLst/>
          </a:prstGeom>
          <a:noFill/>
        </p:spPr>
        <p:txBody>
          <a:bodyPr wrap="square" lIns="0" tIns="0" rIns="0" bIns="0" rtlCol="0">
            <a:spAutoFit/>
          </a:bodyPr>
          <a:lstStyle/>
          <a:p>
            <a:pPr algn="ctr" defTabSz="1007772" fontAlgn="ctr">
              <a:lnSpc>
                <a:spcPct val="120000"/>
              </a:lnSpc>
              <a:spcAft>
                <a:spcPts val="400"/>
              </a:spcAft>
              <a:buClr>
                <a:srgbClr val="000000"/>
              </a:buClr>
            </a:pPr>
            <a:r>
              <a:rPr kumimoji="1" lang="ja-JP" altLang="en-US" sz="2400" b="1" u="sng" spc="100" dirty="0">
                <a:latin typeface="BIZ UDPゴシック" panose="020B0400000000000000" pitchFamily="50" charset="-128"/>
                <a:ea typeface="BIZ UDPゴシック" panose="020B0400000000000000" pitchFamily="50" charset="-128"/>
                <a:sym typeface="BIZ UDPゴシック" panose="020B0400000000000000" pitchFamily="50" charset="-128"/>
              </a:rPr>
              <a:t>中堅・中小企業も脱炭素対応が求められる</a:t>
            </a:r>
          </a:p>
        </p:txBody>
      </p:sp>
      <p:sp>
        <p:nvSpPr>
          <p:cNvPr id="2" name="四角形: 角を丸くする 1">
            <a:extLst>
              <a:ext uri="{FF2B5EF4-FFF2-40B4-BE49-F238E27FC236}">
                <a16:creationId xmlns:a16="http://schemas.microsoft.com/office/drawing/2014/main" id="{76EB1F49-9F37-E0EB-F31B-956D605E06D7}"/>
              </a:ext>
            </a:extLst>
          </p:cNvPr>
          <p:cNvSpPr/>
          <p:nvPr/>
        </p:nvSpPr>
        <p:spPr>
          <a:xfrm>
            <a:off x="4163438" y="4163438"/>
            <a:ext cx="5777754" cy="2276274"/>
          </a:xfrm>
          <a:prstGeom prst="roundRect">
            <a:avLst>
              <a:gd name="adj" fmla="val 9390"/>
            </a:avLst>
          </a:prstGeom>
          <a:noFill/>
          <a:ln w="25400">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t" anchorCtr="0">
            <a:noAutofit/>
          </a:bodyPr>
          <a:lstStyle/>
          <a:p>
            <a:pPr algn="l"/>
            <a:endParaRPr kumimoji="1" lang="ja-JP" altLang="en-US">
              <a:solidFill>
                <a:srgbClr val="000000"/>
              </a:solidFill>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ED531052-74E9-1A8F-39AF-C12F34B2190C}"/>
              </a:ext>
            </a:extLst>
          </p:cNvPr>
          <p:cNvSpPr txBox="1"/>
          <p:nvPr/>
        </p:nvSpPr>
        <p:spPr>
          <a:xfrm>
            <a:off x="6062589" y="3891509"/>
            <a:ext cx="2022589" cy="258532"/>
          </a:xfrm>
          <a:prstGeom prst="rect">
            <a:avLst/>
          </a:prstGeom>
          <a:noFill/>
        </p:spPr>
        <p:txBody>
          <a:bodyPr wrap="square" lIns="0" tIns="0" rIns="0" bIns="0" rtlCol="0">
            <a:spAutoFit/>
          </a:bodyPr>
          <a:lstStyle/>
          <a:p>
            <a:pPr algn="ctr" defTabSz="1007772" fontAlgn="ctr">
              <a:lnSpc>
                <a:spcPct val="120000"/>
              </a:lnSpc>
              <a:spcAft>
                <a:spcPts val="400"/>
              </a:spcAft>
              <a:buClr>
                <a:srgbClr val="000000"/>
              </a:buClr>
            </a:pPr>
            <a:r>
              <a:rPr kumimoji="1" lang="ja-JP" altLang="en-US" sz="1400" b="1" spc="100">
                <a:solidFill>
                  <a:srgbClr val="000000"/>
                </a:solidFill>
                <a:latin typeface="BIZ UDPゴシック" panose="020B0400000000000000" pitchFamily="50" charset="-128"/>
                <a:ea typeface="BIZ UDPゴシック" panose="020B0400000000000000" pitchFamily="50" charset="-128"/>
                <a:sym typeface="BIZ UDPゴシック" panose="020B0400000000000000" pitchFamily="50" charset="-128"/>
              </a:rPr>
              <a:t>サプライチェーン</a:t>
            </a:r>
          </a:p>
        </p:txBody>
      </p:sp>
      <p:sp>
        <p:nvSpPr>
          <p:cNvPr id="12" name="タイトル 3">
            <a:extLst>
              <a:ext uri="{FF2B5EF4-FFF2-40B4-BE49-F238E27FC236}">
                <a16:creationId xmlns:a16="http://schemas.microsoft.com/office/drawing/2014/main" id="{A5ECCD35-158B-6053-AA8C-FEC462B27D92}"/>
              </a:ext>
            </a:extLst>
          </p:cNvPr>
          <p:cNvSpPr>
            <a:spLocks noGrp="1"/>
          </p:cNvSpPr>
          <p:nvPr>
            <p:ph type="title"/>
          </p:nvPr>
        </p:nvSpPr>
        <p:spPr>
          <a:xfrm>
            <a:off x="539906" y="360696"/>
            <a:ext cx="9216000" cy="216000"/>
          </a:xfrm>
        </p:spPr>
        <p:txBody>
          <a:bodyPr vert="horz">
            <a:noAutofit/>
          </a:bodyPr>
          <a:lstStyle/>
          <a:p>
            <a:r>
              <a:rPr lang="en-US" altLang="ja-JP"/>
              <a:t>3</a:t>
            </a:r>
            <a:r>
              <a:rPr lang="ja-JP" altLang="en-US"/>
              <a:t>章．気候変動に関する社会的動向・要請</a:t>
            </a:r>
          </a:p>
        </p:txBody>
      </p:sp>
    </p:spTree>
    <p:extLst>
      <p:ext uri="{BB962C8B-B14F-4D97-AF65-F5344CB8AC3E}">
        <p14:creationId xmlns:p14="http://schemas.microsoft.com/office/powerpoint/2010/main" val="27843813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63080C24-3424-1E9D-FED7-C4BE79668D37}"/>
              </a:ext>
            </a:extLst>
          </p:cNvPr>
          <p:cNvGraphicFramePr>
            <a:graphicFrameLocks noChangeAspect="1"/>
          </p:cNvGraphicFramePr>
          <p:nvPr>
            <p:custDataLst>
              <p:tags r:id="rId1"/>
            </p:custDataLst>
            <p:extLst>
              <p:ext uri="{D42A27DB-BD31-4B8C-83A1-F6EECF244321}">
                <p14:modId xmlns:p14="http://schemas.microsoft.com/office/powerpoint/2010/main" val="21402715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40" imgH="541" progId="TCLayout.ActiveDocument.1">
                  <p:embed/>
                </p:oleObj>
              </mc:Choice>
              <mc:Fallback>
                <p:oleObj name="think-cell スライド" r:id="rId4" imgW="540" imgH="541" progId="TCLayout.ActiveDocument.1">
                  <p:embed/>
                  <p:pic>
                    <p:nvPicPr>
                      <p:cNvPr id="3" name="think-cell data - do not delete" hidden="1">
                        <a:extLst>
                          <a:ext uri="{FF2B5EF4-FFF2-40B4-BE49-F238E27FC236}">
                            <a16:creationId xmlns:a16="http://schemas.microsoft.com/office/drawing/2014/main" id="{63080C24-3424-1E9D-FED7-C4BE79668D3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テキスト プレースホルダー 1">
            <a:extLst>
              <a:ext uri="{FF2B5EF4-FFF2-40B4-BE49-F238E27FC236}">
                <a16:creationId xmlns:a16="http://schemas.microsoft.com/office/drawing/2014/main" id="{4475F7CD-E111-F61A-AAC8-2703E1699CC0}"/>
              </a:ext>
            </a:extLst>
          </p:cNvPr>
          <p:cNvSpPr>
            <a:spLocks noGrp="1"/>
          </p:cNvSpPr>
          <p:nvPr>
            <p:ph type="body" sz="quarter" idx="20"/>
          </p:nvPr>
        </p:nvSpPr>
        <p:spPr>
          <a:xfrm>
            <a:off x="538283" y="6790067"/>
            <a:ext cx="9612000" cy="406265"/>
          </a:xfrm>
        </p:spPr>
        <p:txBody>
          <a:bodyPr/>
          <a:lstStyle/>
          <a:p>
            <a:r>
              <a:rPr kumimoji="1" lang="ja-JP" altLang="en-US" dirty="0"/>
              <a:t>出所）環境省　「中小規模事業者向けの脱炭素経営導入ハンドブック」　</a:t>
            </a:r>
            <a:r>
              <a:rPr kumimoji="1" lang="en-US" altLang="ja-JP" dirty="0">
                <a:hlinkClick r:id="rId6"/>
              </a:rPr>
              <a:t>https://www.env.go.jp/earth/ondanka/supply_chain/gvc/files/guide/chusho_datsutansodounyu_handbook.pdf</a:t>
            </a:r>
            <a:r>
              <a:rPr lang="ja-JP" altLang="en-US" dirty="0"/>
              <a:t> （閲覧日：</a:t>
            </a:r>
            <a:r>
              <a:rPr lang="en-US" altLang="ja-JP" dirty="0"/>
              <a:t>2023</a:t>
            </a:r>
            <a:r>
              <a:rPr lang="ja-JP" altLang="en-US" dirty="0"/>
              <a:t>年</a:t>
            </a:r>
            <a:r>
              <a:rPr lang="en-US" altLang="ja-JP" dirty="0"/>
              <a:t>9</a:t>
            </a:r>
            <a:r>
              <a:rPr lang="ja-JP" altLang="en-US" dirty="0"/>
              <a:t>月１３日）より三菱総合研究所作成。一部文言を改変</a:t>
            </a:r>
            <a:endParaRPr lang="en-US" altLang="ja-JP" dirty="0"/>
          </a:p>
        </p:txBody>
      </p:sp>
      <p:sp>
        <p:nvSpPr>
          <p:cNvPr id="4" name="字幕 3">
            <a:extLst>
              <a:ext uri="{FF2B5EF4-FFF2-40B4-BE49-F238E27FC236}">
                <a16:creationId xmlns:a16="http://schemas.microsoft.com/office/drawing/2014/main" id="{3355EF6A-B9F6-813F-A8B0-4091AC2A8020}"/>
              </a:ext>
            </a:extLst>
          </p:cNvPr>
          <p:cNvSpPr>
            <a:spLocks noGrp="1"/>
          </p:cNvSpPr>
          <p:nvPr>
            <p:ph type="subTitle" idx="10"/>
          </p:nvPr>
        </p:nvSpPr>
        <p:spPr/>
        <p:txBody>
          <a:bodyPr/>
          <a:lstStyle/>
          <a:p>
            <a:r>
              <a:rPr lang="ja-JP" altLang="en-US" sz="2800" kern="100" dirty="0">
                <a:effectLst/>
                <a:cs typeface="Times New Roman" panose="02020603050405020304" pitchFamily="18" charset="0"/>
              </a:rPr>
              <a:t>実際にどのように脱炭素を進めていくべきか</a:t>
            </a:r>
          </a:p>
        </p:txBody>
      </p:sp>
      <p:grpSp>
        <p:nvGrpSpPr>
          <p:cNvPr id="6" name="グループ化 5">
            <a:extLst>
              <a:ext uri="{FF2B5EF4-FFF2-40B4-BE49-F238E27FC236}">
                <a16:creationId xmlns:a16="http://schemas.microsoft.com/office/drawing/2014/main" id="{ED8E7033-4883-D5D6-FEE8-EB542F8C9480}"/>
              </a:ext>
            </a:extLst>
          </p:cNvPr>
          <p:cNvGrpSpPr/>
          <p:nvPr/>
        </p:nvGrpSpPr>
        <p:grpSpPr>
          <a:xfrm>
            <a:off x="7051099" y="3185872"/>
            <a:ext cx="3098803" cy="3528001"/>
            <a:chOff x="8328139" y="3239999"/>
            <a:chExt cx="1823861" cy="3528001"/>
          </a:xfrm>
        </p:grpSpPr>
        <p:sp>
          <p:nvSpPr>
            <p:cNvPr id="7" name="Rectangle 5">
              <a:extLst>
                <a:ext uri="{FF2B5EF4-FFF2-40B4-BE49-F238E27FC236}">
                  <a16:creationId xmlns:a16="http://schemas.microsoft.com/office/drawing/2014/main" id="{D499BBDE-E21A-0693-1E15-BE037863C126}"/>
                </a:ext>
              </a:extLst>
            </p:cNvPr>
            <p:cNvSpPr>
              <a:spLocks noChangeArrowheads="1"/>
            </p:cNvSpPr>
            <p:nvPr/>
          </p:nvSpPr>
          <p:spPr bwMode="gray">
            <a:xfrm>
              <a:off x="8329789" y="3708000"/>
              <a:ext cx="1822211" cy="3060000"/>
            </a:xfrm>
            <a:prstGeom prst="rect">
              <a:avLst/>
            </a:prstGeom>
            <a:solidFill>
              <a:srgbClr val="FFFFFF"/>
            </a:solidFill>
            <a:ln w="12700" cap="flat" cmpd="sng" algn="ctr">
              <a:solidFill>
                <a:srgbClr val="3C82F5"/>
              </a:solidFill>
              <a:prstDash val="solid"/>
              <a:miter lim="800000"/>
              <a:headEnd type="none" w="med" len="med"/>
              <a:tailEnd type="none" w="med" len="med"/>
            </a:ln>
            <a:effectLst/>
          </p:spPr>
          <p:txBody>
            <a:bodyPr lIns="180000" tIns="180000" rIns="180000" bIns="180000" anchor="t" anchorCtr="0">
              <a:noAutofit/>
            </a:bodyPr>
            <a:lstStyle/>
            <a:p>
              <a:pPr fontAlgn="base">
                <a:lnSpc>
                  <a:spcPct val="130000"/>
                </a:lnSpc>
                <a:spcAft>
                  <a:spcPts val="1200"/>
                </a:spcAft>
                <a:buClr>
                  <a:schemeClr val="accent2"/>
                </a:buClr>
                <a:buSzPct val="70000"/>
              </a:pPr>
              <a:r>
                <a:rPr lang="ja-JP" altLang="en-US" sz="1600" b="1" spc="130">
                  <a:latin typeface="BIZ UDPゴシック" panose="020B0400000000000000" pitchFamily="50" charset="-128"/>
                  <a:ea typeface="BIZ UDPゴシック" panose="020B0400000000000000" pitchFamily="50" charset="-128"/>
                  <a:sym typeface="BIZ UDPゴシック" panose="020B0400000000000000" pitchFamily="50" charset="-128"/>
                </a:rPr>
                <a:t>③</a:t>
              </a:r>
              <a:r>
                <a:rPr lang="en-US" altLang="ja-JP" sz="1600" b="1" spc="130">
                  <a:latin typeface="BIZ UDPゴシック" panose="020B0400000000000000" pitchFamily="50" charset="-128"/>
                  <a:ea typeface="BIZ UDPゴシック" panose="020B0400000000000000" pitchFamily="50" charset="-128"/>
                  <a:sym typeface="BIZ UDPゴシック" panose="020B0400000000000000" pitchFamily="50" charset="-128"/>
                </a:rPr>
                <a:t>-1. </a:t>
              </a:r>
              <a:r>
                <a:rPr lang="ja-JP" altLang="en-US" sz="1600" b="1" spc="130">
                  <a:latin typeface="BIZ UDPゴシック" panose="020B0400000000000000" pitchFamily="50" charset="-128"/>
                  <a:ea typeface="BIZ UDPゴシック" panose="020B0400000000000000" pitchFamily="50" charset="-128"/>
                  <a:sym typeface="BIZ UDPゴシック" panose="020B0400000000000000" pitchFamily="50" charset="-128"/>
                </a:rPr>
                <a:t>削減計画の策定</a:t>
              </a:r>
              <a:endParaRPr lang="en-US" altLang="ja-JP" sz="1600" b="1" spc="130">
                <a:latin typeface="BIZ UDPゴシック" panose="020B0400000000000000" pitchFamily="50" charset="-128"/>
                <a:ea typeface="BIZ UDPゴシック" panose="020B0400000000000000" pitchFamily="50" charset="-128"/>
                <a:sym typeface="BIZ UDPゴシック" panose="020B0400000000000000" pitchFamily="50" charset="-128"/>
              </a:endParaRPr>
            </a:p>
            <a:p>
              <a:pPr fontAlgn="base">
                <a:lnSpc>
                  <a:spcPct val="130000"/>
                </a:lnSpc>
                <a:spcAft>
                  <a:spcPts val="1200"/>
                </a:spcAft>
                <a:buClr>
                  <a:schemeClr val="accent2"/>
                </a:buClr>
                <a:buSzPct val="70000"/>
              </a:pPr>
              <a:r>
                <a:rPr lang="ja-JP" altLang="en-US" sz="1200" b="1" spc="130">
                  <a:latin typeface="BIZ UDPゴシック" panose="020B0400000000000000" pitchFamily="50" charset="-128"/>
                  <a:ea typeface="BIZ UDPゴシック" panose="020B0400000000000000" pitchFamily="50" charset="-128"/>
                  <a:sym typeface="BIZ UDPゴシック" panose="020B0400000000000000" pitchFamily="50" charset="-128"/>
                </a:rPr>
                <a:t>⇒削減対策及び実施計画を策定。</a:t>
              </a:r>
              <a:endParaRPr lang="en-US" altLang="ja-JP" sz="1200" b="1" spc="130">
                <a:latin typeface="BIZ UDPゴシック" panose="020B0400000000000000" pitchFamily="50" charset="-128"/>
                <a:ea typeface="BIZ UDPゴシック" panose="020B0400000000000000" pitchFamily="50" charset="-128"/>
                <a:sym typeface="BIZ UDPゴシック" panose="020B0400000000000000" pitchFamily="50" charset="-128"/>
              </a:endParaRPr>
            </a:p>
            <a:p>
              <a:pPr fontAlgn="base">
                <a:lnSpc>
                  <a:spcPct val="130000"/>
                </a:lnSpc>
                <a:spcAft>
                  <a:spcPts val="1200"/>
                </a:spcAft>
                <a:buClr>
                  <a:srgbClr val="003B83"/>
                </a:buClr>
                <a:buSzPct val="70000"/>
              </a:pPr>
              <a:r>
                <a:rPr lang="ja-JP" altLang="en-US" sz="1600" b="1" spc="130">
                  <a:latin typeface="BIZ UDPゴシック" panose="020B0400000000000000" pitchFamily="50" charset="-128"/>
                  <a:ea typeface="BIZ UDPゴシック" panose="020B0400000000000000" pitchFamily="50" charset="-128"/>
                  <a:sym typeface="BIZ UDPゴシック" panose="020B0400000000000000" pitchFamily="50" charset="-128"/>
                </a:rPr>
                <a:t>③</a:t>
              </a:r>
              <a:r>
                <a:rPr lang="en-US" altLang="ja-JP" sz="1600" b="1" spc="130">
                  <a:latin typeface="BIZ UDPゴシック" panose="020B0400000000000000" pitchFamily="50" charset="-128"/>
                  <a:ea typeface="BIZ UDPゴシック" panose="020B0400000000000000" pitchFamily="50" charset="-128"/>
                  <a:sym typeface="BIZ UDPゴシック" panose="020B0400000000000000" pitchFamily="50" charset="-128"/>
                </a:rPr>
                <a:t>-2. </a:t>
              </a:r>
              <a:r>
                <a:rPr lang="ja-JP" altLang="en-US" sz="1600" b="1" spc="130">
                  <a:latin typeface="BIZ UDPゴシック" panose="020B0400000000000000" pitchFamily="50" charset="-128"/>
                  <a:ea typeface="BIZ UDPゴシック" panose="020B0400000000000000" pitchFamily="50" charset="-128"/>
                  <a:sym typeface="BIZ UDPゴシック" panose="020B0400000000000000" pitchFamily="50" charset="-128"/>
                </a:rPr>
                <a:t>削減対策の実行</a:t>
              </a:r>
              <a:endParaRPr lang="en-US" altLang="ja-JP" sz="1600" b="1" spc="130">
                <a:latin typeface="BIZ UDPゴシック" panose="020B0400000000000000" pitchFamily="50" charset="-128"/>
                <a:ea typeface="BIZ UDPゴシック" panose="020B0400000000000000" pitchFamily="50" charset="-128"/>
                <a:sym typeface="BIZ UDPゴシック" panose="020B0400000000000000" pitchFamily="50" charset="-128"/>
              </a:endParaRPr>
            </a:p>
            <a:p>
              <a:pPr fontAlgn="base">
                <a:lnSpc>
                  <a:spcPct val="130000"/>
                </a:lnSpc>
                <a:spcAft>
                  <a:spcPts val="1200"/>
                </a:spcAft>
                <a:buClr>
                  <a:srgbClr val="003B83"/>
                </a:buClr>
                <a:buSzPct val="70000"/>
              </a:pPr>
              <a:r>
                <a:rPr lang="ja-JP" altLang="en-US" sz="1200" b="1" spc="130">
                  <a:latin typeface="BIZ UDPゴシック" panose="020B0400000000000000" pitchFamily="50" charset="-128"/>
                  <a:ea typeface="BIZ UDPゴシック" panose="020B0400000000000000" pitchFamily="50" charset="-128"/>
                  <a:sym typeface="BIZ UDPゴシック" panose="020B0400000000000000" pitchFamily="50" charset="-128"/>
                </a:rPr>
                <a:t>⇒削減対策を実行し、定期的に見直しを図る。</a:t>
              </a:r>
              <a:endParaRPr lang="en-US" altLang="ja-JP" sz="1200" b="1" spc="130">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grpSp>
          <p:nvGrpSpPr>
            <p:cNvPr id="8" name="グループ化 7">
              <a:extLst>
                <a:ext uri="{FF2B5EF4-FFF2-40B4-BE49-F238E27FC236}">
                  <a16:creationId xmlns:a16="http://schemas.microsoft.com/office/drawing/2014/main" id="{C539BA99-206F-0370-4BE1-8F76B107112F}"/>
                </a:ext>
              </a:extLst>
            </p:cNvPr>
            <p:cNvGrpSpPr/>
            <p:nvPr/>
          </p:nvGrpSpPr>
          <p:grpSpPr>
            <a:xfrm>
              <a:off x="8328139" y="3239999"/>
              <a:ext cx="1823861" cy="468001"/>
              <a:chOff x="5412202" y="3239999"/>
              <a:chExt cx="1823861" cy="468001"/>
            </a:xfrm>
          </p:grpSpPr>
          <p:sp>
            <p:nvSpPr>
              <p:cNvPr id="9" name="Text Box 6">
                <a:extLst>
                  <a:ext uri="{FF2B5EF4-FFF2-40B4-BE49-F238E27FC236}">
                    <a16:creationId xmlns:a16="http://schemas.microsoft.com/office/drawing/2014/main" id="{0EF4A5AA-E32C-9458-A56C-F6932A56F236}"/>
                  </a:ext>
                </a:extLst>
              </p:cNvPr>
              <p:cNvSpPr txBox="1">
                <a:spLocks noChangeArrowheads="1"/>
              </p:cNvSpPr>
              <p:nvPr/>
            </p:nvSpPr>
            <p:spPr bwMode="gray">
              <a:xfrm>
                <a:off x="5414072" y="3240000"/>
                <a:ext cx="1821991" cy="468000"/>
              </a:xfrm>
              <a:prstGeom prst="rect">
                <a:avLst/>
              </a:prstGeom>
              <a:solidFill>
                <a:srgbClr val="3C82F5"/>
              </a:solidFill>
              <a:ln w="12700" cap="flat" cmpd="sng" algn="ctr">
                <a:solidFill>
                  <a:srgbClr val="3C82F5"/>
                </a:solidFill>
                <a:prstDash val="solid"/>
                <a:miter lim="800000"/>
                <a:headEnd type="none" w="med" len="med"/>
                <a:tailEnd type="none" w="med" len="med"/>
              </a:ln>
              <a:effectLst/>
            </p:spPr>
            <p:txBody>
              <a:bodyPr lIns="0" tIns="0" rIns="0" bIns="0" anchor="ctr"/>
              <a:lstStyle>
                <a:lvl1pPr algn="l" fontAlgn="base">
                  <a:defRPr kumimoji="1" sz="2400">
                    <a:solidFill>
                      <a:schemeClr val="tx1"/>
                    </a:solidFill>
                    <a:latin typeface="Times New Roman" pitchFamily="18" charset="0"/>
                    <a:ea typeface="ＭＳ Ｐゴシック" charset="-128"/>
                  </a:defRPr>
                </a:lvl1pPr>
                <a:lvl2pPr marL="742950" indent="-285750" algn="l" fontAlgn="base">
                  <a:defRPr kumimoji="1" sz="2400">
                    <a:solidFill>
                      <a:schemeClr val="tx1"/>
                    </a:solidFill>
                    <a:latin typeface="Times New Roman" pitchFamily="18" charset="0"/>
                    <a:ea typeface="ＭＳ Ｐゴシック" charset="-128"/>
                  </a:defRPr>
                </a:lvl2pPr>
                <a:lvl3pPr marL="1143000" indent="-228600" algn="l" fontAlgn="base">
                  <a:defRPr kumimoji="1" sz="2400">
                    <a:solidFill>
                      <a:schemeClr val="tx1"/>
                    </a:solidFill>
                    <a:latin typeface="Times New Roman" pitchFamily="18" charset="0"/>
                    <a:ea typeface="ＭＳ Ｐゴシック" charset="-128"/>
                  </a:defRPr>
                </a:lvl3pPr>
                <a:lvl4pPr marL="1600200" indent="-228600" algn="l" fontAlgn="base">
                  <a:defRPr kumimoji="1" sz="2400">
                    <a:solidFill>
                      <a:schemeClr val="tx1"/>
                    </a:solidFill>
                    <a:latin typeface="Times New Roman" pitchFamily="18" charset="0"/>
                    <a:ea typeface="ＭＳ Ｐゴシック" charset="-128"/>
                  </a:defRPr>
                </a:lvl4pPr>
                <a:lvl5pPr marL="2057400" indent="-228600" algn="l" fontAlgn="base">
                  <a:defRPr kumimoji="1" sz="2400">
                    <a:solidFill>
                      <a:schemeClr val="tx1"/>
                    </a:solidFill>
                    <a:latin typeface="Times New Roman" pitchFamily="18" charset="0"/>
                    <a:ea typeface="ＭＳ Ｐゴシック" charset="-128"/>
                  </a:defRPr>
                </a:lvl5pPr>
                <a:lvl6pPr marL="2514600" indent="-228600" fontAlgn="base">
                  <a:spcBef>
                    <a:spcPct val="0"/>
                  </a:spcBef>
                  <a:spcAft>
                    <a:spcPct val="0"/>
                  </a:spcAft>
                  <a:defRPr kumimoji="1" sz="2400">
                    <a:solidFill>
                      <a:schemeClr val="tx1"/>
                    </a:solidFill>
                    <a:latin typeface="Times New Roman" pitchFamily="18" charset="0"/>
                    <a:ea typeface="ＭＳ Ｐゴシック" charset="-128"/>
                  </a:defRPr>
                </a:lvl6pPr>
                <a:lvl7pPr marL="2971800" indent="-228600" fontAlgn="base">
                  <a:spcBef>
                    <a:spcPct val="0"/>
                  </a:spcBef>
                  <a:spcAft>
                    <a:spcPct val="0"/>
                  </a:spcAft>
                  <a:defRPr kumimoji="1" sz="2400">
                    <a:solidFill>
                      <a:schemeClr val="tx1"/>
                    </a:solidFill>
                    <a:latin typeface="Times New Roman" pitchFamily="18" charset="0"/>
                    <a:ea typeface="ＭＳ Ｐゴシック" charset="-128"/>
                  </a:defRPr>
                </a:lvl7pPr>
                <a:lvl8pPr marL="3429000" indent="-228600" fontAlgn="base">
                  <a:spcBef>
                    <a:spcPct val="0"/>
                  </a:spcBef>
                  <a:spcAft>
                    <a:spcPct val="0"/>
                  </a:spcAft>
                  <a:defRPr kumimoji="1" sz="2400">
                    <a:solidFill>
                      <a:schemeClr val="tx1"/>
                    </a:solidFill>
                    <a:latin typeface="Times New Roman" pitchFamily="18" charset="0"/>
                    <a:ea typeface="ＭＳ Ｐゴシック" charset="-128"/>
                  </a:defRPr>
                </a:lvl8pPr>
                <a:lvl9pPr marL="3886200" indent="-228600" fontAlgn="base">
                  <a:spcBef>
                    <a:spcPct val="0"/>
                  </a:spcBef>
                  <a:spcAft>
                    <a:spcPct val="0"/>
                  </a:spcAft>
                  <a:defRPr kumimoji="1" sz="2400">
                    <a:solidFill>
                      <a:schemeClr val="tx1"/>
                    </a:solidFill>
                    <a:latin typeface="Times New Roman" pitchFamily="18" charset="0"/>
                    <a:ea typeface="ＭＳ Ｐゴシック" charset="-128"/>
                  </a:defRPr>
                </a:lvl9pPr>
              </a:lstStyle>
              <a:p>
                <a:pPr algn="ctr">
                  <a:buClr>
                    <a:schemeClr val="accent2"/>
                  </a:buClr>
                </a:pPr>
                <a:r>
                  <a:rPr lang="ja-JP" altLang="en-US" sz="1600" b="1">
                    <a:solidFill>
                      <a:schemeClr val="bg1"/>
                    </a:solidFill>
                    <a:latin typeface="BIZ UDPゴシック" panose="020B0400000000000000" pitchFamily="50" charset="-128"/>
                    <a:ea typeface="BIZ UDPゴシック" panose="020B0400000000000000" pitchFamily="50" charset="-128"/>
                    <a:sym typeface="BIZ UDPゴシック" panose="020B0400000000000000" pitchFamily="50" charset="-128"/>
                  </a:rPr>
                  <a:t>③ 減らす</a:t>
                </a:r>
                <a:endParaRPr lang="en-US" altLang="ja-JP" sz="1600" b="1">
                  <a:solidFill>
                    <a:schemeClr val="bg1"/>
                  </a:solidFill>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10" name="二等辺三角形 9">
                <a:extLst>
                  <a:ext uri="{FF2B5EF4-FFF2-40B4-BE49-F238E27FC236}">
                    <a16:creationId xmlns:a16="http://schemas.microsoft.com/office/drawing/2014/main" id="{14BC77AA-BE99-7B10-E6AB-5BEB439885BD}"/>
                  </a:ext>
                </a:extLst>
              </p:cNvPr>
              <p:cNvSpPr/>
              <p:nvPr/>
            </p:nvSpPr>
            <p:spPr>
              <a:xfrm rot="5400000">
                <a:off x="5262956" y="3389245"/>
                <a:ext cx="468000" cy="169508"/>
              </a:xfrm>
              <a:prstGeom prst="triangle">
                <a:avLst/>
              </a:prstGeom>
              <a:solidFill>
                <a:srgbClr val="FFFFFF"/>
              </a:solidFill>
              <a:ln w="12700" cap="flat" cmpd="sng" algn="ctr">
                <a:solidFill>
                  <a:srgbClr val="FFFFFF"/>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noAutofit/>
              </a:bodyPr>
              <a:lstStyle/>
              <a:p>
                <a:pPr algn="l"/>
                <a:endParaRPr kumimoji="1" lang="ja-JP" altLang="en-US">
                  <a:solidFill>
                    <a:schemeClr val="tx1"/>
                  </a:solidFill>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grpSp>
      </p:grpSp>
      <p:grpSp>
        <p:nvGrpSpPr>
          <p:cNvPr id="11" name="グループ化 10">
            <a:extLst>
              <a:ext uri="{FF2B5EF4-FFF2-40B4-BE49-F238E27FC236}">
                <a16:creationId xmlns:a16="http://schemas.microsoft.com/office/drawing/2014/main" id="{C3C06926-CC4C-80B6-057E-C889802AA962}"/>
              </a:ext>
            </a:extLst>
          </p:cNvPr>
          <p:cNvGrpSpPr/>
          <p:nvPr/>
        </p:nvGrpSpPr>
        <p:grpSpPr>
          <a:xfrm>
            <a:off x="3794799" y="3185873"/>
            <a:ext cx="3352767" cy="3528000"/>
            <a:chOff x="4425067" y="3240000"/>
            <a:chExt cx="1973336" cy="3528000"/>
          </a:xfrm>
        </p:grpSpPr>
        <p:sp>
          <p:nvSpPr>
            <p:cNvPr id="12" name="Rectangle 5">
              <a:extLst>
                <a:ext uri="{FF2B5EF4-FFF2-40B4-BE49-F238E27FC236}">
                  <a16:creationId xmlns:a16="http://schemas.microsoft.com/office/drawing/2014/main" id="{BE70EC54-2227-D7B3-DC9F-582141289B67}"/>
                </a:ext>
              </a:extLst>
            </p:cNvPr>
            <p:cNvSpPr>
              <a:spLocks noChangeArrowheads="1"/>
            </p:cNvSpPr>
            <p:nvPr/>
          </p:nvSpPr>
          <p:spPr bwMode="gray">
            <a:xfrm>
              <a:off x="4427874" y="3708000"/>
              <a:ext cx="1822212" cy="3060000"/>
            </a:xfrm>
            <a:prstGeom prst="rect">
              <a:avLst/>
            </a:prstGeom>
            <a:solidFill>
              <a:srgbClr val="FFFFFF"/>
            </a:solidFill>
            <a:ln w="12700" cap="flat" cmpd="sng" algn="ctr">
              <a:solidFill>
                <a:srgbClr val="80AEF8"/>
              </a:solidFill>
              <a:prstDash val="solid"/>
              <a:miter lim="800000"/>
              <a:headEnd type="none" w="med" len="med"/>
              <a:tailEnd type="none" w="med" len="med"/>
            </a:ln>
            <a:effectLst/>
          </p:spPr>
          <p:txBody>
            <a:bodyPr lIns="180000" tIns="180000" rIns="144000" bIns="180000" anchor="t" anchorCtr="0">
              <a:noAutofit/>
            </a:bodyPr>
            <a:lstStyle/>
            <a:p>
              <a:pPr fontAlgn="base">
                <a:lnSpc>
                  <a:spcPct val="130000"/>
                </a:lnSpc>
                <a:spcAft>
                  <a:spcPts val="1200"/>
                </a:spcAft>
                <a:buClr>
                  <a:schemeClr val="accent2"/>
                </a:buClr>
                <a:buSzPct val="70000"/>
              </a:pPr>
              <a:r>
                <a:rPr lang="ja-JP" altLang="en-US" sz="1600" b="1" spc="130" dirty="0">
                  <a:latin typeface="BIZ UDPゴシック" panose="020B0400000000000000" pitchFamily="50" charset="-128"/>
                  <a:ea typeface="BIZ UDPゴシック" panose="020B0400000000000000" pitchFamily="50" charset="-128"/>
                  <a:sym typeface="BIZ UDPゴシック" panose="020B0400000000000000" pitchFamily="50" charset="-128"/>
                </a:rPr>
                <a:t>②</a:t>
              </a:r>
              <a:r>
                <a:rPr lang="en-US" altLang="ja-JP" sz="1600" b="1" spc="130" dirty="0">
                  <a:latin typeface="BIZ UDPゴシック" panose="020B0400000000000000" pitchFamily="50" charset="-128"/>
                  <a:ea typeface="BIZ UDPゴシック" panose="020B0400000000000000" pitchFamily="50" charset="-128"/>
                  <a:sym typeface="BIZ UDPゴシック" panose="020B0400000000000000" pitchFamily="50" charset="-128"/>
                </a:rPr>
                <a:t>-1. GHG</a:t>
              </a:r>
              <a:r>
                <a:rPr lang="ja-JP" altLang="en-US" sz="1600" b="1" spc="130" dirty="0">
                  <a:latin typeface="BIZ UDPゴシック" panose="020B0400000000000000" pitchFamily="50" charset="-128"/>
                  <a:ea typeface="BIZ UDPゴシック" panose="020B0400000000000000" pitchFamily="50" charset="-128"/>
                  <a:sym typeface="BIZ UDPゴシック" panose="020B0400000000000000" pitchFamily="50" charset="-128"/>
                </a:rPr>
                <a:t>排出量の可視化</a:t>
              </a:r>
              <a:br>
                <a:rPr lang="en-US" altLang="ja-JP" sz="1600" b="1" spc="130" dirty="0">
                  <a:latin typeface="BIZ UDPゴシック" panose="020B0400000000000000" pitchFamily="50" charset="-128"/>
                  <a:ea typeface="BIZ UDPゴシック" panose="020B0400000000000000" pitchFamily="50" charset="-128"/>
                  <a:sym typeface="BIZ UDPゴシック" panose="020B0400000000000000" pitchFamily="50" charset="-128"/>
                </a:rPr>
              </a:br>
              <a:r>
                <a:rPr lang="ja-JP" altLang="en-US" sz="1600" b="1" spc="130" dirty="0">
                  <a:latin typeface="BIZ UDPゴシック" panose="020B0400000000000000" pitchFamily="50" charset="-128"/>
                  <a:ea typeface="BIZ UDPゴシック" panose="020B0400000000000000" pitchFamily="50" charset="-128"/>
                  <a:sym typeface="BIZ UDPゴシック" panose="020B0400000000000000" pitchFamily="50" charset="-128"/>
                </a:rPr>
                <a:t>（</a:t>
              </a:r>
              <a:r>
                <a:rPr lang="en-US" altLang="ja-JP" sz="1600" b="1" spc="130" dirty="0">
                  <a:latin typeface="BIZ UDPゴシック" panose="020B0400000000000000" pitchFamily="50" charset="-128"/>
                  <a:ea typeface="BIZ UDPゴシック" panose="020B0400000000000000" pitchFamily="50" charset="-128"/>
                  <a:sym typeface="BIZ UDPゴシック" panose="020B0400000000000000" pitchFamily="50" charset="-128"/>
                </a:rPr>
                <a:t>CO</a:t>
              </a:r>
              <a:r>
                <a:rPr lang="en-US" altLang="ja-JP" sz="1600" b="1" spc="130" baseline="-25000" dirty="0">
                  <a:latin typeface="BIZ UDPゴシック" panose="020B0400000000000000" pitchFamily="50" charset="-128"/>
                  <a:ea typeface="BIZ UDPゴシック" panose="020B0400000000000000" pitchFamily="50" charset="-128"/>
                  <a:sym typeface="BIZ UDPゴシック" panose="020B0400000000000000" pitchFamily="50" charset="-128"/>
                </a:rPr>
                <a:t>2</a:t>
              </a:r>
              <a:r>
                <a:rPr lang="ja-JP" altLang="en-US" sz="1600" b="1" spc="130" dirty="0">
                  <a:latin typeface="BIZ UDPゴシック" panose="020B0400000000000000" pitchFamily="50" charset="-128"/>
                  <a:ea typeface="BIZ UDPゴシック" panose="020B0400000000000000" pitchFamily="50" charset="-128"/>
                  <a:sym typeface="BIZ UDPゴシック" panose="020B0400000000000000" pitchFamily="50" charset="-128"/>
                </a:rPr>
                <a:t>排出量の測定）</a:t>
              </a:r>
              <a:endParaRPr lang="en-US" altLang="ja-JP" sz="1600" b="1" spc="130" dirty="0">
                <a:latin typeface="BIZ UDPゴシック" panose="020B0400000000000000" pitchFamily="50" charset="-128"/>
                <a:ea typeface="BIZ UDPゴシック" panose="020B0400000000000000" pitchFamily="50" charset="-128"/>
                <a:sym typeface="BIZ UDPゴシック" panose="020B0400000000000000" pitchFamily="50" charset="-128"/>
              </a:endParaRPr>
            </a:p>
            <a:p>
              <a:pPr fontAlgn="base">
                <a:lnSpc>
                  <a:spcPct val="130000"/>
                </a:lnSpc>
                <a:spcAft>
                  <a:spcPts val="1200"/>
                </a:spcAft>
                <a:buClr>
                  <a:schemeClr val="accent2"/>
                </a:buClr>
                <a:buSzPct val="70000"/>
              </a:pPr>
              <a:r>
                <a:rPr lang="ja-JP" altLang="en-US" sz="1200" b="1" spc="130" dirty="0">
                  <a:latin typeface="BIZ UDPゴシック" panose="020B0400000000000000" pitchFamily="50" charset="-128"/>
                  <a:ea typeface="BIZ UDPゴシック" panose="020B0400000000000000" pitchFamily="50" charset="-128"/>
                  <a:sym typeface="BIZ UDPゴシック" panose="020B0400000000000000" pitchFamily="50" charset="-128"/>
                </a:rPr>
                <a:t>⇒専門業者に依頼し、日々の事業活動における</a:t>
              </a:r>
              <a:r>
                <a:rPr lang="en-US" altLang="ja-JP" sz="1200" b="1" spc="130" dirty="0">
                  <a:latin typeface="BIZ UDPゴシック" panose="020B0400000000000000" pitchFamily="50" charset="-128"/>
                  <a:ea typeface="BIZ UDPゴシック" panose="020B0400000000000000" pitchFamily="50" charset="-128"/>
                  <a:sym typeface="BIZ UDPゴシック" panose="020B0400000000000000" pitchFamily="50" charset="-128"/>
                </a:rPr>
                <a:t>GHG</a:t>
              </a:r>
              <a:r>
                <a:rPr lang="ja-JP" altLang="en-US" sz="1200" b="1" spc="130" dirty="0">
                  <a:latin typeface="BIZ UDPゴシック" panose="020B0400000000000000" pitchFamily="50" charset="-128"/>
                  <a:ea typeface="BIZ UDPゴシック" panose="020B0400000000000000" pitchFamily="50" charset="-128"/>
                  <a:sym typeface="BIZ UDPゴシック" panose="020B0400000000000000" pitchFamily="50" charset="-128"/>
                </a:rPr>
                <a:t>排出量（</a:t>
              </a:r>
              <a:r>
                <a:rPr lang="en-US" altLang="ja-JP" sz="1200" b="1" spc="130" dirty="0">
                  <a:latin typeface="BIZ UDPゴシック" panose="020B0400000000000000" pitchFamily="50" charset="-128"/>
                  <a:ea typeface="BIZ UDPゴシック" panose="020B0400000000000000" pitchFamily="50" charset="-128"/>
                  <a:sym typeface="BIZ UDPゴシック" panose="020B0400000000000000" pitchFamily="50" charset="-128"/>
                </a:rPr>
                <a:t>CO</a:t>
              </a:r>
              <a:r>
                <a:rPr lang="en-US" altLang="ja-JP" sz="1200" b="1" spc="130" baseline="-25000" dirty="0">
                  <a:latin typeface="BIZ UDPゴシック" panose="020B0400000000000000" pitchFamily="50" charset="-128"/>
                  <a:ea typeface="BIZ UDPゴシック" panose="020B0400000000000000" pitchFamily="50" charset="-128"/>
                  <a:sym typeface="BIZ UDPゴシック" panose="020B0400000000000000" pitchFamily="50" charset="-128"/>
                </a:rPr>
                <a:t>2</a:t>
              </a:r>
              <a:r>
                <a:rPr lang="ja-JP" altLang="en-US" sz="1200" b="1" spc="130" dirty="0">
                  <a:latin typeface="BIZ UDPゴシック" panose="020B0400000000000000" pitchFamily="50" charset="-128"/>
                  <a:ea typeface="BIZ UDPゴシック" panose="020B0400000000000000" pitchFamily="50" charset="-128"/>
                  <a:sym typeface="BIZ UDPゴシック" panose="020B0400000000000000" pitchFamily="50" charset="-128"/>
                </a:rPr>
                <a:t>排出量）を測定。</a:t>
              </a:r>
              <a:endParaRPr lang="en-US" altLang="ja-JP" sz="1200" b="1" spc="130" dirty="0">
                <a:latin typeface="BIZ UDPゴシック" panose="020B0400000000000000" pitchFamily="50" charset="-128"/>
                <a:ea typeface="BIZ UDPゴシック" panose="020B0400000000000000" pitchFamily="50" charset="-128"/>
                <a:sym typeface="BIZ UDPゴシック" panose="020B0400000000000000" pitchFamily="50" charset="-128"/>
              </a:endParaRPr>
            </a:p>
            <a:p>
              <a:pPr fontAlgn="base">
                <a:lnSpc>
                  <a:spcPct val="130000"/>
                </a:lnSpc>
                <a:spcAft>
                  <a:spcPts val="1200"/>
                </a:spcAft>
                <a:buClr>
                  <a:srgbClr val="80AEF8"/>
                </a:buClr>
                <a:buSzPct val="70000"/>
              </a:pPr>
              <a:r>
                <a:rPr lang="ja-JP" altLang="en-US" sz="1600" b="1" spc="130" dirty="0">
                  <a:latin typeface="BIZ UDPゴシック" panose="020B0400000000000000" pitchFamily="50" charset="-128"/>
                  <a:ea typeface="BIZ UDPゴシック" panose="020B0400000000000000" pitchFamily="50" charset="-128"/>
                  <a:sym typeface="BIZ UDPゴシック" panose="020B0400000000000000" pitchFamily="50" charset="-128"/>
                </a:rPr>
                <a:t>②</a:t>
              </a:r>
              <a:r>
                <a:rPr lang="en-US" altLang="ja-JP" sz="1600" b="1" spc="130" dirty="0">
                  <a:latin typeface="BIZ UDPゴシック" panose="020B0400000000000000" pitchFamily="50" charset="-128"/>
                  <a:ea typeface="BIZ UDPゴシック" panose="020B0400000000000000" pitchFamily="50" charset="-128"/>
                  <a:sym typeface="BIZ UDPゴシック" panose="020B0400000000000000" pitchFamily="50" charset="-128"/>
                </a:rPr>
                <a:t>-2. </a:t>
              </a:r>
              <a:r>
                <a:rPr lang="ja-JP" altLang="en-US" sz="1600" b="1" spc="130" dirty="0">
                  <a:latin typeface="BIZ UDPゴシック" panose="020B0400000000000000" pitchFamily="50" charset="-128"/>
                  <a:ea typeface="BIZ UDPゴシック" panose="020B0400000000000000" pitchFamily="50" charset="-128"/>
                  <a:sym typeface="BIZ UDPゴシック" panose="020B0400000000000000" pitchFamily="50" charset="-128"/>
                </a:rPr>
                <a:t>削減ターゲット特定</a:t>
              </a:r>
              <a:endParaRPr lang="en-US" altLang="ja-JP" sz="1600" b="1" spc="130" dirty="0">
                <a:latin typeface="BIZ UDPゴシック" panose="020B0400000000000000" pitchFamily="50" charset="-128"/>
                <a:ea typeface="BIZ UDPゴシック" panose="020B0400000000000000" pitchFamily="50" charset="-128"/>
                <a:sym typeface="BIZ UDPゴシック" panose="020B0400000000000000" pitchFamily="50" charset="-128"/>
              </a:endParaRPr>
            </a:p>
            <a:p>
              <a:pPr fontAlgn="base">
                <a:lnSpc>
                  <a:spcPct val="130000"/>
                </a:lnSpc>
                <a:spcAft>
                  <a:spcPts val="1200"/>
                </a:spcAft>
                <a:buClr>
                  <a:srgbClr val="80AEF8"/>
                </a:buClr>
                <a:buSzPct val="70000"/>
              </a:pPr>
              <a:r>
                <a:rPr lang="ja-JP" altLang="en-US" sz="1200" b="1" spc="130" dirty="0">
                  <a:latin typeface="BIZ UDPゴシック" panose="020B0400000000000000" pitchFamily="50" charset="-128"/>
                  <a:ea typeface="BIZ UDPゴシック" panose="020B0400000000000000" pitchFamily="50" charset="-128"/>
                  <a:sym typeface="BIZ UDPゴシック" panose="020B0400000000000000" pitchFamily="50" charset="-128"/>
                </a:rPr>
                <a:t>⇒主要な排出源となる事業活動や設備を特定し、優先的に取り組むべき場所を決定。</a:t>
              </a:r>
              <a:endParaRPr lang="en-US" altLang="ja-JP" sz="1200" b="1" spc="130" dirty="0">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grpSp>
          <p:nvGrpSpPr>
            <p:cNvPr id="13" name="グループ化 12">
              <a:extLst>
                <a:ext uri="{FF2B5EF4-FFF2-40B4-BE49-F238E27FC236}">
                  <a16:creationId xmlns:a16="http://schemas.microsoft.com/office/drawing/2014/main" id="{4C1984F4-12AF-B45A-722A-D22615D3F881}"/>
                </a:ext>
              </a:extLst>
            </p:cNvPr>
            <p:cNvGrpSpPr/>
            <p:nvPr/>
          </p:nvGrpSpPr>
          <p:grpSpPr>
            <a:xfrm>
              <a:off x="4425067" y="3240000"/>
              <a:ext cx="1973336" cy="468000"/>
              <a:chOff x="2967717" y="3240000"/>
              <a:chExt cx="1973336" cy="468000"/>
            </a:xfrm>
          </p:grpSpPr>
          <p:sp>
            <p:nvSpPr>
              <p:cNvPr id="14" name="Text Box 6">
                <a:extLst>
                  <a:ext uri="{FF2B5EF4-FFF2-40B4-BE49-F238E27FC236}">
                    <a16:creationId xmlns:a16="http://schemas.microsoft.com/office/drawing/2014/main" id="{C6AC47E8-5ED6-3612-1204-C3CA2D564DF2}"/>
                  </a:ext>
                </a:extLst>
              </p:cNvPr>
              <p:cNvSpPr txBox="1">
                <a:spLocks noChangeArrowheads="1"/>
              </p:cNvSpPr>
              <p:nvPr/>
            </p:nvSpPr>
            <p:spPr bwMode="gray">
              <a:xfrm>
                <a:off x="2970522" y="3240000"/>
                <a:ext cx="1970531" cy="468000"/>
              </a:xfrm>
              <a:prstGeom prst="homePlate">
                <a:avLst>
                  <a:gd name="adj" fmla="val 54071"/>
                </a:avLst>
              </a:prstGeom>
              <a:solidFill>
                <a:srgbClr val="80AEF8"/>
              </a:solidFill>
              <a:ln w="12700" cap="flat" cmpd="sng" algn="ctr">
                <a:solidFill>
                  <a:srgbClr val="80AEF8"/>
                </a:solidFill>
                <a:prstDash val="solid"/>
                <a:miter lim="800000"/>
                <a:headEnd type="none" w="med" len="med"/>
                <a:tailEnd type="none" w="med" len="med"/>
              </a:ln>
              <a:effectLst/>
            </p:spPr>
            <p:txBody>
              <a:bodyPr lIns="0" tIns="0" rIns="0" bIns="0" anchor="ctr"/>
              <a:lstStyle>
                <a:lvl1pPr algn="l" fontAlgn="base">
                  <a:defRPr kumimoji="1" sz="2400">
                    <a:solidFill>
                      <a:schemeClr val="tx1"/>
                    </a:solidFill>
                    <a:latin typeface="Times New Roman" pitchFamily="18" charset="0"/>
                    <a:ea typeface="ＭＳ Ｐゴシック" charset="-128"/>
                  </a:defRPr>
                </a:lvl1pPr>
                <a:lvl2pPr marL="742950" indent="-285750" algn="l" fontAlgn="base">
                  <a:defRPr kumimoji="1" sz="2400">
                    <a:solidFill>
                      <a:schemeClr val="tx1"/>
                    </a:solidFill>
                    <a:latin typeface="Times New Roman" pitchFamily="18" charset="0"/>
                    <a:ea typeface="ＭＳ Ｐゴシック" charset="-128"/>
                  </a:defRPr>
                </a:lvl2pPr>
                <a:lvl3pPr marL="1143000" indent="-228600" algn="l" fontAlgn="base">
                  <a:defRPr kumimoji="1" sz="2400">
                    <a:solidFill>
                      <a:schemeClr val="tx1"/>
                    </a:solidFill>
                    <a:latin typeface="Times New Roman" pitchFamily="18" charset="0"/>
                    <a:ea typeface="ＭＳ Ｐゴシック" charset="-128"/>
                  </a:defRPr>
                </a:lvl3pPr>
                <a:lvl4pPr marL="1600200" indent="-228600" algn="l" fontAlgn="base">
                  <a:defRPr kumimoji="1" sz="2400">
                    <a:solidFill>
                      <a:schemeClr val="tx1"/>
                    </a:solidFill>
                    <a:latin typeface="Times New Roman" pitchFamily="18" charset="0"/>
                    <a:ea typeface="ＭＳ Ｐゴシック" charset="-128"/>
                  </a:defRPr>
                </a:lvl4pPr>
                <a:lvl5pPr marL="2057400" indent="-228600" algn="l" fontAlgn="base">
                  <a:defRPr kumimoji="1" sz="2400">
                    <a:solidFill>
                      <a:schemeClr val="tx1"/>
                    </a:solidFill>
                    <a:latin typeface="Times New Roman" pitchFamily="18" charset="0"/>
                    <a:ea typeface="ＭＳ Ｐゴシック" charset="-128"/>
                  </a:defRPr>
                </a:lvl5pPr>
                <a:lvl6pPr marL="2514600" indent="-228600" fontAlgn="base">
                  <a:spcBef>
                    <a:spcPct val="0"/>
                  </a:spcBef>
                  <a:spcAft>
                    <a:spcPct val="0"/>
                  </a:spcAft>
                  <a:defRPr kumimoji="1" sz="2400">
                    <a:solidFill>
                      <a:schemeClr val="tx1"/>
                    </a:solidFill>
                    <a:latin typeface="Times New Roman" pitchFamily="18" charset="0"/>
                    <a:ea typeface="ＭＳ Ｐゴシック" charset="-128"/>
                  </a:defRPr>
                </a:lvl6pPr>
                <a:lvl7pPr marL="2971800" indent="-228600" fontAlgn="base">
                  <a:spcBef>
                    <a:spcPct val="0"/>
                  </a:spcBef>
                  <a:spcAft>
                    <a:spcPct val="0"/>
                  </a:spcAft>
                  <a:defRPr kumimoji="1" sz="2400">
                    <a:solidFill>
                      <a:schemeClr val="tx1"/>
                    </a:solidFill>
                    <a:latin typeface="Times New Roman" pitchFamily="18" charset="0"/>
                    <a:ea typeface="ＭＳ Ｐゴシック" charset="-128"/>
                  </a:defRPr>
                </a:lvl7pPr>
                <a:lvl8pPr marL="3429000" indent="-228600" fontAlgn="base">
                  <a:spcBef>
                    <a:spcPct val="0"/>
                  </a:spcBef>
                  <a:spcAft>
                    <a:spcPct val="0"/>
                  </a:spcAft>
                  <a:defRPr kumimoji="1" sz="2400">
                    <a:solidFill>
                      <a:schemeClr val="tx1"/>
                    </a:solidFill>
                    <a:latin typeface="Times New Roman" pitchFamily="18" charset="0"/>
                    <a:ea typeface="ＭＳ Ｐゴシック" charset="-128"/>
                  </a:defRPr>
                </a:lvl8pPr>
                <a:lvl9pPr marL="3886200" indent="-228600" fontAlgn="base">
                  <a:spcBef>
                    <a:spcPct val="0"/>
                  </a:spcBef>
                  <a:spcAft>
                    <a:spcPct val="0"/>
                  </a:spcAft>
                  <a:defRPr kumimoji="1" sz="2400">
                    <a:solidFill>
                      <a:schemeClr val="tx1"/>
                    </a:solidFill>
                    <a:latin typeface="Times New Roman" pitchFamily="18" charset="0"/>
                    <a:ea typeface="ＭＳ Ｐゴシック" charset="-128"/>
                  </a:defRPr>
                </a:lvl9pPr>
              </a:lstStyle>
              <a:p>
                <a:pPr algn="ctr">
                  <a:buClr>
                    <a:schemeClr val="accent2"/>
                  </a:buClr>
                </a:pPr>
                <a:r>
                  <a:rPr lang="ja-JP" altLang="en-US" sz="1600" b="1">
                    <a:latin typeface="BIZ UDPゴシック" panose="020B0400000000000000" pitchFamily="50" charset="-128"/>
                    <a:ea typeface="BIZ UDPゴシック" panose="020B0400000000000000" pitchFamily="50" charset="-128"/>
                    <a:sym typeface="BIZ UDPゴシック" panose="020B0400000000000000" pitchFamily="50" charset="-128"/>
                  </a:rPr>
                  <a:t>②</a:t>
                </a:r>
                <a:r>
                  <a:rPr lang="en-US" altLang="ja-JP" sz="1600" b="1">
                    <a:latin typeface="BIZ UDPゴシック" panose="020B0400000000000000" pitchFamily="50" charset="-128"/>
                    <a:ea typeface="BIZ UDPゴシック" panose="020B0400000000000000" pitchFamily="50" charset="-128"/>
                    <a:sym typeface="BIZ UDPゴシック" panose="020B0400000000000000" pitchFamily="50" charset="-128"/>
                  </a:rPr>
                  <a:t> </a:t>
                </a:r>
                <a:r>
                  <a:rPr lang="ja-JP" altLang="en-US" sz="1600" b="1">
                    <a:latin typeface="BIZ UDPゴシック" panose="020B0400000000000000" pitchFamily="50" charset="-128"/>
                    <a:ea typeface="BIZ UDPゴシック" panose="020B0400000000000000" pitchFamily="50" charset="-128"/>
                    <a:sym typeface="BIZ UDPゴシック" panose="020B0400000000000000" pitchFamily="50" charset="-128"/>
                  </a:rPr>
                  <a:t>測る</a:t>
                </a:r>
                <a:endParaRPr lang="en-US" altLang="ja-JP" sz="1600" b="1">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15" name="二等辺三角形 14">
                <a:extLst>
                  <a:ext uri="{FF2B5EF4-FFF2-40B4-BE49-F238E27FC236}">
                    <a16:creationId xmlns:a16="http://schemas.microsoft.com/office/drawing/2014/main" id="{B81D9F6B-6764-4947-C0EF-9E58CB7413D0}"/>
                  </a:ext>
                </a:extLst>
              </p:cNvPr>
              <p:cNvSpPr/>
              <p:nvPr/>
            </p:nvSpPr>
            <p:spPr>
              <a:xfrm rot="5400000">
                <a:off x="2818471" y="3389246"/>
                <a:ext cx="468000" cy="169508"/>
              </a:xfrm>
              <a:prstGeom prst="triangle">
                <a:avLst>
                  <a:gd name="adj" fmla="val 50000"/>
                </a:avLst>
              </a:prstGeom>
              <a:solidFill>
                <a:srgbClr val="FFFFFF"/>
              </a:solidFill>
              <a:ln w="12700" cap="flat" cmpd="sng" algn="ctr">
                <a:solidFill>
                  <a:srgbClr val="FFFFFF"/>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noAutofit/>
              </a:bodyPr>
              <a:lstStyle/>
              <a:p>
                <a:pPr algn="l"/>
                <a:endParaRPr kumimoji="1" lang="ja-JP" altLang="en-US">
                  <a:solidFill>
                    <a:schemeClr val="tx1"/>
                  </a:solidFill>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grpSp>
      </p:grpSp>
      <p:grpSp>
        <p:nvGrpSpPr>
          <p:cNvPr id="16" name="グループ化 15">
            <a:extLst>
              <a:ext uri="{FF2B5EF4-FFF2-40B4-BE49-F238E27FC236}">
                <a16:creationId xmlns:a16="http://schemas.microsoft.com/office/drawing/2014/main" id="{866D2BB3-1780-3F45-91C1-9DD8E6B5C1C5}"/>
              </a:ext>
            </a:extLst>
          </p:cNvPr>
          <p:cNvGrpSpPr/>
          <p:nvPr/>
        </p:nvGrpSpPr>
        <p:grpSpPr>
          <a:xfrm>
            <a:off x="540465" y="3185873"/>
            <a:ext cx="3348000" cy="3528000"/>
            <a:chOff x="539742" y="3240000"/>
            <a:chExt cx="1970531" cy="3528000"/>
          </a:xfrm>
        </p:grpSpPr>
        <p:sp>
          <p:nvSpPr>
            <p:cNvPr id="17" name="Rectangle 5">
              <a:extLst>
                <a:ext uri="{FF2B5EF4-FFF2-40B4-BE49-F238E27FC236}">
                  <a16:creationId xmlns:a16="http://schemas.microsoft.com/office/drawing/2014/main" id="{93F60B0B-5FCC-BC55-B5FC-EA56406E26CB}"/>
                </a:ext>
              </a:extLst>
            </p:cNvPr>
            <p:cNvSpPr>
              <a:spLocks noChangeArrowheads="1"/>
            </p:cNvSpPr>
            <p:nvPr/>
          </p:nvSpPr>
          <p:spPr bwMode="gray">
            <a:xfrm>
              <a:off x="539748" y="3708000"/>
              <a:ext cx="1822212" cy="3060000"/>
            </a:xfrm>
            <a:prstGeom prst="rect">
              <a:avLst/>
            </a:prstGeom>
            <a:solidFill>
              <a:srgbClr val="FFFFFF"/>
            </a:solidFill>
            <a:ln w="12700" cap="flat" cmpd="sng" algn="ctr">
              <a:solidFill>
                <a:srgbClr val="E2ECFD"/>
              </a:solidFill>
              <a:prstDash val="solid"/>
              <a:miter lim="800000"/>
              <a:headEnd type="none" w="med" len="med"/>
              <a:tailEnd type="none" w="med" len="med"/>
            </a:ln>
            <a:effectLst/>
          </p:spPr>
          <p:txBody>
            <a:bodyPr lIns="180000" tIns="180000" rIns="180000" bIns="180000" anchor="t" anchorCtr="0">
              <a:noAutofit/>
            </a:bodyPr>
            <a:lstStyle/>
            <a:p>
              <a:pPr fontAlgn="base">
                <a:lnSpc>
                  <a:spcPct val="130000"/>
                </a:lnSpc>
                <a:spcAft>
                  <a:spcPts val="1200"/>
                </a:spcAft>
                <a:buClr>
                  <a:srgbClr val="80AEF8"/>
                </a:buClr>
                <a:buSzPct val="70000"/>
              </a:pPr>
              <a:r>
                <a:rPr lang="ja-JP" altLang="en-US" sz="1600" b="1" spc="130">
                  <a:latin typeface="BIZ UDPゴシック" panose="020B0400000000000000" pitchFamily="50" charset="-128"/>
                  <a:ea typeface="BIZ UDPゴシック" panose="020B0400000000000000" pitchFamily="50" charset="-128"/>
                  <a:sym typeface="BIZ UDPゴシック" panose="020B0400000000000000" pitchFamily="50" charset="-128"/>
                </a:rPr>
                <a:t>①</a:t>
              </a:r>
              <a:r>
                <a:rPr lang="en-US" altLang="ja-JP" sz="1600" b="1" spc="130">
                  <a:latin typeface="BIZ UDPゴシック" panose="020B0400000000000000" pitchFamily="50" charset="-128"/>
                  <a:ea typeface="BIZ UDPゴシック" panose="020B0400000000000000" pitchFamily="50" charset="-128"/>
                  <a:sym typeface="BIZ UDPゴシック" panose="020B0400000000000000" pitchFamily="50" charset="-128"/>
                </a:rPr>
                <a:t>-1. </a:t>
              </a:r>
              <a:r>
                <a:rPr lang="ja-JP" altLang="en-US" sz="1600" b="1" spc="130">
                  <a:latin typeface="BIZ UDPゴシック" panose="020B0400000000000000" pitchFamily="50" charset="-128"/>
                  <a:ea typeface="BIZ UDPゴシック" panose="020B0400000000000000" pitchFamily="50" charset="-128"/>
                  <a:sym typeface="BIZ UDPゴシック" panose="020B0400000000000000" pitchFamily="50" charset="-128"/>
                </a:rPr>
                <a:t>情報の収集</a:t>
              </a:r>
              <a:endParaRPr lang="en-US" altLang="ja-JP" sz="1600" b="1" spc="130">
                <a:latin typeface="BIZ UDPゴシック" panose="020B0400000000000000" pitchFamily="50" charset="-128"/>
                <a:ea typeface="BIZ UDPゴシック" panose="020B0400000000000000" pitchFamily="50" charset="-128"/>
                <a:sym typeface="BIZ UDPゴシック" panose="020B0400000000000000" pitchFamily="50" charset="-128"/>
              </a:endParaRPr>
            </a:p>
            <a:p>
              <a:pPr fontAlgn="base">
                <a:lnSpc>
                  <a:spcPct val="130000"/>
                </a:lnSpc>
                <a:spcAft>
                  <a:spcPts val="1200"/>
                </a:spcAft>
                <a:buClr>
                  <a:srgbClr val="80AEF8"/>
                </a:buClr>
                <a:buSzPct val="70000"/>
              </a:pPr>
              <a:r>
                <a:rPr lang="ja-JP" altLang="en-US" sz="1200" b="1" spc="130">
                  <a:latin typeface="BIZ UDPゴシック" panose="020B0400000000000000" pitchFamily="50" charset="-128"/>
                  <a:ea typeface="BIZ UDPゴシック" panose="020B0400000000000000" pitchFamily="50" charset="-128"/>
                  <a:sym typeface="BIZ UDPゴシック" panose="020B0400000000000000" pitchFamily="50" charset="-128"/>
                </a:rPr>
                <a:t>⇒気候変動やカーボンニュートラルの内容・潮流を理解。</a:t>
              </a:r>
              <a:endParaRPr lang="en-US" altLang="ja-JP" sz="1200" b="1" spc="130">
                <a:latin typeface="BIZ UDPゴシック" panose="020B0400000000000000" pitchFamily="50" charset="-128"/>
                <a:ea typeface="BIZ UDPゴシック" panose="020B0400000000000000" pitchFamily="50" charset="-128"/>
                <a:sym typeface="BIZ UDPゴシック" panose="020B0400000000000000" pitchFamily="50" charset="-128"/>
              </a:endParaRPr>
            </a:p>
            <a:p>
              <a:pPr fontAlgn="base">
                <a:lnSpc>
                  <a:spcPct val="130000"/>
                </a:lnSpc>
                <a:spcAft>
                  <a:spcPts val="1200"/>
                </a:spcAft>
                <a:buClr>
                  <a:srgbClr val="80AEF8"/>
                </a:buClr>
                <a:buSzPct val="70000"/>
              </a:pPr>
              <a:r>
                <a:rPr lang="ja-JP" altLang="en-US" sz="1200" b="1" spc="130">
                  <a:latin typeface="BIZ UDPゴシック" panose="020B0400000000000000" pitchFamily="50" charset="-128"/>
                  <a:ea typeface="BIZ UDPゴシック" panose="020B0400000000000000" pitchFamily="50" charset="-128"/>
                  <a:sym typeface="BIZ UDPゴシック" panose="020B0400000000000000" pitchFamily="50" charset="-128"/>
                </a:rPr>
                <a:t>⇒取引先のカーボンニュートラル動向把握。</a:t>
              </a:r>
              <a:endParaRPr lang="en-US" altLang="ja-JP" sz="1200" b="1" spc="130">
                <a:latin typeface="BIZ UDPゴシック" panose="020B0400000000000000" pitchFamily="50" charset="-128"/>
                <a:ea typeface="BIZ UDPゴシック" panose="020B0400000000000000" pitchFamily="50" charset="-128"/>
                <a:sym typeface="BIZ UDPゴシック" panose="020B0400000000000000" pitchFamily="50" charset="-128"/>
              </a:endParaRPr>
            </a:p>
            <a:p>
              <a:pPr fontAlgn="base">
                <a:lnSpc>
                  <a:spcPct val="130000"/>
                </a:lnSpc>
                <a:spcAft>
                  <a:spcPts val="1200"/>
                </a:spcAft>
                <a:buClr>
                  <a:srgbClr val="80AEF8"/>
                </a:buClr>
                <a:buSzPct val="70000"/>
              </a:pPr>
              <a:r>
                <a:rPr lang="ja-JP" altLang="en-US" sz="1600" b="1" spc="130">
                  <a:latin typeface="BIZ UDPゴシック" panose="020B0400000000000000" pitchFamily="50" charset="-128"/>
                  <a:ea typeface="BIZ UDPゴシック" panose="020B0400000000000000" pitchFamily="50" charset="-128"/>
                  <a:sym typeface="BIZ UDPゴシック" panose="020B0400000000000000" pitchFamily="50" charset="-128"/>
                </a:rPr>
                <a:t>①</a:t>
              </a:r>
              <a:r>
                <a:rPr lang="en-US" altLang="ja-JP" sz="1600" b="1" spc="130">
                  <a:latin typeface="BIZ UDPゴシック" panose="020B0400000000000000" pitchFamily="50" charset="-128"/>
                  <a:ea typeface="BIZ UDPゴシック" panose="020B0400000000000000" pitchFamily="50" charset="-128"/>
                  <a:sym typeface="BIZ UDPゴシック" panose="020B0400000000000000" pitchFamily="50" charset="-128"/>
                </a:rPr>
                <a:t>-2. </a:t>
              </a:r>
              <a:r>
                <a:rPr lang="ja-JP" altLang="en-US" sz="1600" b="1" spc="130">
                  <a:latin typeface="BIZ UDPゴシック" panose="020B0400000000000000" pitchFamily="50" charset="-128"/>
                  <a:ea typeface="BIZ UDPゴシック" panose="020B0400000000000000" pitchFamily="50" charset="-128"/>
                  <a:sym typeface="BIZ UDPゴシック" panose="020B0400000000000000" pitchFamily="50" charset="-128"/>
                </a:rPr>
                <a:t>方針の検討</a:t>
              </a:r>
              <a:endParaRPr lang="en-US" altLang="ja-JP" sz="1600" b="1" spc="130">
                <a:latin typeface="BIZ UDPゴシック" panose="020B0400000000000000" pitchFamily="50" charset="-128"/>
                <a:ea typeface="BIZ UDPゴシック" panose="020B0400000000000000" pitchFamily="50" charset="-128"/>
                <a:sym typeface="BIZ UDPゴシック" panose="020B0400000000000000" pitchFamily="50" charset="-128"/>
              </a:endParaRPr>
            </a:p>
            <a:p>
              <a:pPr fontAlgn="base">
                <a:lnSpc>
                  <a:spcPct val="130000"/>
                </a:lnSpc>
                <a:spcAft>
                  <a:spcPts val="1200"/>
                </a:spcAft>
                <a:buClr>
                  <a:srgbClr val="80AEF8"/>
                </a:buClr>
                <a:buSzPct val="70000"/>
              </a:pPr>
              <a:r>
                <a:rPr lang="ja-JP" altLang="en-US" sz="1200" b="1" spc="130">
                  <a:latin typeface="BIZ UDPゴシック" panose="020B0400000000000000" pitchFamily="50" charset="-128"/>
                  <a:ea typeface="BIZ UDPゴシック" panose="020B0400000000000000" pitchFamily="50" charset="-128"/>
                  <a:sym typeface="BIZ UDPゴシック" panose="020B0400000000000000" pitchFamily="50" charset="-128"/>
                </a:rPr>
                <a:t>⇒自社の経営理念を踏まえ、脱炭素で目指す方向性を検討。</a:t>
              </a:r>
              <a:endParaRPr lang="en-US" altLang="ja-JP" sz="1200" b="1" spc="130">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18" name="Text Box 6">
              <a:extLst>
                <a:ext uri="{FF2B5EF4-FFF2-40B4-BE49-F238E27FC236}">
                  <a16:creationId xmlns:a16="http://schemas.microsoft.com/office/drawing/2014/main" id="{2BC6F5AA-5D19-7AA6-40B9-3004EF3500B3}"/>
                </a:ext>
              </a:extLst>
            </p:cNvPr>
            <p:cNvSpPr txBox="1">
              <a:spLocks noChangeArrowheads="1"/>
            </p:cNvSpPr>
            <p:nvPr/>
          </p:nvSpPr>
          <p:spPr bwMode="gray">
            <a:xfrm>
              <a:off x="539742" y="3240000"/>
              <a:ext cx="1970531" cy="468000"/>
            </a:xfrm>
            <a:prstGeom prst="homePlate">
              <a:avLst>
                <a:gd name="adj" fmla="val 54071"/>
              </a:avLst>
            </a:prstGeom>
            <a:solidFill>
              <a:srgbClr val="E2ECFD"/>
            </a:solidFill>
            <a:ln w="12700" cap="flat" cmpd="sng" algn="ctr">
              <a:solidFill>
                <a:srgbClr val="E2ECFD"/>
              </a:solidFill>
              <a:prstDash val="solid"/>
              <a:miter lim="800000"/>
              <a:headEnd type="none" w="med" len="med"/>
              <a:tailEnd type="none" w="med" len="med"/>
            </a:ln>
            <a:effectLst/>
          </p:spPr>
          <p:txBody>
            <a:bodyPr lIns="0" tIns="0" rIns="0" bIns="0" anchor="ctr"/>
            <a:lstStyle>
              <a:lvl1pPr algn="l" fontAlgn="base">
                <a:defRPr kumimoji="1" sz="2400">
                  <a:solidFill>
                    <a:schemeClr val="tx1"/>
                  </a:solidFill>
                  <a:latin typeface="Times New Roman" pitchFamily="18" charset="0"/>
                  <a:ea typeface="ＭＳ Ｐゴシック" charset="-128"/>
                </a:defRPr>
              </a:lvl1pPr>
              <a:lvl2pPr marL="742950" indent="-285750" algn="l" fontAlgn="base">
                <a:defRPr kumimoji="1" sz="2400">
                  <a:solidFill>
                    <a:schemeClr val="tx1"/>
                  </a:solidFill>
                  <a:latin typeface="Times New Roman" pitchFamily="18" charset="0"/>
                  <a:ea typeface="ＭＳ Ｐゴシック" charset="-128"/>
                </a:defRPr>
              </a:lvl2pPr>
              <a:lvl3pPr marL="1143000" indent="-228600" algn="l" fontAlgn="base">
                <a:defRPr kumimoji="1" sz="2400">
                  <a:solidFill>
                    <a:schemeClr val="tx1"/>
                  </a:solidFill>
                  <a:latin typeface="Times New Roman" pitchFamily="18" charset="0"/>
                  <a:ea typeface="ＭＳ Ｐゴシック" charset="-128"/>
                </a:defRPr>
              </a:lvl3pPr>
              <a:lvl4pPr marL="1600200" indent="-228600" algn="l" fontAlgn="base">
                <a:defRPr kumimoji="1" sz="2400">
                  <a:solidFill>
                    <a:schemeClr val="tx1"/>
                  </a:solidFill>
                  <a:latin typeface="Times New Roman" pitchFamily="18" charset="0"/>
                  <a:ea typeface="ＭＳ Ｐゴシック" charset="-128"/>
                </a:defRPr>
              </a:lvl4pPr>
              <a:lvl5pPr marL="2057400" indent="-228600" algn="l" fontAlgn="base">
                <a:defRPr kumimoji="1" sz="2400">
                  <a:solidFill>
                    <a:schemeClr val="tx1"/>
                  </a:solidFill>
                  <a:latin typeface="Times New Roman" pitchFamily="18" charset="0"/>
                  <a:ea typeface="ＭＳ Ｐゴシック" charset="-128"/>
                </a:defRPr>
              </a:lvl5pPr>
              <a:lvl6pPr marL="2514600" indent="-228600" fontAlgn="base">
                <a:spcBef>
                  <a:spcPct val="0"/>
                </a:spcBef>
                <a:spcAft>
                  <a:spcPct val="0"/>
                </a:spcAft>
                <a:defRPr kumimoji="1" sz="2400">
                  <a:solidFill>
                    <a:schemeClr val="tx1"/>
                  </a:solidFill>
                  <a:latin typeface="Times New Roman" pitchFamily="18" charset="0"/>
                  <a:ea typeface="ＭＳ Ｐゴシック" charset="-128"/>
                </a:defRPr>
              </a:lvl6pPr>
              <a:lvl7pPr marL="2971800" indent="-228600" fontAlgn="base">
                <a:spcBef>
                  <a:spcPct val="0"/>
                </a:spcBef>
                <a:spcAft>
                  <a:spcPct val="0"/>
                </a:spcAft>
                <a:defRPr kumimoji="1" sz="2400">
                  <a:solidFill>
                    <a:schemeClr val="tx1"/>
                  </a:solidFill>
                  <a:latin typeface="Times New Roman" pitchFamily="18" charset="0"/>
                  <a:ea typeface="ＭＳ Ｐゴシック" charset="-128"/>
                </a:defRPr>
              </a:lvl7pPr>
              <a:lvl8pPr marL="3429000" indent="-228600" fontAlgn="base">
                <a:spcBef>
                  <a:spcPct val="0"/>
                </a:spcBef>
                <a:spcAft>
                  <a:spcPct val="0"/>
                </a:spcAft>
                <a:defRPr kumimoji="1" sz="2400">
                  <a:solidFill>
                    <a:schemeClr val="tx1"/>
                  </a:solidFill>
                  <a:latin typeface="Times New Roman" pitchFamily="18" charset="0"/>
                  <a:ea typeface="ＭＳ Ｐゴシック" charset="-128"/>
                </a:defRPr>
              </a:lvl8pPr>
              <a:lvl9pPr marL="3886200" indent="-228600" fontAlgn="base">
                <a:spcBef>
                  <a:spcPct val="0"/>
                </a:spcBef>
                <a:spcAft>
                  <a:spcPct val="0"/>
                </a:spcAft>
                <a:defRPr kumimoji="1" sz="2400">
                  <a:solidFill>
                    <a:schemeClr val="tx1"/>
                  </a:solidFill>
                  <a:latin typeface="Times New Roman" pitchFamily="18" charset="0"/>
                  <a:ea typeface="ＭＳ Ｐゴシック" charset="-128"/>
                </a:defRPr>
              </a:lvl9pPr>
            </a:lstStyle>
            <a:p>
              <a:pPr algn="ctr">
                <a:buClr>
                  <a:schemeClr val="accent2"/>
                </a:buClr>
              </a:pPr>
              <a:r>
                <a:rPr lang="ja-JP" altLang="en-US" sz="1600" b="1">
                  <a:latin typeface="BIZ UDPゴシック" panose="020B0400000000000000" pitchFamily="50" charset="-128"/>
                  <a:ea typeface="BIZ UDPゴシック" panose="020B0400000000000000" pitchFamily="50" charset="-128"/>
                  <a:sym typeface="BIZ UDPゴシック" panose="020B0400000000000000" pitchFamily="50" charset="-128"/>
                </a:rPr>
                <a:t>① 知る</a:t>
              </a:r>
              <a:endParaRPr lang="en-US" altLang="ja-JP" sz="1600" b="1">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grpSp>
      <p:sp>
        <p:nvSpPr>
          <p:cNvPr id="25" name="テキスト プレースホルダー 2">
            <a:extLst>
              <a:ext uri="{FF2B5EF4-FFF2-40B4-BE49-F238E27FC236}">
                <a16:creationId xmlns:a16="http://schemas.microsoft.com/office/drawing/2014/main" id="{91BC5FDC-985B-27F0-B3BC-DF1B113FB740}"/>
              </a:ext>
            </a:extLst>
          </p:cNvPr>
          <p:cNvSpPr>
            <a:spLocks noGrp="1"/>
          </p:cNvSpPr>
          <p:nvPr>
            <p:ph type="body" sz="quarter" idx="15"/>
          </p:nvPr>
        </p:nvSpPr>
        <p:spPr>
          <a:xfrm>
            <a:off x="541910" y="1505232"/>
            <a:ext cx="9607992" cy="1508105"/>
          </a:xfrm>
        </p:spPr>
        <p:txBody>
          <a:bodyPr vert="horz" wrap="square" lIns="0" tIns="0" rIns="0" bIns="0" rtlCol="0">
            <a:spAutoFit/>
          </a:bodyPr>
          <a:lstStyle/>
          <a:p>
            <a:pPr fontAlgn="base" hangingPunct="0">
              <a:lnSpc>
                <a:spcPct val="100000"/>
              </a:lnSpc>
            </a:pPr>
            <a:r>
              <a:rPr lang="ja-JP" altLang="en-US" sz="1800" b="0" dirty="0">
                <a:solidFill>
                  <a:schemeClr val="tx1"/>
                </a:solidFill>
              </a:rPr>
              <a:t>基本的には、以下</a:t>
            </a:r>
            <a:r>
              <a:rPr lang="en-US" altLang="ja-JP" sz="1800" b="0" dirty="0">
                <a:solidFill>
                  <a:schemeClr val="tx1"/>
                </a:solidFill>
              </a:rPr>
              <a:t>3</a:t>
            </a:r>
            <a:r>
              <a:rPr lang="ja-JP" altLang="en-US" sz="1800" b="0" dirty="0">
                <a:solidFill>
                  <a:schemeClr val="tx1"/>
                </a:solidFill>
              </a:rPr>
              <a:t>つのステップ。自社の現在のステージに合わせ対応する。</a:t>
            </a:r>
            <a:endParaRPr lang="en-US" altLang="ja-JP" sz="1800" b="0" dirty="0">
              <a:solidFill>
                <a:schemeClr val="tx1"/>
              </a:solidFill>
            </a:endParaRPr>
          </a:p>
          <a:p>
            <a:pPr marL="540000" indent="-342900" fontAlgn="base" hangingPunct="0">
              <a:lnSpc>
                <a:spcPct val="100000"/>
              </a:lnSpc>
              <a:buClrTx/>
              <a:buFont typeface="+mj-ea"/>
              <a:buAutoNum type="circleNumDbPlain"/>
            </a:pPr>
            <a:r>
              <a:rPr lang="ja-JP" altLang="en-US" kern="100" dirty="0">
                <a:solidFill>
                  <a:schemeClr val="tx1"/>
                </a:solidFill>
                <a:cs typeface="Times New Roman" panose="02020603050405020304" pitchFamily="18" charset="0"/>
              </a:rPr>
              <a:t>気候変動やカーボンニュートラルについて知る</a:t>
            </a:r>
            <a:endParaRPr lang="en-US" altLang="ja-JP" kern="100" dirty="0">
              <a:solidFill>
                <a:schemeClr val="tx1"/>
              </a:solidFill>
              <a:cs typeface="Times New Roman" panose="02020603050405020304" pitchFamily="18" charset="0"/>
            </a:endParaRPr>
          </a:p>
          <a:p>
            <a:pPr marL="540000" indent="-342900" fontAlgn="base" hangingPunct="0">
              <a:lnSpc>
                <a:spcPct val="100000"/>
              </a:lnSpc>
              <a:buClrTx/>
              <a:buFont typeface="+mj-ea"/>
              <a:buAutoNum type="circleNumDbPlain"/>
            </a:pPr>
            <a:r>
              <a:rPr lang="ja-JP" altLang="en-US" kern="100" dirty="0">
                <a:solidFill>
                  <a:schemeClr val="tx1"/>
                </a:solidFill>
                <a:cs typeface="Times New Roman" panose="02020603050405020304" pitchFamily="18" charset="0"/>
              </a:rPr>
              <a:t>日々の企業活動による二酸化炭素（</a:t>
            </a:r>
            <a:r>
              <a:rPr lang="en-US" altLang="ja-JP" kern="100" dirty="0">
                <a:solidFill>
                  <a:schemeClr val="tx1"/>
                </a:solidFill>
                <a:cs typeface="Times New Roman" panose="02020603050405020304" pitchFamily="18" charset="0"/>
              </a:rPr>
              <a:t>CO</a:t>
            </a:r>
            <a:r>
              <a:rPr lang="en-US" altLang="ja-JP" kern="100" baseline="-25000" dirty="0">
                <a:solidFill>
                  <a:schemeClr val="tx1"/>
                </a:solidFill>
                <a:cs typeface="Times New Roman" panose="02020603050405020304" pitchFamily="18" charset="0"/>
              </a:rPr>
              <a:t>2</a:t>
            </a:r>
            <a:r>
              <a:rPr lang="ja-JP" altLang="en-US" kern="100" dirty="0">
                <a:solidFill>
                  <a:schemeClr val="tx1"/>
                </a:solidFill>
                <a:cs typeface="Times New Roman" panose="02020603050405020304" pitchFamily="18" charset="0"/>
              </a:rPr>
              <a:t>*）排出量を測定し、排出削減ターゲットを特定</a:t>
            </a:r>
            <a:endParaRPr lang="en-US" altLang="ja-JP" kern="100" dirty="0">
              <a:solidFill>
                <a:schemeClr val="tx1"/>
              </a:solidFill>
              <a:cs typeface="Times New Roman" panose="02020603050405020304" pitchFamily="18" charset="0"/>
            </a:endParaRPr>
          </a:p>
          <a:p>
            <a:pPr marL="540000" indent="-342900" fontAlgn="base" hangingPunct="0">
              <a:lnSpc>
                <a:spcPct val="100000"/>
              </a:lnSpc>
              <a:buClrTx/>
              <a:buFont typeface="+mj-ea"/>
              <a:buAutoNum type="circleNumDbPlain"/>
            </a:pPr>
            <a:r>
              <a:rPr lang="ja-JP" altLang="en-US" kern="100" dirty="0">
                <a:solidFill>
                  <a:schemeClr val="tx1"/>
                </a:solidFill>
                <a:cs typeface="Times New Roman" panose="02020603050405020304" pitchFamily="18" charset="0"/>
              </a:rPr>
              <a:t>削減計画を策定し、実行</a:t>
            </a:r>
          </a:p>
          <a:p>
            <a:pPr marL="0" indent="0" fontAlgn="base" hangingPunct="0">
              <a:lnSpc>
                <a:spcPct val="100000"/>
              </a:lnSpc>
              <a:buNone/>
            </a:pPr>
            <a:r>
              <a:rPr lang="ja-JP" altLang="en-US" sz="1200" b="0" kern="100" dirty="0">
                <a:solidFill>
                  <a:schemeClr val="tx1"/>
                </a:solidFill>
                <a:cs typeface="Times New Roman" panose="02020603050405020304" pitchFamily="18" charset="0"/>
              </a:rPr>
              <a:t>　　*</a:t>
            </a:r>
            <a:r>
              <a:rPr lang="en-US" altLang="ja-JP" sz="1200" b="0" kern="100" dirty="0">
                <a:solidFill>
                  <a:schemeClr val="tx1"/>
                </a:solidFill>
                <a:cs typeface="Times New Roman" panose="02020603050405020304" pitchFamily="18" charset="0"/>
              </a:rPr>
              <a:t>GHG</a:t>
            </a:r>
            <a:r>
              <a:rPr lang="ja-JP" altLang="en-US" sz="1200" b="0" kern="100" dirty="0">
                <a:solidFill>
                  <a:schemeClr val="tx1"/>
                </a:solidFill>
                <a:cs typeface="Times New Roman" panose="02020603050405020304" pitchFamily="18" charset="0"/>
              </a:rPr>
              <a:t>には大きく</a:t>
            </a:r>
            <a:r>
              <a:rPr lang="en-US" altLang="ja-JP" sz="1200" b="0" kern="100" dirty="0">
                <a:solidFill>
                  <a:schemeClr val="tx1"/>
                </a:solidFill>
                <a:cs typeface="Times New Roman" panose="02020603050405020304" pitchFamily="18" charset="0"/>
              </a:rPr>
              <a:t>7</a:t>
            </a:r>
            <a:r>
              <a:rPr lang="ja-JP" altLang="en-US" sz="1200" b="0" kern="100" dirty="0">
                <a:solidFill>
                  <a:schemeClr val="tx1"/>
                </a:solidFill>
                <a:cs typeface="Times New Roman" panose="02020603050405020304" pitchFamily="18" charset="0"/>
              </a:rPr>
              <a:t>種類あるが、</a:t>
            </a:r>
            <a:r>
              <a:rPr lang="en-US" altLang="ja-JP" sz="1200" b="0" kern="100" dirty="0">
                <a:solidFill>
                  <a:schemeClr val="tx1"/>
                </a:solidFill>
                <a:cs typeface="Times New Roman" panose="02020603050405020304" pitchFamily="18" charset="0"/>
              </a:rPr>
              <a:t>CO</a:t>
            </a:r>
            <a:r>
              <a:rPr lang="en-US" altLang="ja-JP" sz="1200" b="0" kern="100" baseline="-25000" dirty="0">
                <a:solidFill>
                  <a:schemeClr val="tx1"/>
                </a:solidFill>
                <a:cs typeface="Times New Roman" panose="02020603050405020304" pitchFamily="18" charset="0"/>
              </a:rPr>
              <a:t>2</a:t>
            </a:r>
            <a:r>
              <a:rPr lang="ja-JP" altLang="en-US" sz="1200" b="0" kern="100" dirty="0">
                <a:solidFill>
                  <a:schemeClr val="tx1"/>
                </a:solidFill>
                <a:cs typeface="Times New Roman" panose="02020603050405020304" pitchFamily="18" charset="0"/>
              </a:rPr>
              <a:t>は国内総排出量のうち</a:t>
            </a:r>
            <a:r>
              <a:rPr lang="en-US" altLang="ja-JP" sz="1200" b="0" kern="100" dirty="0">
                <a:solidFill>
                  <a:schemeClr val="tx1"/>
                </a:solidFill>
                <a:cs typeface="Times New Roman" panose="02020603050405020304" pitchFamily="18" charset="0"/>
              </a:rPr>
              <a:t>9</a:t>
            </a:r>
            <a:r>
              <a:rPr lang="ja-JP" altLang="en-US" sz="1200" b="0" kern="100" dirty="0">
                <a:solidFill>
                  <a:schemeClr val="tx1"/>
                </a:solidFill>
                <a:cs typeface="Times New Roman" panose="02020603050405020304" pitchFamily="18" charset="0"/>
              </a:rPr>
              <a:t>割を占める。</a:t>
            </a:r>
            <a:endParaRPr lang="en-US" altLang="ja-JP" sz="1200" b="0" kern="100" dirty="0">
              <a:solidFill>
                <a:schemeClr val="tx1"/>
              </a:solidFill>
              <a:cs typeface="Times New Roman" panose="02020603050405020304" pitchFamily="18" charset="0"/>
            </a:endParaRPr>
          </a:p>
        </p:txBody>
      </p:sp>
      <p:sp>
        <p:nvSpPr>
          <p:cNvPr id="28" name="タイトル 3">
            <a:extLst>
              <a:ext uri="{FF2B5EF4-FFF2-40B4-BE49-F238E27FC236}">
                <a16:creationId xmlns:a16="http://schemas.microsoft.com/office/drawing/2014/main" id="{992B2C9E-779E-F2F4-DD7D-8687588F4FED}"/>
              </a:ext>
            </a:extLst>
          </p:cNvPr>
          <p:cNvSpPr>
            <a:spLocks noGrp="1"/>
          </p:cNvSpPr>
          <p:nvPr>
            <p:ph type="title"/>
          </p:nvPr>
        </p:nvSpPr>
        <p:spPr>
          <a:xfrm>
            <a:off x="539906" y="360696"/>
            <a:ext cx="9216000" cy="216000"/>
          </a:xfrm>
        </p:spPr>
        <p:txBody>
          <a:bodyPr vert="horz">
            <a:noAutofit/>
          </a:bodyPr>
          <a:lstStyle/>
          <a:p>
            <a:r>
              <a:rPr lang="en-US" altLang="ja-JP" dirty="0"/>
              <a:t>4</a:t>
            </a:r>
            <a:r>
              <a:rPr lang="ja-JP" altLang="en-US" dirty="0"/>
              <a:t>章．中堅・中小企業が取るべき対応策</a:t>
            </a:r>
          </a:p>
        </p:txBody>
      </p:sp>
    </p:spTree>
    <p:extLst>
      <p:ext uri="{BB962C8B-B14F-4D97-AF65-F5344CB8AC3E}">
        <p14:creationId xmlns:p14="http://schemas.microsoft.com/office/powerpoint/2010/main" val="31812133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43015318-6B5C-CABE-833B-5693244CA62B}"/>
              </a:ext>
            </a:extLst>
          </p:cNvPr>
          <p:cNvGraphicFramePr>
            <a:graphicFrameLocks noChangeAspect="1"/>
          </p:cNvGraphicFramePr>
          <p:nvPr>
            <p:custDataLst>
              <p:tags r:id="rId1"/>
            </p:custDataLst>
            <p:extLst>
              <p:ext uri="{D42A27DB-BD31-4B8C-83A1-F6EECF244321}">
                <p14:modId xmlns:p14="http://schemas.microsoft.com/office/powerpoint/2010/main" val="41116983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3" imgW="540" imgH="541" progId="TCLayout.ActiveDocument.1">
                  <p:embed/>
                </p:oleObj>
              </mc:Choice>
              <mc:Fallback>
                <p:oleObj name="think-cell スライド" r:id="rId3" imgW="540" imgH="541" progId="TCLayout.ActiveDocument.1">
                  <p:embed/>
                  <p:pic>
                    <p:nvPicPr>
                      <p:cNvPr id="6" name="think-cell data - do not delete" hidden="1">
                        <a:extLst>
                          <a:ext uri="{FF2B5EF4-FFF2-40B4-BE49-F238E27FC236}">
                            <a16:creationId xmlns:a16="http://schemas.microsoft.com/office/drawing/2014/main" id="{43015318-6B5C-CABE-833B-5693244CA62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テキスト プレースホルダー 1">
            <a:extLst>
              <a:ext uri="{FF2B5EF4-FFF2-40B4-BE49-F238E27FC236}">
                <a16:creationId xmlns:a16="http://schemas.microsoft.com/office/drawing/2014/main" id="{17AA0B16-A2B8-3085-2BB5-8DE085E2FDBA}"/>
              </a:ext>
            </a:extLst>
          </p:cNvPr>
          <p:cNvSpPr>
            <a:spLocks noGrp="1"/>
          </p:cNvSpPr>
          <p:nvPr>
            <p:ph type="body" sz="quarter" idx="12"/>
          </p:nvPr>
        </p:nvSpPr>
        <p:spPr>
          <a:xfrm>
            <a:off x="451668" y="1674395"/>
            <a:ext cx="4609979" cy="4651145"/>
          </a:xfrm>
        </p:spPr>
        <p:txBody>
          <a:bodyPr/>
          <a:lstStyle/>
          <a:p>
            <a:r>
              <a:rPr lang="en-US" altLang="ja-JP">
                <a:solidFill>
                  <a:schemeClr val="tx1"/>
                </a:solidFill>
              </a:rPr>
              <a:t>1</a:t>
            </a:r>
            <a:r>
              <a:rPr lang="ja-JP" altLang="en-US">
                <a:solidFill>
                  <a:schemeClr val="tx1"/>
                </a:solidFill>
              </a:rPr>
              <a:t>章．</a:t>
            </a:r>
            <a:r>
              <a:rPr kumimoji="1" lang="ja-JP" altLang="en-US">
                <a:solidFill>
                  <a:schemeClr val="tx1"/>
                </a:solidFill>
              </a:rPr>
              <a:t>気候変動に係るリスク</a:t>
            </a:r>
            <a:endParaRPr kumimoji="1" lang="en-US" altLang="ja-JP">
              <a:solidFill>
                <a:schemeClr val="tx1"/>
              </a:solidFill>
            </a:endParaRPr>
          </a:p>
          <a:p>
            <a:pPr>
              <a:spcBef>
                <a:spcPts val="0"/>
              </a:spcBef>
            </a:pPr>
            <a:r>
              <a:rPr kumimoji="1" lang="ja-JP" altLang="en-US"/>
              <a:t>　</a:t>
            </a:r>
            <a:r>
              <a:rPr kumimoji="1" lang="ja-JP" altLang="en-US" sz="1100" b="0">
                <a:solidFill>
                  <a:schemeClr val="tx1"/>
                </a:solidFill>
              </a:rPr>
              <a:t>気候変動は人々の生活に大きな影響を及ぼしている</a:t>
            </a:r>
            <a:r>
              <a:rPr kumimoji="1" lang="ja-JP" altLang="en-US" sz="1100" b="0" u="sng" baseline="50000">
                <a:solidFill>
                  <a:schemeClr val="tx1"/>
                </a:solidFill>
              </a:rPr>
              <a:t>	</a:t>
            </a:r>
            <a:r>
              <a:rPr kumimoji="1" lang="ja-JP" altLang="en-US" sz="1100" b="0">
                <a:solidFill>
                  <a:schemeClr val="tx1"/>
                </a:solidFill>
              </a:rPr>
              <a:t> </a:t>
            </a:r>
            <a:r>
              <a:rPr lang="en-US" altLang="ja-JP" sz="1100" b="0">
                <a:solidFill>
                  <a:schemeClr val="tx1"/>
                </a:solidFill>
              </a:rPr>
              <a:t>3</a:t>
            </a:r>
          </a:p>
          <a:p>
            <a:pPr>
              <a:spcBef>
                <a:spcPts val="0"/>
              </a:spcBef>
            </a:pPr>
            <a:r>
              <a:rPr kumimoji="1" lang="ja-JP" altLang="en-US" sz="1100" b="0">
                <a:solidFill>
                  <a:schemeClr val="tx1"/>
                </a:solidFill>
              </a:rPr>
              <a:t>　気候変動はどのように起きるのか</a:t>
            </a:r>
            <a:r>
              <a:rPr kumimoji="1" lang="ja-JP" altLang="en-US" sz="1100" b="0" u="sng" baseline="50000">
                <a:solidFill>
                  <a:schemeClr val="tx1"/>
                </a:solidFill>
              </a:rPr>
              <a:t>	</a:t>
            </a:r>
            <a:r>
              <a:rPr kumimoji="1" lang="ja-JP" altLang="en-US" sz="1100" b="0">
                <a:solidFill>
                  <a:schemeClr val="tx1"/>
                </a:solidFill>
              </a:rPr>
              <a:t> </a:t>
            </a:r>
            <a:r>
              <a:rPr kumimoji="1" lang="en-US" altLang="ja-JP" sz="1100" b="0">
                <a:solidFill>
                  <a:schemeClr val="tx1"/>
                </a:solidFill>
              </a:rPr>
              <a:t>4</a:t>
            </a:r>
            <a:endParaRPr lang="en-US" altLang="ja-JP" sz="1100" b="0">
              <a:solidFill>
                <a:schemeClr val="tx1"/>
              </a:solidFill>
            </a:endParaRPr>
          </a:p>
          <a:p>
            <a:pPr>
              <a:spcBef>
                <a:spcPts val="0"/>
              </a:spcBef>
            </a:pPr>
            <a:r>
              <a:rPr kumimoji="1" lang="ja-JP" altLang="en-US" sz="1100" b="0">
                <a:solidFill>
                  <a:schemeClr val="tx1"/>
                </a:solidFill>
              </a:rPr>
              <a:t>　気候変動がもたらすリスクは２つに大別される</a:t>
            </a:r>
            <a:r>
              <a:rPr kumimoji="1" lang="ja-JP" altLang="en-US" sz="1100" b="0" u="sng" baseline="50000">
                <a:solidFill>
                  <a:schemeClr val="tx1"/>
                </a:solidFill>
              </a:rPr>
              <a:t>	</a:t>
            </a:r>
            <a:r>
              <a:rPr kumimoji="1" lang="ja-JP" altLang="en-US" sz="1100" b="0">
                <a:solidFill>
                  <a:schemeClr val="tx1"/>
                </a:solidFill>
              </a:rPr>
              <a:t> </a:t>
            </a:r>
            <a:r>
              <a:rPr kumimoji="1" lang="en-US" altLang="ja-JP" sz="1100" b="0">
                <a:solidFill>
                  <a:schemeClr val="tx1"/>
                </a:solidFill>
              </a:rPr>
              <a:t>5</a:t>
            </a:r>
            <a:endParaRPr lang="en-US" altLang="ja-JP" sz="1100" b="0">
              <a:solidFill>
                <a:schemeClr val="tx1"/>
              </a:solidFill>
            </a:endParaRPr>
          </a:p>
          <a:p>
            <a:pPr>
              <a:spcBef>
                <a:spcPts val="0"/>
              </a:spcBef>
            </a:pPr>
            <a:r>
              <a:rPr kumimoji="1" lang="ja-JP" altLang="en-US" sz="1100" b="0">
                <a:solidFill>
                  <a:schemeClr val="tx1"/>
                </a:solidFill>
              </a:rPr>
              <a:t>　①移行リスクとは具体的に何を指すか？</a:t>
            </a:r>
            <a:r>
              <a:rPr kumimoji="1" lang="ja-JP" altLang="en-US" sz="1100" b="0" u="sng" baseline="50000">
                <a:solidFill>
                  <a:schemeClr val="tx1"/>
                </a:solidFill>
              </a:rPr>
              <a:t>	</a:t>
            </a:r>
            <a:r>
              <a:rPr kumimoji="1" lang="ja-JP" altLang="en-US" sz="1100" b="0">
                <a:solidFill>
                  <a:schemeClr val="tx1"/>
                </a:solidFill>
              </a:rPr>
              <a:t> </a:t>
            </a:r>
            <a:r>
              <a:rPr kumimoji="1" lang="en-US" altLang="ja-JP" sz="1100" b="0">
                <a:solidFill>
                  <a:schemeClr val="tx1"/>
                </a:solidFill>
              </a:rPr>
              <a:t>6</a:t>
            </a:r>
            <a:endParaRPr lang="en-US" altLang="ja-JP" sz="1100" b="0">
              <a:solidFill>
                <a:schemeClr val="tx1"/>
              </a:solidFill>
            </a:endParaRPr>
          </a:p>
          <a:p>
            <a:pPr>
              <a:spcBef>
                <a:spcPts val="0"/>
              </a:spcBef>
            </a:pPr>
            <a:r>
              <a:rPr kumimoji="1" lang="ja-JP" altLang="en-US" sz="1100" b="0">
                <a:solidFill>
                  <a:schemeClr val="tx1"/>
                </a:solidFill>
              </a:rPr>
              <a:t>　②物理的リスクとは具体的に何を指すか？</a:t>
            </a:r>
            <a:r>
              <a:rPr kumimoji="1" lang="ja-JP" altLang="en-US" sz="1100" b="0" u="sng" baseline="50000">
                <a:solidFill>
                  <a:schemeClr val="tx1"/>
                </a:solidFill>
              </a:rPr>
              <a:t>	</a:t>
            </a:r>
            <a:r>
              <a:rPr kumimoji="1" lang="ja-JP" altLang="en-US" sz="1100" b="0">
                <a:solidFill>
                  <a:schemeClr val="tx1"/>
                </a:solidFill>
              </a:rPr>
              <a:t> </a:t>
            </a:r>
            <a:r>
              <a:rPr kumimoji="1" lang="en-US" altLang="ja-JP" sz="1100" b="0">
                <a:solidFill>
                  <a:schemeClr val="tx1"/>
                </a:solidFill>
              </a:rPr>
              <a:t>7</a:t>
            </a:r>
            <a:endParaRPr lang="en-US" altLang="ja-JP" sz="1100" b="0">
              <a:solidFill>
                <a:schemeClr val="tx1"/>
              </a:solidFill>
            </a:endParaRPr>
          </a:p>
          <a:p>
            <a:pPr>
              <a:spcBef>
                <a:spcPts val="0"/>
              </a:spcBef>
            </a:pPr>
            <a:r>
              <a:rPr kumimoji="1" lang="ja-JP" altLang="en-US" sz="1100" b="0">
                <a:solidFill>
                  <a:schemeClr val="tx1"/>
                </a:solidFill>
              </a:rPr>
              <a:t>　</a:t>
            </a:r>
            <a:r>
              <a:rPr kumimoji="1" lang="en-US" altLang="ja-JP" sz="1100" b="0">
                <a:solidFill>
                  <a:schemeClr val="tx1"/>
                </a:solidFill>
              </a:rPr>
              <a:t>【</a:t>
            </a:r>
            <a:r>
              <a:rPr kumimoji="1" lang="ja-JP" altLang="en-US" sz="1100" b="0">
                <a:solidFill>
                  <a:schemeClr val="tx1"/>
                </a:solidFill>
              </a:rPr>
              <a:t>参考</a:t>
            </a:r>
            <a:r>
              <a:rPr kumimoji="1" lang="en-US" altLang="ja-JP" sz="1100" b="0">
                <a:solidFill>
                  <a:schemeClr val="tx1"/>
                </a:solidFill>
              </a:rPr>
              <a:t>】</a:t>
            </a:r>
            <a:r>
              <a:rPr kumimoji="1" lang="ja-JP" altLang="en-US" sz="1100" b="0">
                <a:solidFill>
                  <a:schemeClr val="tx1"/>
                </a:solidFill>
              </a:rPr>
              <a:t>気候変動適応情報プラットフォーム（</a:t>
            </a:r>
            <a:r>
              <a:rPr kumimoji="1" lang="en-US" altLang="ja-JP" sz="1100" b="0">
                <a:solidFill>
                  <a:schemeClr val="tx1"/>
                </a:solidFill>
              </a:rPr>
              <a:t>A-PLAT</a:t>
            </a:r>
            <a:r>
              <a:rPr kumimoji="1" lang="ja-JP" altLang="en-US" sz="1100" b="0">
                <a:solidFill>
                  <a:schemeClr val="tx1"/>
                </a:solidFill>
              </a:rPr>
              <a:t>）</a:t>
            </a:r>
            <a:r>
              <a:rPr kumimoji="1" lang="ja-JP" altLang="en-US" sz="1100" b="0" u="sng" baseline="50000">
                <a:solidFill>
                  <a:schemeClr val="tx1"/>
                </a:solidFill>
              </a:rPr>
              <a:t>	</a:t>
            </a:r>
            <a:r>
              <a:rPr kumimoji="1" lang="ja-JP" altLang="en-US" sz="1100" b="0">
                <a:solidFill>
                  <a:schemeClr val="tx1"/>
                </a:solidFill>
              </a:rPr>
              <a:t> </a:t>
            </a:r>
            <a:r>
              <a:rPr kumimoji="1" lang="en-US" altLang="ja-JP" sz="1100" b="0">
                <a:solidFill>
                  <a:schemeClr val="tx1"/>
                </a:solidFill>
              </a:rPr>
              <a:t>8</a:t>
            </a:r>
            <a:endParaRPr lang="en-US" altLang="ja-JP" sz="1100" b="0">
              <a:solidFill>
                <a:schemeClr val="tx1"/>
              </a:solidFill>
            </a:endParaRPr>
          </a:p>
          <a:p>
            <a:pPr>
              <a:spcBef>
                <a:spcPts val="600"/>
              </a:spcBef>
            </a:pPr>
            <a:r>
              <a:rPr lang="en-US" altLang="ja-JP">
                <a:solidFill>
                  <a:schemeClr val="tx1"/>
                </a:solidFill>
              </a:rPr>
              <a:t>2</a:t>
            </a:r>
            <a:r>
              <a:rPr lang="ja-JP" altLang="en-US">
                <a:solidFill>
                  <a:schemeClr val="tx1"/>
                </a:solidFill>
              </a:rPr>
              <a:t>章．気候変動に係る機会</a:t>
            </a:r>
            <a:endParaRPr lang="en-US" altLang="ja-JP">
              <a:solidFill>
                <a:schemeClr val="tx1"/>
              </a:solidFill>
            </a:endParaRPr>
          </a:p>
          <a:p>
            <a:pPr>
              <a:spcBef>
                <a:spcPts val="0"/>
              </a:spcBef>
            </a:pPr>
            <a:r>
              <a:rPr kumimoji="1" lang="ja-JP" altLang="en-US" b="0">
                <a:solidFill>
                  <a:schemeClr val="tx1"/>
                </a:solidFill>
              </a:rPr>
              <a:t>　</a:t>
            </a:r>
            <a:r>
              <a:rPr kumimoji="1" lang="ja-JP" altLang="en-US" sz="1100" b="0">
                <a:solidFill>
                  <a:schemeClr val="tx1"/>
                </a:solidFill>
              </a:rPr>
              <a:t>気候変動に係る機会とは？</a:t>
            </a:r>
            <a:r>
              <a:rPr kumimoji="1" lang="ja-JP" altLang="en-US" sz="1100" b="0" u="sng" baseline="50000">
                <a:solidFill>
                  <a:schemeClr val="tx1"/>
                </a:solidFill>
              </a:rPr>
              <a:t>	</a:t>
            </a:r>
            <a:r>
              <a:rPr kumimoji="1" lang="ja-JP" altLang="en-US" sz="1100" b="0">
                <a:solidFill>
                  <a:schemeClr val="tx1"/>
                </a:solidFill>
              </a:rPr>
              <a:t> </a:t>
            </a:r>
            <a:r>
              <a:rPr kumimoji="1" lang="en-US" altLang="ja-JP" sz="1100" b="0">
                <a:solidFill>
                  <a:schemeClr val="tx1"/>
                </a:solidFill>
              </a:rPr>
              <a:t>9</a:t>
            </a:r>
            <a:endParaRPr lang="en-US" altLang="ja-JP" sz="1100" b="0">
              <a:solidFill>
                <a:schemeClr val="tx1"/>
              </a:solidFill>
            </a:endParaRPr>
          </a:p>
          <a:p>
            <a:pPr>
              <a:spcBef>
                <a:spcPts val="0"/>
              </a:spcBef>
            </a:pPr>
            <a:r>
              <a:rPr kumimoji="1" lang="ja-JP" altLang="en-US" sz="1100" b="0">
                <a:solidFill>
                  <a:schemeClr val="tx1"/>
                </a:solidFill>
              </a:rPr>
              <a:t>　気候変動に係るリスクと機会のタイムスケール</a:t>
            </a:r>
            <a:r>
              <a:rPr kumimoji="1" lang="ja-JP" altLang="en-US" sz="1100" b="0" u="sng" baseline="50000">
                <a:solidFill>
                  <a:schemeClr val="tx1"/>
                </a:solidFill>
              </a:rPr>
              <a:t>	</a:t>
            </a:r>
            <a:r>
              <a:rPr kumimoji="1" lang="ja-JP" altLang="en-US" sz="1100" b="0">
                <a:solidFill>
                  <a:schemeClr val="tx1"/>
                </a:solidFill>
              </a:rPr>
              <a:t> </a:t>
            </a:r>
            <a:r>
              <a:rPr kumimoji="1" lang="en-US" altLang="ja-JP" sz="1100" b="0">
                <a:solidFill>
                  <a:schemeClr val="tx1"/>
                </a:solidFill>
              </a:rPr>
              <a:t>10</a:t>
            </a:r>
            <a:endParaRPr lang="en-US" altLang="ja-JP" sz="1100" b="0">
              <a:solidFill>
                <a:schemeClr val="tx1"/>
              </a:solidFill>
            </a:endParaRPr>
          </a:p>
          <a:p>
            <a:pPr>
              <a:spcBef>
                <a:spcPts val="0"/>
              </a:spcBef>
            </a:pPr>
            <a:r>
              <a:rPr kumimoji="1" lang="ja-JP" altLang="en-US" sz="1100" b="0">
                <a:solidFill>
                  <a:schemeClr val="tx1"/>
                </a:solidFill>
              </a:rPr>
              <a:t>　リスクは機会に転換可能！</a:t>
            </a:r>
            <a:r>
              <a:rPr kumimoji="1" lang="ja-JP" altLang="en-US" sz="1100" b="0" u="sng" baseline="50000">
                <a:solidFill>
                  <a:schemeClr val="tx1"/>
                </a:solidFill>
              </a:rPr>
              <a:t>	</a:t>
            </a:r>
            <a:r>
              <a:rPr kumimoji="1" lang="ja-JP" altLang="en-US" sz="1100" b="0">
                <a:solidFill>
                  <a:schemeClr val="tx1"/>
                </a:solidFill>
              </a:rPr>
              <a:t> </a:t>
            </a:r>
            <a:r>
              <a:rPr kumimoji="1" lang="en-US" altLang="ja-JP" sz="1100" b="0">
                <a:solidFill>
                  <a:schemeClr val="tx1"/>
                </a:solidFill>
              </a:rPr>
              <a:t>11</a:t>
            </a:r>
            <a:endParaRPr lang="en-US" altLang="ja-JP" sz="1100" b="0">
              <a:solidFill>
                <a:schemeClr val="tx1"/>
              </a:solidFill>
            </a:endParaRPr>
          </a:p>
          <a:p>
            <a:pPr>
              <a:spcBef>
                <a:spcPts val="0"/>
              </a:spcBef>
            </a:pPr>
            <a:r>
              <a:rPr kumimoji="1" lang="ja-JP" altLang="en-US" sz="1100" b="0">
                <a:solidFill>
                  <a:schemeClr val="tx1"/>
                </a:solidFill>
              </a:rPr>
              <a:t>　</a:t>
            </a:r>
            <a:r>
              <a:rPr kumimoji="1" lang="en-US" altLang="ja-JP" sz="1100" b="0">
                <a:solidFill>
                  <a:schemeClr val="tx1"/>
                </a:solidFill>
              </a:rPr>
              <a:t>【</a:t>
            </a:r>
            <a:r>
              <a:rPr kumimoji="1" lang="ja-JP" altLang="en-US" sz="1100" b="0">
                <a:solidFill>
                  <a:schemeClr val="tx1"/>
                </a:solidFill>
              </a:rPr>
              <a:t>事例</a:t>
            </a:r>
            <a:r>
              <a:rPr kumimoji="1" lang="en-US" altLang="ja-JP" sz="1100" b="0">
                <a:solidFill>
                  <a:schemeClr val="tx1"/>
                </a:solidFill>
              </a:rPr>
              <a:t>】</a:t>
            </a:r>
            <a:r>
              <a:rPr kumimoji="1" lang="ja-JP" altLang="en-US" sz="1100" b="0" u="sng" baseline="50000">
                <a:solidFill>
                  <a:schemeClr val="tx1"/>
                </a:solidFill>
              </a:rPr>
              <a:t>	</a:t>
            </a:r>
            <a:r>
              <a:rPr kumimoji="1" lang="ja-JP" altLang="en-US" sz="1100" b="0">
                <a:solidFill>
                  <a:schemeClr val="tx1"/>
                </a:solidFill>
              </a:rPr>
              <a:t> </a:t>
            </a:r>
            <a:r>
              <a:rPr kumimoji="1" lang="en-US" altLang="ja-JP" sz="1100" b="0">
                <a:solidFill>
                  <a:schemeClr val="tx1"/>
                </a:solidFill>
              </a:rPr>
              <a:t>12-16</a:t>
            </a:r>
            <a:endParaRPr lang="en-US" altLang="ja-JP" sz="1100"/>
          </a:p>
          <a:p>
            <a:pPr>
              <a:spcBef>
                <a:spcPts val="600"/>
              </a:spcBef>
            </a:pPr>
            <a:r>
              <a:rPr kumimoji="1" lang="en-US" altLang="ja-JP">
                <a:solidFill>
                  <a:schemeClr val="tx1"/>
                </a:solidFill>
              </a:rPr>
              <a:t>3</a:t>
            </a:r>
            <a:r>
              <a:rPr kumimoji="1" lang="ja-JP" altLang="en-US">
                <a:solidFill>
                  <a:schemeClr val="tx1"/>
                </a:solidFill>
              </a:rPr>
              <a:t>章．気候変動に関する社会的動向・要請</a:t>
            </a:r>
            <a:endParaRPr kumimoji="1" lang="en-US" altLang="ja-JP">
              <a:solidFill>
                <a:schemeClr val="tx1"/>
              </a:solidFill>
            </a:endParaRPr>
          </a:p>
          <a:p>
            <a:pPr>
              <a:spcBef>
                <a:spcPts val="0"/>
              </a:spcBef>
            </a:pPr>
            <a:r>
              <a:rPr lang="ja-JP" altLang="en-US" b="0">
                <a:solidFill>
                  <a:schemeClr val="tx1"/>
                </a:solidFill>
              </a:rPr>
              <a:t>　</a:t>
            </a:r>
            <a:r>
              <a:rPr kumimoji="1" lang="ja-JP" altLang="en-US" sz="1100" b="0">
                <a:solidFill>
                  <a:schemeClr val="tx1"/>
                </a:solidFill>
              </a:rPr>
              <a:t>国際的にカーボンニュートラルに向けた脱炭素対応が加速</a:t>
            </a:r>
            <a:r>
              <a:rPr kumimoji="1" lang="ja-JP" altLang="en-US" sz="1100" b="0" u="sng" baseline="50000">
                <a:solidFill>
                  <a:schemeClr val="tx1"/>
                </a:solidFill>
              </a:rPr>
              <a:t>	</a:t>
            </a:r>
            <a:r>
              <a:rPr kumimoji="1" lang="ja-JP" altLang="en-US" sz="1100" b="0">
                <a:solidFill>
                  <a:schemeClr val="tx1"/>
                </a:solidFill>
              </a:rPr>
              <a:t> </a:t>
            </a:r>
            <a:r>
              <a:rPr kumimoji="1" lang="en-US" altLang="ja-JP" sz="1100" b="0">
                <a:solidFill>
                  <a:schemeClr val="tx1"/>
                </a:solidFill>
              </a:rPr>
              <a:t>1</a:t>
            </a:r>
            <a:r>
              <a:rPr lang="en-US" altLang="ja-JP" sz="1100" b="0">
                <a:solidFill>
                  <a:schemeClr val="tx1"/>
                </a:solidFill>
              </a:rPr>
              <a:t>7</a:t>
            </a:r>
          </a:p>
          <a:p>
            <a:pPr>
              <a:spcBef>
                <a:spcPts val="0"/>
              </a:spcBef>
            </a:pPr>
            <a:r>
              <a:rPr kumimoji="1" lang="ja-JP" altLang="en-US" sz="1100" b="0">
                <a:solidFill>
                  <a:schemeClr val="tx1"/>
                </a:solidFill>
              </a:rPr>
              <a:t>　脱炭素対応が求められるのは大企業だけではない</a:t>
            </a:r>
            <a:r>
              <a:rPr kumimoji="1" lang="ja-JP" altLang="en-US" sz="1100" b="0" u="sng" baseline="50000">
                <a:solidFill>
                  <a:schemeClr val="tx1"/>
                </a:solidFill>
              </a:rPr>
              <a:t>	</a:t>
            </a:r>
            <a:r>
              <a:rPr kumimoji="1" lang="ja-JP" altLang="en-US" sz="1100" b="0">
                <a:solidFill>
                  <a:schemeClr val="tx1"/>
                </a:solidFill>
              </a:rPr>
              <a:t> </a:t>
            </a:r>
            <a:r>
              <a:rPr kumimoji="1" lang="en-US" altLang="ja-JP" sz="1100" b="0">
                <a:solidFill>
                  <a:schemeClr val="tx1"/>
                </a:solidFill>
              </a:rPr>
              <a:t>1</a:t>
            </a:r>
            <a:r>
              <a:rPr lang="en-US" altLang="ja-JP" sz="1100" b="0">
                <a:solidFill>
                  <a:schemeClr val="tx1"/>
                </a:solidFill>
              </a:rPr>
              <a:t>8</a:t>
            </a:r>
          </a:p>
        </p:txBody>
      </p:sp>
      <p:sp>
        <p:nvSpPr>
          <p:cNvPr id="3" name="タイトル 2">
            <a:extLst>
              <a:ext uri="{FF2B5EF4-FFF2-40B4-BE49-F238E27FC236}">
                <a16:creationId xmlns:a16="http://schemas.microsoft.com/office/drawing/2014/main" id="{FF634F65-5EA9-F072-7729-099E0DD9541F}"/>
              </a:ext>
            </a:extLst>
          </p:cNvPr>
          <p:cNvSpPr>
            <a:spLocks noGrp="1"/>
          </p:cNvSpPr>
          <p:nvPr>
            <p:ph type="title"/>
          </p:nvPr>
        </p:nvSpPr>
        <p:spPr/>
        <p:txBody>
          <a:bodyPr vert="horz"/>
          <a:lstStyle/>
          <a:p>
            <a:r>
              <a:rPr kumimoji="1" lang="ja-JP" altLang="en-US"/>
              <a:t>目次</a:t>
            </a:r>
          </a:p>
        </p:txBody>
      </p:sp>
      <p:sp>
        <p:nvSpPr>
          <p:cNvPr id="4" name="テキスト プレースホルダー 1">
            <a:extLst>
              <a:ext uri="{FF2B5EF4-FFF2-40B4-BE49-F238E27FC236}">
                <a16:creationId xmlns:a16="http://schemas.microsoft.com/office/drawing/2014/main" id="{7AEB8A66-5532-5E21-34B7-D057D61D2592}"/>
              </a:ext>
            </a:extLst>
          </p:cNvPr>
          <p:cNvSpPr txBox="1">
            <a:spLocks/>
          </p:cNvSpPr>
          <p:nvPr/>
        </p:nvSpPr>
        <p:spPr>
          <a:xfrm>
            <a:off x="5630167" y="1674394"/>
            <a:ext cx="4609979" cy="2814297"/>
          </a:xfrm>
          <a:prstGeom prst="rect">
            <a:avLst/>
          </a:prstGeom>
        </p:spPr>
        <p:txBody>
          <a:bodyPr vert="horz" wrap="square" lIns="0" tIns="0" rIns="0" bIns="0" rtlCol="0">
            <a:spAutoFit/>
          </a:bodyPr>
          <a:lstStyle>
            <a:lvl1pPr marL="0" marR="0" indent="0" algn="l" defTabSz="1007772" rtl="0" eaLnBrk="1" fontAlgn="auto" latinLnBrk="0" hangingPunct="1">
              <a:lnSpc>
                <a:spcPct val="120000"/>
              </a:lnSpc>
              <a:spcBef>
                <a:spcPts val="1200"/>
              </a:spcBef>
              <a:spcAft>
                <a:spcPts val="600"/>
              </a:spcAft>
              <a:buClr>
                <a:srgbClr val="595758"/>
              </a:buClr>
              <a:buSzTx/>
              <a:buFont typeface="Wingdings" panose="05000000000000000000" pitchFamily="2" charset="2"/>
              <a:buNone/>
              <a:tabLst>
                <a:tab pos="7740000" algn="r"/>
              </a:tabLst>
              <a:defRPr kumimoji="1" lang="en-US" altLang="ja-JP" sz="1400" b="1" u="none" kern="1200" spc="120" baseline="0" noProof="0" dirty="0">
                <a:solidFill>
                  <a:srgbClr val="3C82F4"/>
                </a:solidFill>
                <a:latin typeface="BIZ UDPゴシック" panose="020B0400000000000000" pitchFamily="50" charset="-128"/>
                <a:ea typeface="BIZ UDPゴシック" panose="020B0400000000000000" pitchFamily="50" charset="-128"/>
                <a:cs typeface="+mn-cs"/>
                <a:sym typeface="BIZ UDPゴシック" panose="020B0400000000000000" pitchFamily="50" charset="-128"/>
              </a:defRPr>
            </a:lvl1pPr>
            <a:lvl2pPr marL="180000" marR="0" indent="0" algn="l" defTabSz="1007772" rtl="0" eaLnBrk="1" fontAlgn="auto" latinLnBrk="0" hangingPunct="1">
              <a:lnSpc>
                <a:spcPct val="120000"/>
              </a:lnSpc>
              <a:spcBef>
                <a:spcPts val="400"/>
              </a:spcBef>
              <a:spcAft>
                <a:spcPts val="600"/>
              </a:spcAft>
              <a:buClr>
                <a:srgbClr val="3C82F4"/>
              </a:buClr>
              <a:buSzPct val="70000"/>
              <a:buFont typeface="Wingdings" panose="05000000000000000000" pitchFamily="2" charset="2"/>
              <a:buNone/>
              <a:tabLst>
                <a:tab pos="7740000" algn="r"/>
              </a:tabLst>
              <a:defRPr kumimoji="1" lang="ja-JP" altLang="en-US" sz="1200" b="0" kern="1200" spc="120" baseline="0" dirty="0">
                <a:solidFill>
                  <a:srgbClr val="000000"/>
                </a:solidFill>
                <a:latin typeface="BIZ UDPゴシック" panose="020B0400000000000000" pitchFamily="50" charset="-128"/>
                <a:ea typeface="BIZ UDPゴシック" panose="020B0400000000000000" pitchFamily="50" charset="-128"/>
                <a:cs typeface="+mn-cs"/>
                <a:sym typeface="BIZ UDPゴシック" panose="020B0400000000000000" pitchFamily="50" charset="-128"/>
              </a:defRPr>
            </a:lvl2pPr>
            <a:lvl3pPr marL="288000" marR="0" indent="-108000" algn="l" defTabSz="1007772" rtl="0" eaLnBrk="1" fontAlgn="auto" latinLnBrk="0" hangingPunct="1">
              <a:lnSpc>
                <a:spcPct val="120000"/>
              </a:lnSpc>
              <a:spcBef>
                <a:spcPts val="0"/>
              </a:spcBef>
              <a:spcAft>
                <a:spcPts val="400"/>
              </a:spcAft>
              <a:buClr>
                <a:srgbClr val="000000"/>
              </a:buClr>
              <a:buSzTx/>
              <a:buFont typeface="BIZ UDPゴシック" panose="020B0400000000000000" pitchFamily="50" charset="-128"/>
              <a:buChar char="•"/>
              <a:tabLst>
                <a:tab pos="7740000" algn="r"/>
              </a:tabLst>
              <a:defRPr kumimoji="1" sz="1100" b="0" kern="1200" spc="120" baseline="0">
                <a:solidFill>
                  <a:srgbClr val="000000"/>
                </a:solidFill>
                <a:latin typeface="BIZ UDPゴシック" panose="020B0400000000000000" pitchFamily="50" charset="-128"/>
                <a:ea typeface="BIZ UDPゴシック" panose="020B0400000000000000" pitchFamily="50" charset="-128"/>
                <a:cs typeface="+mn-cs"/>
                <a:sym typeface="BIZ UDPゴシック" panose="020B0400000000000000" pitchFamily="50" charset="-128"/>
              </a:defRPr>
            </a:lvl3pPr>
            <a:lvl4pPr marL="396000" marR="0" indent="-108000" algn="l" defTabSz="1007772" rtl="0" eaLnBrk="1" fontAlgn="auto" latinLnBrk="0" hangingPunct="1">
              <a:lnSpc>
                <a:spcPct val="120000"/>
              </a:lnSpc>
              <a:spcBef>
                <a:spcPts val="0"/>
              </a:spcBef>
              <a:spcAft>
                <a:spcPts val="300"/>
              </a:spcAft>
              <a:buClr>
                <a:srgbClr val="595758"/>
              </a:buClr>
              <a:buSzTx/>
              <a:buFont typeface="BIZ UDPゴシック" panose="020B0400000000000000" pitchFamily="50" charset="-128"/>
              <a:buChar char="‐"/>
              <a:tabLst>
                <a:tab pos="7740000" algn="r"/>
              </a:tabLst>
              <a:defRPr kumimoji="1" sz="1100" b="0" kern="1200" spc="120" baseline="0">
                <a:solidFill>
                  <a:srgbClr val="000000"/>
                </a:solidFill>
                <a:latin typeface="BIZ UDPゴシック" panose="020B0400000000000000" pitchFamily="50" charset="-128"/>
                <a:ea typeface="BIZ UDPゴシック" panose="020B0400000000000000" pitchFamily="50" charset="-128"/>
                <a:cs typeface="+mn-cs"/>
                <a:sym typeface="BIZ UDPゴシック" panose="020B0400000000000000" pitchFamily="50" charset="-128"/>
              </a:defRPr>
            </a:lvl4pPr>
            <a:lvl5pPr marL="540000" marR="0" indent="0" algn="l" defTabSz="1007772" rtl="0" eaLnBrk="1" fontAlgn="auto" latinLnBrk="0" hangingPunct="1">
              <a:lnSpc>
                <a:spcPct val="120000"/>
              </a:lnSpc>
              <a:spcBef>
                <a:spcPts val="0"/>
              </a:spcBef>
              <a:spcAft>
                <a:spcPts val="300"/>
              </a:spcAft>
              <a:buClr>
                <a:srgbClr val="595758"/>
              </a:buClr>
              <a:buSzTx/>
              <a:buFont typeface="BIZ UDPゴシック" panose="020B0400000000000000" pitchFamily="50" charset="-128"/>
              <a:buNone/>
              <a:tabLst>
                <a:tab pos="7740000" algn="r"/>
              </a:tabLst>
              <a:defRPr kumimoji="1" sz="1050" b="0" kern="1200" spc="120" baseline="0">
                <a:solidFill>
                  <a:srgbClr val="000000"/>
                </a:solidFill>
                <a:latin typeface="BIZ UDPゴシック" panose="020B0400000000000000" pitchFamily="50" charset="-128"/>
                <a:ea typeface="BIZ UDPゴシック" panose="020B0400000000000000" pitchFamily="50" charset="-128"/>
                <a:cs typeface="+mn-cs"/>
                <a:sym typeface="BIZ UDPゴシック" panose="020B0400000000000000" pitchFamily="50" charset="-128"/>
              </a:defRPr>
            </a:lvl5pPr>
            <a:lvl6pPr marL="2771374"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260"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145"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032"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r>
              <a:rPr lang="en-US" altLang="ja-JP" dirty="0">
                <a:solidFill>
                  <a:schemeClr val="tx1"/>
                </a:solidFill>
              </a:rPr>
              <a:t>4</a:t>
            </a:r>
            <a:r>
              <a:rPr lang="ja-JP" altLang="en-US" dirty="0">
                <a:solidFill>
                  <a:schemeClr val="tx1"/>
                </a:solidFill>
              </a:rPr>
              <a:t>章．中堅・中小企業が取るべき対応策</a:t>
            </a:r>
          </a:p>
          <a:p>
            <a:pPr>
              <a:spcBef>
                <a:spcPts val="0"/>
              </a:spcBef>
            </a:pPr>
            <a:r>
              <a:rPr lang="ja-JP" altLang="en-US" dirty="0"/>
              <a:t>　</a:t>
            </a:r>
            <a:r>
              <a:rPr lang="ja-JP" altLang="en-US" sz="1100" b="0" dirty="0">
                <a:solidFill>
                  <a:schemeClr val="tx1"/>
                </a:solidFill>
              </a:rPr>
              <a:t>実際にどのように脱炭素を進めていくべきか</a:t>
            </a:r>
            <a:r>
              <a:rPr lang="ja-JP" altLang="en-US" sz="1100" b="0" u="sng" baseline="50000" dirty="0">
                <a:solidFill>
                  <a:schemeClr val="tx1"/>
                </a:solidFill>
              </a:rPr>
              <a:t>	</a:t>
            </a:r>
            <a:r>
              <a:rPr lang="ja-JP" altLang="en-US" sz="1100" b="0" dirty="0">
                <a:solidFill>
                  <a:schemeClr val="tx1"/>
                </a:solidFill>
              </a:rPr>
              <a:t> </a:t>
            </a:r>
            <a:r>
              <a:rPr lang="en-US" altLang="ja-JP" sz="1100" b="0" dirty="0">
                <a:solidFill>
                  <a:schemeClr val="tx1"/>
                </a:solidFill>
              </a:rPr>
              <a:t>19</a:t>
            </a:r>
            <a:endParaRPr lang="ja-JP" altLang="en-US" sz="1100" b="0" dirty="0">
              <a:solidFill>
                <a:schemeClr val="tx1"/>
              </a:solidFill>
            </a:endParaRPr>
          </a:p>
          <a:p>
            <a:pPr>
              <a:spcBef>
                <a:spcPts val="0"/>
              </a:spcBef>
            </a:pPr>
            <a:r>
              <a:rPr lang="en-US" altLang="ja-JP" dirty="0">
                <a:solidFill>
                  <a:schemeClr val="tx1"/>
                </a:solidFill>
              </a:rPr>
              <a:t>5</a:t>
            </a:r>
            <a:r>
              <a:rPr lang="ja-JP" altLang="en-US" dirty="0">
                <a:solidFill>
                  <a:schemeClr val="tx1"/>
                </a:solidFill>
              </a:rPr>
              <a:t>章．当行が提供できる支援例</a:t>
            </a:r>
          </a:p>
          <a:p>
            <a:pPr>
              <a:spcBef>
                <a:spcPts val="0"/>
              </a:spcBef>
            </a:pPr>
            <a:r>
              <a:rPr lang="ja-JP" altLang="en-US" sz="1100" b="0" dirty="0">
                <a:solidFill>
                  <a:schemeClr val="tx1"/>
                </a:solidFill>
              </a:rPr>
              <a:t> 　ステージ②もしくは③の企業様は当行へ相談を！</a:t>
            </a:r>
            <a:r>
              <a:rPr lang="ja-JP" altLang="en-US" sz="1100" b="0" u="sng" baseline="50000" dirty="0">
                <a:solidFill>
                  <a:schemeClr val="tx1"/>
                </a:solidFill>
              </a:rPr>
              <a:t>	</a:t>
            </a:r>
            <a:r>
              <a:rPr lang="ja-JP" altLang="en-US" sz="1100" b="0" dirty="0">
                <a:solidFill>
                  <a:schemeClr val="tx1"/>
                </a:solidFill>
              </a:rPr>
              <a:t> </a:t>
            </a:r>
            <a:r>
              <a:rPr lang="en-US" altLang="ja-JP" sz="1100" b="0" dirty="0">
                <a:solidFill>
                  <a:schemeClr val="tx1"/>
                </a:solidFill>
              </a:rPr>
              <a:t>20 </a:t>
            </a:r>
          </a:p>
          <a:p>
            <a:pPr>
              <a:spcBef>
                <a:spcPts val="0"/>
              </a:spcBef>
            </a:pPr>
            <a:r>
              <a:rPr lang="ja-JP" altLang="en-US" sz="1100" b="0" dirty="0">
                <a:solidFill>
                  <a:schemeClr val="tx1"/>
                </a:solidFill>
              </a:rPr>
              <a:t>　 </a:t>
            </a:r>
            <a:r>
              <a:rPr lang="en-US" altLang="ja-JP" sz="1100" b="0" dirty="0">
                <a:solidFill>
                  <a:schemeClr val="tx1"/>
                </a:solidFill>
              </a:rPr>
              <a:t>a.</a:t>
            </a:r>
            <a:r>
              <a:rPr lang="ja-JP" altLang="en-US" sz="1100" b="0" dirty="0">
                <a:solidFill>
                  <a:schemeClr val="tx1"/>
                </a:solidFill>
              </a:rPr>
              <a:t> </a:t>
            </a:r>
            <a:r>
              <a:rPr lang="en-US" altLang="ja-JP" sz="1100" b="0" dirty="0">
                <a:solidFill>
                  <a:schemeClr val="tx1"/>
                </a:solidFill>
              </a:rPr>
              <a:t>CO2</a:t>
            </a:r>
            <a:r>
              <a:rPr lang="ja-JP" altLang="en-US" sz="1100" b="0" dirty="0">
                <a:solidFill>
                  <a:schemeClr val="tx1"/>
                </a:solidFill>
              </a:rPr>
              <a:t>排出量測定のご支援</a:t>
            </a:r>
            <a:r>
              <a:rPr lang="ja-JP" altLang="en-US" sz="1100" b="0" u="sng" baseline="50000" dirty="0">
                <a:solidFill>
                  <a:schemeClr val="tx1"/>
                </a:solidFill>
              </a:rPr>
              <a:t>	</a:t>
            </a:r>
            <a:r>
              <a:rPr lang="ja-JP" altLang="en-US" sz="1100" b="0" dirty="0">
                <a:solidFill>
                  <a:schemeClr val="tx1"/>
                </a:solidFill>
              </a:rPr>
              <a:t> ２１</a:t>
            </a:r>
            <a:endParaRPr lang="en-US" altLang="ja-JP" sz="1100" b="0" dirty="0">
              <a:solidFill>
                <a:schemeClr val="tx1"/>
              </a:solidFill>
            </a:endParaRPr>
          </a:p>
          <a:p>
            <a:pPr>
              <a:spcBef>
                <a:spcPts val="0"/>
              </a:spcBef>
            </a:pPr>
            <a:r>
              <a:rPr lang="ja-JP" altLang="en-US" sz="1100" b="0" dirty="0">
                <a:solidFill>
                  <a:schemeClr val="tx1"/>
                </a:solidFill>
              </a:rPr>
              <a:t>　 </a:t>
            </a:r>
            <a:r>
              <a:rPr lang="en-US" altLang="ja-JP" sz="1100" b="0" dirty="0">
                <a:solidFill>
                  <a:schemeClr val="tx1"/>
                </a:solidFill>
              </a:rPr>
              <a:t>b. </a:t>
            </a:r>
            <a:r>
              <a:rPr lang="ja-JP" altLang="en-US" sz="1100" b="0" dirty="0">
                <a:solidFill>
                  <a:schemeClr val="tx1"/>
                </a:solidFill>
              </a:rPr>
              <a:t>削減計画策定のご支援</a:t>
            </a:r>
            <a:r>
              <a:rPr lang="ja-JP" altLang="en-US" sz="1100" b="0" u="sng" baseline="50000" dirty="0">
                <a:solidFill>
                  <a:schemeClr val="tx1"/>
                </a:solidFill>
              </a:rPr>
              <a:t>	</a:t>
            </a:r>
            <a:r>
              <a:rPr lang="ja-JP" altLang="en-US" sz="1100" b="0" dirty="0">
                <a:solidFill>
                  <a:schemeClr val="tx1"/>
                </a:solidFill>
              </a:rPr>
              <a:t> </a:t>
            </a:r>
            <a:r>
              <a:rPr lang="en-US" altLang="ja-JP" sz="1100" b="0" dirty="0">
                <a:solidFill>
                  <a:schemeClr val="tx1"/>
                </a:solidFill>
              </a:rPr>
              <a:t>22</a:t>
            </a:r>
            <a:endParaRPr lang="ja-JP" altLang="en-US" sz="1100" b="0" dirty="0">
              <a:solidFill>
                <a:schemeClr val="tx1"/>
              </a:solidFill>
            </a:endParaRPr>
          </a:p>
          <a:p>
            <a:pPr>
              <a:spcBef>
                <a:spcPts val="0"/>
              </a:spcBef>
            </a:pPr>
            <a:r>
              <a:rPr lang="ja-JP" altLang="en-US" sz="1100" b="0" dirty="0">
                <a:solidFill>
                  <a:schemeClr val="tx1"/>
                </a:solidFill>
              </a:rPr>
              <a:t>　 </a:t>
            </a:r>
            <a:r>
              <a:rPr lang="en-US" altLang="ja-JP" sz="1100" b="0" dirty="0">
                <a:solidFill>
                  <a:schemeClr val="tx1"/>
                </a:solidFill>
              </a:rPr>
              <a:t>c. </a:t>
            </a:r>
            <a:r>
              <a:rPr lang="ja-JP" altLang="en-US" sz="1100" b="0" dirty="0">
                <a:solidFill>
                  <a:schemeClr val="tx1"/>
                </a:solidFill>
              </a:rPr>
              <a:t>サステナブルファイナンスのご提供</a:t>
            </a:r>
            <a:r>
              <a:rPr lang="ja-JP" altLang="en-US" sz="1100" b="0" u="sng" baseline="50000" dirty="0">
                <a:solidFill>
                  <a:schemeClr val="tx1"/>
                </a:solidFill>
              </a:rPr>
              <a:t>	</a:t>
            </a:r>
            <a:r>
              <a:rPr lang="ja-JP" altLang="en-US" sz="1100" b="0" dirty="0">
                <a:solidFill>
                  <a:schemeClr val="tx1"/>
                </a:solidFill>
              </a:rPr>
              <a:t> </a:t>
            </a:r>
            <a:r>
              <a:rPr lang="en-US" altLang="ja-JP" sz="1100" b="0" dirty="0">
                <a:solidFill>
                  <a:schemeClr val="tx1"/>
                </a:solidFill>
              </a:rPr>
              <a:t>23</a:t>
            </a:r>
            <a:endParaRPr lang="ja-JP" altLang="en-US" sz="1100" dirty="0"/>
          </a:p>
          <a:p>
            <a:pPr>
              <a:spcBef>
                <a:spcPts val="600"/>
              </a:spcBef>
            </a:pPr>
            <a:r>
              <a:rPr lang="en-US" altLang="ja-JP" dirty="0">
                <a:solidFill>
                  <a:schemeClr val="tx1"/>
                </a:solidFill>
              </a:rPr>
              <a:t>6</a:t>
            </a:r>
            <a:r>
              <a:rPr lang="ja-JP" altLang="en-US" dirty="0">
                <a:solidFill>
                  <a:schemeClr val="tx1"/>
                </a:solidFill>
              </a:rPr>
              <a:t>章．参考情報</a:t>
            </a:r>
          </a:p>
          <a:p>
            <a:pPr>
              <a:spcBef>
                <a:spcPts val="0"/>
              </a:spcBef>
            </a:pPr>
            <a:r>
              <a:rPr lang="ja-JP" altLang="en-US" b="0" dirty="0">
                <a:solidFill>
                  <a:schemeClr val="tx1"/>
                </a:solidFill>
              </a:rPr>
              <a:t>　</a:t>
            </a:r>
            <a:r>
              <a:rPr lang="en-US" altLang="ja-JP" sz="1100" b="0" dirty="0">
                <a:solidFill>
                  <a:schemeClr val="tx1"/>
                </a:solidFill>
              </a:rPr>
              <a:t>【</a:t>
            </a:r>
            <a:r>
              <a:rPr lang="ja-JP" altLang="en-US" sz="1100" b="0" dirty="0">
                <a:solidFill>
                  <a:schemeClr val="tx1"/>
                </a:solidFill>
              </a:rPr>
              <a:t>参考</a:t>
            </a:r>
            <a:r>
              <a:rPr lang="en-US" altLang="ja-JP" sz="1100" b="0" dirty="0">
                <a:solidFill>
                  <a:schemeClr val="tx1"/>
                </a:solidFill>
              </a:rPr>
              <a:t>】</a:t>
            </a:r>
            <a:r>
              <a:rPr lang="ja-JP" altLang="en-US" sz="1100" b="0" dirty="0">
                <a:solidFill>
                  <a:schemeClr val="tx1"/>
                </a:solidFill>
              </a:rPr>
              <a:t>カーボンニュートラル向け関連補助金</a:t>
            </a:r>
            <a:r>
              <a:rPr lang="ja-JP" altLang="en-US" sz="1100" b="0" u="sng" baseline="50000" dirty="0">
                <a:solidFill>
                  <a:schemeClr val="tx1"/>
                </a:solidFill>
              </a:rPr>
              <a:t>	</a:t>
            </a:r>
            <a:r>
              <a:rPr lang="ja-JP" altLang="en-US" sz="1100" b="0" dirty="0">
                <a:solidFill>
                  <a:schemeClr val="tx1"/>
                </a:solidFill>
              </a:rPr>
              <a:t> </a:t>
            </a:r>
            <a:r>
              <a:rPr lang="en-US" altLang="ja-JP" sz="1100" b="0" dirty="0">
                <a:solidFill>
                  <a:schemeClr val="tx1"/>
                </a:solidFill>
              </a:rPr>
              <a:t>24-28</a:t>
            </a:r>
            <a:endParaRPr lang="ja-JP" altLang="en-US" sz="1100" b="0" dirty="0">
              <a:solidFill>
                <a:schemeClr val="tx1"/>
              </a:solidFill>
            </a:endParaRPr>
          </a:p>
        </p:txBody>
      </p:sp>
    </p:spTree>
    <p:extLst>
      <p:ext uri="{BB962C8B-B14F-4D97-AF65-F5344CB8AC3E}">
        <p14:creationId xmlns:p14="http://schemas.microsoft.com/office/powerpoint/2010/main" val="8336884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63080C24-3424-1E9D-FED7-C4BE79668D37}"/>
              </a:ext>
            </a:extLst>
          </p:cNvPr>
          <p:cNvGraphicFramePr>
            <a:graphicFrameLocks noChangeAspect="1"/>
          </p:cNvGraphicFramePr>
          <p:nvPr>
            <p:custDataLst>
              <p:tags r:id="rId1"/>
            </p:custDataLst>
            <p:extLst>
              <p:ext uri="{D42A27DB-BD31-4B8C-83A1-F6EECF244321}">
                <p14:modId xmlns:p14="http://schemas.microsoft.com/office/powerpoint/2010/main" val="42708572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40" imgH="541" progId="TCLayout.ActiveDocument.1">
                  <p:embed/>
                </p:oleObj>
              </mc:Choice>
              <mc:Fallback>
                <p:oleObj name="think-cell スライド" r:id="rId4" imgW="540" imgH="541" progId="TCLayout.ActiveDocument.1">
                  <p:embed/>
                  <p:pic>
                    <p:nvPicPr>
                      <p:cNvPr id="3" name="think-cell data - do not delete" hidden="1">
                        <a:extLst>
                          <a:ext uri="{FF2B5EF4-FFF2-40B4-BE49-F238E27FC236}">
                            <a16:creationId xmlns:a16="http://schemas.microsoft.com/office/drawing/2014/main" id="{63080C24-3424-1E9D-FED7-C4BE79668D3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テキスト プレースホルダー 1">
            <a:extLst>
              <a:ext uri="{FF2B5EF4-FFF2-40B4-BE49-F238E27FC236}">
                <a16:creationId xmlns:a16="http://schemas.microsoft.com/office/drawing/2014/main" id="{4475F7CD-E111-F61A-AAC8-2703E1699CC0}"/>
              </a:ext>
            </a:extLst>
          </p:cNvPr>
          <p:cNvSpPr>
            <a:spLocks noGrp="1"/>
          </p:cNvSpPr>
          <p:nvPr>
            <p:ph type="body" sz="quarter" idx="20"/>
          </p:nvPr>
        </p:nvSpPr>
        <p:spPr>
          <a:xfrm>
            <a:off x="538283" y="6790067"/>
            <a:ext cx="9612000" cy="406265"/>
          </a:xfrm>
        </p:spPr>
        <p:txBody>
          <a:bodyPr/>
          <a:lstStyle/>
          <a:p>
            <a:r>
              <a:rPr kumimoji="1" lang="ja-JP" altLang="en-US" dirty="0"/>
              <a:t>出所）環境省　「中小規模事業者向けの脱炭素経営導入ハンドブック」　</a:t>
            </a:r>
            <a:r>
              <a:rPr kumimoji="1" lang="en-US" altLang="ja-JP" dirty="0">
                <a:hlinkClick r:id="rId6"/>
              </a:rPr>
              <a:t>https://www.env.go.jp/earth/ondanka/supply_chain/gvc/files/guide/chusho_datsutansodounyu_handbook.pdf</a:t>
            </a:r>
            <a:r>
              <a:rPr lang="ja-JP" altLang="en-US" dirty="0"/>
              <a:t> （閲覧日：</a:t>
            </a:r>
            <a:r>
              <a:rPr lang="en-US" altLang="ja-JP" dirty="0"/>
              <a:t>2023</a:t>
            </a:r>
            <a:r>
              <a:rPr lang="ja-JP" altLang="en-US" dirty="0"/>
              <a:t>年</a:t>
            </a:r>
            <a:r>
              <a:rPr lang="en-US" altLang="ja-JP" dirty="0"/>
              <a:t>9</a:t>
            </a:r>
            <a:r>
              <a:rPr lang="ja-JP" altLang="en-US" dirty="0"/>
              <a:t>月１３日）より三菱総合研究所作成。一部文言を改変</a:t>
            </a:r>
            <a:endParaRPr lang="en-US" altLang="ja-JP" dirty="0"/>
          </a:p>
        </p:txBody>
      </p:sp>
      <p:sp>
        <p:nvSpPr>
          <p:cNvPr id="4" name="字幕 3">
            <a:extLst>
              <a:ext uri="{FF2B5EF4-FFF2-40B4-BE49-F238E27FC236}">
                <a16:creationId xmlns:a16="http://schemas.microsoft.com/office/drawing/2014/main" id="{3355EF6A-B9F6-813F-A8B0-4091AC2A8020}"/>
              </a:ext>
            </a:extLst>
          </p:cNvPr>
          <p:cNvSpPr>
            <a:spLocks noGrp="1"/>
          </p:cNvSpPr>
          <p:nvPr>
            <p:ph type="subTitle" idx="10"/>
          </p:nvPr>
        </p:nvSpPr>
        <p:spPr/>
        <p:txBody>
          <a:bodyPr/>
          <a:lstStyle/>
          <a:p>
            <a:r>
              <a:rPr lang="ja-JP" altLang="en-US" sz="2800" kern="100">
                <a:effectLst/>
                <a:cs typeface="Times New Roman" panose="02020603050405020304" pitchFamily="18" charset="0"/>
              </a:rPr>
              <a:t>ステージ②もしくは</a:t>
            </a:r>
            <a:r>
              <a:rPr lang="ja-JP" altLang="en-US" sz="2800" kern="100">
                <a:cs typeface="Times New Roman" panose="02020603050405020304" pitchFamily="18" charset="0"/>
              </a:rPr>
              <a:t>③の企業様は当行へ相談を！</a:t>
            </a:r>
            <a:endParaRPr lang="ja-JP" altLang="ja-JP" sz="2800" kern="100">
              <a:effectLst/>
              <a:cs typeface="Times New Roman" panose="02020603050405020304" pitchFamily="18" charset="0"/>
            </a:endParaRPr>
          </a:p>
        </p:txBody>
      </p:sp>
      <p:grpSp>
        <p:nvGrpSpPr>
          <p:cNvPr id="6" name="グループ化 5">
            <a:extLst>
              <a:ext uri="{FF2B5EF4-FFF2-40B4-BE49-F238E27FC236}">
                <a16:creationId xmlns:a16="http://schemas.microsoft.com/office/drawing/2014/main" id="{ED8E7033-4883-D5D6-FEE8-EB542F8C9480}"/>
              </a:ext>
            </a:extLst>
          </p:cNvPr>
          <p:cNvGrpSpPr/>
          <p:nvPr/>
        </p:nvGrpSpPr>
        <p:grpSpPr>
          <a:xfrm>
            <a:off x="7051099" y="3185872"/>
            <a:ext cx="3098803" cy="3528001"/>
            <a:chOff x="8328139" y="3239999"/>
            <a:chExt cx="1823861" cy="3528001"/>
          </a:xfrm>
        </p:grpSpPr>
        <p:sp>
          <p:nvSpPr>
            <p:cNvPr id="7" name="Rectangle 5">
              <a:extLst>
                <a:ext uri="{FF2B5EF4-FFF2-40B4-BE49-F238E27FC236}">
                  <a16:creationId xmlns:a16="http://schemas.microsoft.com/office/drawing/2014/main" id="{D499BBDE-E21A-0693-1E15-BE037863C126}"/>
                </a:ext>
              </a:extLst>
            </p:cNvPr>
            <p:cNvSpPr>
              <a:spLocks noChangeArrowheads="1"/>
            </p:cNvSpPr>
            <p:nvPr/>
          </p:nvSpPr>
          <p:spPr bwMode="gray">
            <a:xfrm>
              <a:off x="8329789" y="3708000"/>
              <a:ext cx="1822211" cy="3060000"/>
            </a:xfrm>
            <a:prstGeom prst="rect">
              <a:avLst/>
            </a:prstGeom>
            <a:solidFill>
              <a:srgbClr val="FFFFFF"/>
            </a:solidFill>
            <a:ln w="12700" cap="flat" cmpd="sng" algn="ctr">
              <a:solidFill>
                <a:srgbClr val="3C82F5"/>
              </a:solidFill>
              <a:prstDash val="solid"/>
              <a:miter lim="800000"/>
              <a:headEnd type="none" w="med" len="med"/>
              <a:tailEnd type="none" w="med" len="med"/>
            </a:ln>
            <a:effectLst/>
          </p:spPr>
          <p:txBody>
            <a:bodyPr lIns="180000" tIns="180000" rIns="180000" bIns="180000" anchor="t" anchorCtr="0">
              <a:noAutofit/>
            </a:bodyPr>
            <a:lstStyle/>
            <a:p>
              <a:pPr fontAlgn="base">
                <a:lnSpc>
                  <a:spcPct val="130000"/>
                </a:lnSpc>
                <a:spcAft>
                  <a:spcPts val="1200"/>
                </a:spcAft>
                <a:buClr>
                  <a:schemeClr val="accent2"/>
                </a:buClr>
                <a:buSzPct val="70000"/>
              </a:pPr>
              <a:r>
                <a:rPr lang="ja-JP" altLang="en-US" sz="1600" b="1" spc="130">
                  <a:latin typeface="BIZ UDPゴシック" panose="020B0400000000000000" pitchFamily="50" charset="-128"/>
                  <a:ea typeface="BIZ UDPゴシック" panose="020B0400000000000000" pitchFamily="50" charset="-128"/>
                  <a:sym typeface="BIZ UDPゴシック" panose="020B0400000000000000" pitchFamily="50" charset="-128"/>
                </a:rPr>
                <a:t>③</a:t>
              </a:r>
              <a:r>
                <a:rPr lang="en-US" altLang="ja-JP" sz="1600" b="1" spc="130">
                  <a:latin typeface="BIZ UDPゴシック" panose="020B0400000000000000" pitchFamily="50" charset="-128"/>
                  <a:ea typeface="BIZ UDPゴシック" panose="020B0400000000000000" pitchFamily="50" charset="-128"/>
                  <a:sym typeface="BIZ UDPゴシック" panose="020B0400000000000000" pitchFamily="50" charset="-128"/>
                </a:rPr>
                <a:t>-1. </a:t>
              </a:r>
              <a:r>
                <a:rPr lang="ja-JP" altLang="en-US" sz="1600" b="1" spc="130">
                  <a:latin typeface="BIZ UDPゴシック" panose="020B0400000000000000" pitchFamily="50" charset="-128"/>
                  <a:ea typeface="BIZ UDPゴシック" panose="020B0400000000000000" pitchFamily="50" charset="-128"/>
                  <a:sym typeface="BIZ UDPゴシック" panose="020B0400000000000000" pitchFamily="50" charset="-128"/>
                </a:rPr>
                <a:t>削減計画の策定</a:t>
              </a:r>
              <a:endParaRPr lang="en-US" altLang="ja-JP" sz="1600" b="1" spc="130">
                <a:latin typeface="BIZ UDPゴシック" panose="020B0400000000000000" pitchFamily="50" charset="-128"/>
                <a:ea typeface="BIZ UDPゴシック" panose="020B0400000000000000" pitchFamily="50" charset="-128"/>
                <a:sym typeface="BIZ UDPゴシック" panose="020B0400000000000000" pitchFamily="50" charset="-128"/>
              </a:endParaRPr>
            </a:p>
            <a:p>
              <a:pPr fontAlgn="base">
                <a:lnSpc>
                  <a:spcPct val="130000"/>
                </a:lnSpc>
                <a:spcAft>
                  <a:spcPts val="1200"/>
                </a:spcAft>
                <a:buClr>
                  <a:schemeClr val="accent2"/>
                </a:buClr>
                <a:buSzPct val="70000"/>
              </a:pPr>
              <a:r>
                <a:rPr lang="ja-JP" altLang="en-US" sz="1200" b="1" spc="130">
                  <a:latin typeface="BIZ UDPゴシック" panose="020B0400000000000000" pitchFamily="50" charset="-128"/>
                  <a:ea typeface="BIZ UDPゴシック" panose="020B0400000000000000" pitchFamily="50" charset="-128"/>
                  <a:sym typeface="BIZ UDPゴシック" panose="020B0400000000000000" pitchFamily="50" charset="-128"/>
                </a:rPr>
                <a:t>⇒削減対策及び実施計画を策定。</a:t>
              </a:r>
              <a:endParaRPr lang="en-US" altLang="ja-JP" sz="1200" b="1" spc="130">
                <a:latin typeface="BIZ UDPゴシック" panose="020B0400000000000000" pitchFamily="50" charset="-128"/>
                <a:ea typeface="BIZ UDPゴシック" panose="020B0400000000000000" pitchFamily="50" charset="-128"/>
                <a:sym typeface="BIZ UDPゴシック" panose="020B0400000000000000" pitchFamily="50" charset="-128"/>
              </a:endParaRPr>
            </a:p>
            <a:p>
              <a:pPr fontAlgn="base">
                <a:lnSpc>
                  <a:spcPct val="130000"/>
                </a:lnSpc>
                <a:spcAft>
                  <a:spcPts val="1200"/>
                </a:spcAft>
                <a:buClr>
                  <a:srgbClr val="003B83"/>
                </a:buClr>
                <a:buSzPct val="70000"/>
              </a:pPr>
              <a:r>
                <a:rPr lang="ja-JP" altLang="en-US" sz="1600" b="1" spc="130">
                  <a:latin typeface="BIZ UDPゴシック" panose="020B0400000000000000" pitchFamily="50" charset="-128"/>
                  <a:ea typeface="BIZ UDPゴシック" panose="020B0400000000000000" pitchFamily="50" charset="-128"/>
                  <a:sym typeface="BIZ UDPゴシック" panose="020B0400000000000000" pitchFamily="50" charset="-128"/>
                </a:rPr>
                <a:t>③</a:t>
              </a:r>
              <a:r>
                <a:rPr lang="en-US" altLang="ja-JP" sz="1600" b="1" spc="130">
                  <a:latin typeface="BIZ UDPゴシック" panose="020B0400000000000000" pitchFamily="50" charset="-128"/>
                  <a:ea typeface="BIZ UDPゴシック" panose="020B0400000000000000" pitchFamily="50" charset="-128"/>
                  <a:sym typeface="BIZ UDPゴシック" panose="020B0400000000000000" pitchFamily="50" charset="-128"/>
                </a:rPr>
                <a:t>-2. </a:t>
              </a:r>
              <a:r>
                <a:rPr lang="ja-JP" altLang="en-US" sz="1600" b="1" spc="130">
                  <a:latin typeface="BIZ UDPゴシック" panose="020B0400000000000000" pitchFamily="50" charset="-128"/>
                  <a:ea typeface="BIZ UDPゴシック" panose="020B0400000000000000" pitchFamily="50" charset="-128"/>
                  <a:sym typeface="BIZ UDPゴシック" panose="020B0400000000000000" pitchFamily="50" charset="-128"/>
                </a:rPr>
                <a:t>削減対策の実行</a:t>
              </a:r>
              <a:endParaRPr lang="en-US" altLang="ja-JP" sz="1600" b="1" spc="130">
                <a:latin typeface="BIZ UDPゴシック" panose="020B0400000000000000" pitchFamily="50" charset="-128"/>
                <a:ea typeface="BIZ UDPゴシック" panose="020B0400000000000000" pitchFamily="50" charset="-128"/>
                <a:sym typeface="BIZ UDPゴシック" panose="020B0400000000000000" pitchFamily="50" charset="-128"/>
              </a:endParaRPr>
            </a:p>
            <a:p>
              <a:pPr fontAlgn="base">
                <a:lnSpc>
                  <a:spcPct val="130000"/>
                </a:lnSpc>
                <a:spcAft>
                  <a:spcPts val="1200"/>
                </a:spcAft>
                <a:buClr>
                  <a:srgbClr val="003B83"/>
                </a:buClr>
                <a:buSzPct val="70000"/>
              </a:pPr>
              <a:r>
                <a:rPr lang="ja-JP" altLang="en-US" sz="1200" b="1" spc="130">
                  <a:latin typeface="BIZ UDPゴシック" panose="020B0400000000000000" pitchFamily="50" charset="-128"/>
                  <a:ea typeface="BIZ UDPゴシック" panose="020B0400000000000000" pitchFamily="50" charset="-128"/>
                  <a:sym typeface="BIZ UDPゴシック" panose="020B0400000000000000" pitchFamily="50" charset="-128"/>
                </a:rPr>
                <a:t>⇒削減対策を実行し、定期的に見直しを図る。</a:t>
              </a:r>
              <a:endParaRPr lang="en-US" altLang="ja-JP" sz="1200" b="1" spc="130">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grpSp>
          <p:nvGrpSpPr>
            <p:cNvPr id="8" name="グループ化 7">
              <a:extLst>
                <a:ext uri="{FF2B5EF4-FFF2-40B4-BE49-F238E27FC236}">
                  <a16:creationId xmlns:a16="http://schemas.microsoft.com/office/drawing/2014/main" id="{C539BA99-206F-0370-4BE1-8F76B107112F}"/>
                </a:ext>
              </a:extLst>
            </p:cNvPr>
            <p:cNvGrpSpPr/>
            <p:nvPr/>
          </p:nvGrpSpPr>
          <p:grpSpPr>
            <a:xfrm>
              <a:off x="8328139" y="3239999"/>
              <a:ext cx="1823861" cy="468001"/>
              <a:chOff x="5412202" y="3239999"/>
              <a:chExt cx="1823861" cy="468001"/>
            </a:xfrm>
          </p:grpSpPr>
          <p:sp>
            <p:nvSpPr>
              <p:cNvPr id="9" name="Text Box 6">
                <a:extLst>
                  <a:ext uri="{FF2B5EF4-FFF2-40B4-BE49-F238E27FC236}">
                    <a16:creationId xmlns:a16="http://schemas.microsoft.com/office/drawing/2014/main" id="{0EF4A5AA-E32C-9458-A56C-F6932A56F236}"/>
                  </a:ext>
                </a:extLst>
              </p:cNvPr>
              <p:cNvSpPr txBox="1">
                <a:spLocks noChangeArrowheads="1"/>
              </p:cNvSpPr>
              <p:nvPr/>
            </p:nvSpPr>
            <p:spPr bwMode="gray">
              <a:xfrm>
                <a:off x="5414072" y="3240000"/>
                <a:ext cx="1821991" cy="468000"/>
              </a:xfrm>
              <a:prstGeom prst="rect">
                <a:avLst/>
              </a:prstGeom>
              <a:solidFill>
                <a:srgbClr val="3C82F5"/>
              </a:solidFill>
              <a:ln w="12700" cap="flat" cmpd="sng" algn="ctr">
                <a:solidFill>
                  <a:srgbClr val="3C82F5"/>
                </a:solidFill>
                <a:prstDash val="solid"/>
                <a:miter lim="800000"/>
                <a:headEnd type="none" w="med" len="med"/>
                <a:tailEnd type="none" w="med" len="med"/>
              </a:ln>
              <a:effectLst/>
            </p:spPr>
            <p:txBody>
              <a:bodyPr lIns="0" tIns="0" rIns="0" bIns="0" anchor="ctr"/>
              <a:lstStyle>
                <a:lvl1pPr algn="l" fontAlgn="base">
                  <a:defRPr kumimoji="1" sz="2400">
                    <a:solidFill>
                      <a:schemeClr val="tx1"/>
                    </a:solidFill>
                    <a:latin typeface="Times New Roman" pitchFamily="18" charset="0"/>
                    <a:ea typeface="ＭＳ Ｐゴシック" charset="-128"/>
                  </a:defRPr>
                </a:lvl1pPr>
                <a:lvl2pPr marL="742950" indent="-285750" algn="l" fontAlgn="base">
                  <a:defRPr kumimoji="1" sz="2400">
                    <a:solidFill>
                      <a:schemeClr val="tx1"/>
                    </a:solidFill>
                    <a:latin typeface="Times New Roman" pitchFamily="18" charset="0"/>
                    <a:ea typeface="ＭＳ Ｐゴシック" charset="-128"/>
                  </a:defRPr>
                </a:lvl2pPr>
                <a:lvl3pPr marL="1143000" indent="-228600" algn="l" fontAlgn="base">
                  <a:defRPr kumimoji="1" sz="2400">
                    <a:solidFill>
                      <a:schemeClr val="tx1"/>
                    </a:solidFill>
                    <a:latin typeface="Times New Roman" pitchFamily="18" charset="0"/>
                    <a:ea typeface="ＭＳ Ｐゴシック" charset="-128"/>
                  </a:defRPr>
                </a:lvl3pPr>
                <a:lvl4pPr marL="1600200" indent="-228600" algn="l" fontAlgn="base">
                  <a:defRPr kumimoji="1" sz="2400">
                    <a:solidFill>
                      <a:schemeClr val="tx1"/>
                    </a:solidFill>
                    <a:latin typeface="Times New Roman" pitchFamily="18" charset="0"/>
                    <a:ea typeface="ＭＳ Ｐゴシック" charset="-128"/>
                  </a:defRPr>
                </a:lvl4pPr>
                <a:lvl5pPr marL="2057400" indent="-228600" algn="l" fontAlgn="base">
                  <a:defRPr kumimoji="1" sz="2400">
                    <a:solidFill>
                      <a:schemeClr val="tx1"/>
                    </a:solidFill>
                    <a:latin typeface="Times New Roman" pitchFamily="18" charset="0"/>
                    <a:ea typeface="ＭＳ Ｐゴシック" charset="-128"/>
                  </a:defRPr>
                </a:lvl5pPr>
                <a:lvl6pPr marL="2514600" indent="-228600" fontAlgn="base">
                  <a:spcBef>
                    <a:spcPct val="0"/>
                  </a:spcBef>
                  <a:spcAft>
                    <a:spcPct val="0"/>
                  </a:spcAft>
                  <a:defRPr kumimoji="1" sz="2400">
                    <a:solidFill>
                      <a:schemeClr val="tx1"/>
                    </a:solidFill>
                    <a:latin typeface="Times New Roman" pitchFamily="18" charset="0"/>
                    <a:ea typeface="ＭＳ Ｐゴシック" charset="-128"/>
                  </a:defRPr>
                </a:lvl6pPr>
                <a:lvl7pPr marL="2971800" indent="-228600" fontAlgn="base">
                  <a:spcBef>
                    <a:spcPct val="0"/>
                  </a:spcBef>
                  <a:spcAft>
                    <a:spcPct val="0"/>
                  </a:spcAft>
                  <a:defRPr kumimoji="1" sz="2400">
                    <a:solidFill>
                      <a:schemeClr val="tx1"/>
                    </a:solidFill>
                    <a:latin typeface="Times New Roman" pitchFamily="18" charset="0"/>
                    <a:ea typeface="ＭＳ Ｐゴシック" charset="-128"/>
                  </a:defRPr>
                </a:lvl7pPr>
                <a:lvl8pPr marL="3429000" indent="-228600" fontAlgn="base">
                  <a:spcBef>
                    <a:spcPct val="0"/>
                  </a:spcBef>
                  <a:spcAft>
                    <a:spcPct val="0"/>
                  </a:spcAft>
                  <a:defRPr kumimoji="1" sz="2400">
                    <a:solidFill>
                      <a:schemeClr val="tx1"/>
                    </a:solidFill>
                    <a:latin typeface="Times New Roman" pitchFamily="18" charset="0"/>
                    <a:ea typeface="ＭＳ Ｐゴシック" charset="-128"/>
                  </a:defRPr>
                </a:lvl8pPr>
                <a:lvl9pPr marL="3886200" indent="-228600" fontAlgn="base">
                  <a:spcBef>
                    <a:spcPct val="0"/>
                  </a:spcBef>
                  <a:spcAft>
                    <a:spcPct val="0"/>
                  </a:spcAft>
                  <a:defRPr kumimoji="1" sz="2400">
                    <a:solidFill>
                      <a:schemeClr val="tx1"/>
                    </a:solidFill>
                    <a:latin typeface="Times New Roman" pitchFamily="18" charset="0"/>
                    <a:ea typeface="ＭＳ Ｐゴシック" charset="-128"/>
                  </a:defRPr>
                </a:lvl9pPr>
              </a:lstStyle>
              <a:p>
                <a:pPr algn="ctr">
                  <a:buClr>
                    <a:schemeClr val="accent2"/>
                  </a:buClr>
                </a:pPr>
                <a:r>
                  <a:rPr lang="ja-JP" altLang="en-US" sz="1600" b="1">
                    <a:solidFill>
                      <a:schemeClr val="bg1"/>
                    </a:solidFill>
                    <a:latin typeface="BIZ UDPゴシック" panose="020B0400000000000000" pitchFamily="50" charset="-128"/>
                    <a:ea typeface="BIZ UDPゴシック" panose="020B0400000000000000" pitchFamily="50" charset="-128"/>
                    <a:sym typeface="BIZ UDPゴシック" panose="020B0400000000000000" pitchFamily="50" charset="-128"/>
                  </a:rPr>
                  <a:t>③ 減らす</a:t>
                </a:r>
                <a:endParaRPr lang="en-US" altLang="ja-JP" sz="1600" b="1">
                  <a:solidFill>
                    <a:schemeClr val="bg1"/>
                  </a:solidFill>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10" name="二等辺三角形 9">
                <a:extLst>
                  <a:ext uri="{FF2B5EF4-FFF2-40B4-BE49-F238E27FC236}">
                    <a16:creationId xmlns:a16="http://schemas.microsoft.com/office/drawing/2014/main" id="{14BC77AA-BE99-7B10-E6AB-5BEB439885BD}"/>
                  </a:ext>
                </a:extLst>
              </p:cNvPr>
              <p:cNvSpPr/>
              <p:nvPr/>
            </p:nvSpPr>
            <p:spPr>
              <a:xfrm rot="5400000">
                <a:off x="5262956" y="3389245"/>
                <a:ext cx="468000" cy="169508"/>
              </a:xfrm>
              <a:prstGeom prst="triangle">
                <a:avLst/>
              </a:prstGeom>
              <a:solidFill>
                <a:srgbClr val="FFFFFF"/>
              </a:solidFill>
              <a:ln w="12700" cap="flat" cmpd="sng" algn="ctr">
                <a:solidFill>
                  <a:srgbClr val="FFFFFF"/>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noAutofit/>
              </a:bodyPr>
              <a:lstStyle/>
              <a:p>
                <a:pPr algn="l"/>
                <a:endParaRPr kumimoji="1" lang="ja-JP" altLang="en-US">
                  <a:solidFill>
                    <a:schemeClr val="tx1"/>
                  </a:solidFill>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grpSp>
      </p:grpSp>
      <p:grpSp>
        <p:nvGrpSpPr>
          <p:cNvPr id="11" name="グループ化 10">
            <a:extLst>
              <a:ext uri="{FF2B5EF4-FFF2-40B4-BE49-F238E27FC236}">
                <a16:creationId xmlns:a16="http://schemas.microsoft.com/office/drawing/2014/main" id="{C3C06926-CC4C-80B6-057E-C889802AA962}"/>
              </a:ext>
            </a:extLst>
          </p:cNvPr>
          <p:cNvGrpSpPr/>
          <p:nvPr/>
        </p:nvGrpSpPr>
        <p:grpSpPr>
          <a:xfrm>
            <a:off x="3794799" y="3185873"/>
            <a:ext cx="3352767" cy="3528000"/>
            <a:chOff x="4425067" y="3240000"/>
            <a:chExt cx="1973336" cy="3528000"/>
          </a:xfrm>
        </p:grpSpPr>
        <p:sp>
          <p:nvSpPr>
            <p:cNvPr id="12" name="Rectangle 5">
              <a:extLst>
                <a:ext uri="{FF2B5EF4-FFF2-40B4-BE49-F238E27FC236}">
                  <a16:creationId xmlns:a16="http://schemas.microsoft.com/office/drawing/2014/main" id="{BE70EC54-2227-D7B3-DC9F-582141289B67}"/>
                </a:ext>
              </a:extLst>
            </p:cNvPr>
            <p:cNvSpPr>
              <a:spLocks noChangeArrowheads="1"/>
            </p:cNvSpPr>
            <p:nvPr/>
          </p:nvSpPr>
          <p:spPr bwMode="gray">
            <a:xfrm>
              <a:off x="4427874" y="3708000"/>
              <a:ext cx="1822212" cy="3060000"/>
            </a:xfrm>
            <a:prstGeom prst="rect">
              <a:avLst/>
            </a:prstGeom>
            <a:solidFill>
              <a:srgbClr val="FFFFFF"/>
            </a:solidFill>
            <a:ln w="12700" cap="flat" cmpd="sng" algn="ctr">
              <a:solidFill>
                <a:srgbClr val="80AEF8"/>
              </a:solidFill>
              <a:prstDash val="solid"/>
              <a:miter lim="800000"/>
              <a:headEnd type="none" w="med" len="med"/>
              <a:tailEnd type="none" w="med" len="med"/>
            </a:ln>
            <a:effectLst/>
          </p:spPr>
          <p:txBody>
            <a:bodyPr lIns="180000" tIns="180000" rIns="144000" bIns="180000" anchor="t" anchorCtr="0">
              <a:noAutofit/>
            </a:bodyPr>
            <a:lstStyle/>
            <a:p>
              <a:pPr fontAlgn="base">
                <a:lnSpc>
                  <a:spcPct val="130000"/>
                </a:lnSpc>
                <a:spcAft>
                  <a:spcPts val="1200"/>
                </a:spcAft>
                <a:buClr>
                  <a:schemeClr val="accent2"/>
                </a:buClr>
                <a:buSzPct val="70000"/>
              </a:pPr>
              <a:r>
                <a:rPr lang="ja-JP" altLang="en-US" sz="1600" b="1" spc="130" dirty="0">
                  <a:latin typeface="BIZ UDPゴシック" panose="020B0400000000000000" pitchFamily="50" charset="-128"/>
                  <a:ea typeface="BIZ UDPゴシック" panose="020B0400000000000000" pitchFamily="50" charset="-128"/>
                  <a:sym typeface="BIZ UDPゴシック" panose="020B0400000000000000" pitchFamily="50" charset="-128"/>
                </a:rPr>
                <a:t>②</a:t>
              </a:r>
              <a:r>
                <a:rPr lang="en-US" altLang="ja-JP" sz="1600" b="1" spc="130" dirty="0">
                  <a:latin typeface="BIZ UDPゴシック" panose="020B0400000000000000" pitchFamily="50" charset="-128"/>
                  <a:ea typeface="BIZ UDPゴシック" panose="020B0400000000000000" pitchFamily="50" charset="-128"/>
                  <a:sym typeface="BIZ UDPゴシック" panose="020B0400000000000000" pitchFamily="50" charset="-128"/>
                </a:rPr>
                <a:t>-1. GHG</a:t>
              </a:r>
              <a:r>
                <a:rPr lang="ja-JP" altLang="en-US" sz="1600" b="1" spc="130" dirty="0">
                  <a:latin typeface="BIZ UDPゴシック" panose="020B0400000000000000" pitchFamily="50" charset="-128"/>
                  <a:ea typeface="BIZ UDPゴシック" panose="020B0400000000000000" pitchFamily="50" charset="-128"/>
                  <a:sym typeface="BIZ UDPゴシック" panose="020B0400000000000000" pitchFamily="50" charset="-128"/>
                </a:rPr>
                <a:t>排出量の可視化</a:t>
              </a:r>
              <a:br>
                <a:rPr lang="en-US" altLang="ja-JP" sz="1600" b="1" spc="130" dirty="0">
                  <a:latin typeface="BIZ UDPゴシック" panose="020B0400000000000000" pitchFamily="50" charset="-128"/>
                  <a:ea typeface="BIZ UDPゴシック" panose="020B0400000000000000" pitchFamily="50" charset="-128"/>
                  <a:sym typeface="BIZ UDPゴシック" panose="020B0400000000000000" pitchFamily="50" charset="-128"/>
                </a:rPr>
              </a:br>
              <a:r>
                <a:rPr lang="ja-JP" altLang="en-US" sz="1600" b="1" spc="130" dirty="0">
                  <a:latin typeface="BIZ UDPゴシック" panose="020B0400000000000000" pitchFamily="50" charset="-128"/>
                  <a:ea typeface="BIZ UDPゴシック" panose="020B0400000000000000" pitchFamily="50" charset="-128"/>
                  <a:sym typeface="BIZ UDPゴシック" panose="020B0400000000000000" pitchFamily="50" charset="-128"/>
                </a:rPr>
                <a:t>（</a:t>
              </a:r>
              <a:r>
                <a:rPr lang="en-US" altLang="ja-JP" sz="1600" b="1" spc="130" dirty="0">
                  <a:latin typeface="BIZ UDPゴシック" panose="020B0400000000000000" pitchFamily="50" charset="-128"/>
                  <a:ea typeface="BIZ UDPゴシック" panose="020B0400000000000000" pitchFamily="50" charset="-128"/>
                  <a:sym typeface="BIZ UDPゴシック" panose="020B0400000000000000" pitchFamily="50" charset="-128"/>
                </a:rPr>
                <a:t>CO</a:t>
              </a:r>
              <a:r>
                <a:rPr lang="en-US" altLang="ja-JP" sz="1600" b="1" spc="130" baseline="-25000" dirty="0">
                  <a:latin typeface="BIZ UDPゴシック" panose="020B0400000000000000" pitchFamily="50" charset="-128"/>
                  <a:ea typeface="BIZ UDPゴシック" panose="020B0400000000000000" pitchFamily="50" charset="-128"/>
                  <a:sym typeface="BIZ UDPゴシック" panose="020B0400000000000000" pitchFamily="50" charset="-128"/>
                </a:rPr>
                <a:t>2</a:t>
              </a:r>
              <a:r>
                <a:rPr lang="ja-JP" altLang="en-US" sz="1600" b="1" spc="130" dirty="0">
                  <a:latin typeface="BIZ UDPゴシック" panose="020B0400000000000000" pitchFamily="50" charset="-128"/>
                  <a:ea typeface="BIZ UDPゴシック" panose="020B0400000000000000" pitchFamily="50" charset="-128"/>
                  <a:sym typeface="BIZ UDPゴシック" panose="020B0400000000000000" pitchFamily="50" charset="-128"/>
                </a:rPr>
                <a:t>排出量の測定）</a:t>
              </a:r>
              <a:endParaRPr lang="en-US" altLang="ja-JP" sz="1600" b="1" spc="130" dirty="0">
                <a:latin typeface="BIZ UDPゴシック" panose="020B0400000000000000" pitchFamily="50" charset="-128"/>
                <a:ea typeface="BIZ UDPゴシック" panose="020B0400000000000000" pitchFamily="50" charset="-128"/>
                <a:sym typeface="BIZ UDPゴシック" panose="020B0400000000000000" pitchFamily="50" charset="-128"/>
              </a:endParaRPr>
            </a:p>
            <a:p>
              <a:pPr fontAlgn="base">
                <a:lnSpc>
                  <a:spcPct val="130000"/>
                </a:lnSpc>
                <a:spcAft>
                  <a:spcPts val="1200"/>
                </a:spcAft>
                <a:buClr>
                  <a:schemeClr val="accent2"/>
                </a:buClr>
                <a:buSzPct val="70000"/>
              </a:pPr>
              <a:r>
                <a:rPr lang="ja-JP" altLang="en-US" sz="1200" b="1" spc="130" dirty="0">
                  <a:latin typeface="BIZ UDPゴシック" panose="020B0400000000000000" pitchFamily="50" charset="-128"/>
                  <a:ea typeface="BIZ UDPゴシック" panose="020B0400000000000000" pitchFamily="50" charset="-128"/>
                  <a:sym typeface="BIZ UDPゴシック" panose="020B0400000000000000" pitchFamily="50" charset="-128"/>
                </a:rPr>
                <a:t>⇒専門業者に依頼し、日々の事業活動における</a:t>
              </a:r>
              <a:r>
                <a:rPr lang="en-US" altLang="ja-JP" sz="1200" b="1" spc="130" dirty="0">
                  <a:latin typeface="BIZ UDPゴシック" panose="020B0400000000000000" pitchFamily="50" charset="-128"/>
                  <a:ea typeface="BIZ UDPゴシック" panose="020B0400000000000000" pitchFamily="50" charset="-128"/>
                  <a:sym typeface="BIZ UDPゴシック" panose="020B0400000000000000" pitchFamily="50" charset="-128"/>
                </a:rPr>
                <a:t>GHG</a:t>
              </a:r>
              <a:r>
                <a:rPr lang="ja-JP" altLang="en-US" sz="1200" b="1" spc="130" dirty="0">
                  <a:latin typeface="BIZ UDPゴシック" panose="020B0400000000000000" pitchFamily="50" charset="-128"/>
                  <a:ea typeface="BIZ UDPゴシック" panose="020B0400000000000000" pitchFamily="50" charset="-128"/>
                  <a:sym typeface="BIZ UDPゴシック" panose="020B0400000000000000" pitchFamily="50" charset="-128"/>
                </a:rPr>
                <a:t>排出量（</a:t>
              </a:r>
              <a:r>
                <a:rPr lang="en-US" altLang="ja-JP" sz="1200" b="1" spc="130" dirty="0">
                  <a:latin typeface="BIZ UDPゴシック" panose="020B0400000000000000" pitchFamily="50" charset="-128"/>
                  <a:ea typeface="BIZ UDPゴシック" panose="020B0400000000000000" pitchFamily="50" charset="-128"/>
                  <a:sym typeface="BIZ UDPゴシック" panose="020B0400000000000000" pitchFamily="50" charset="-128"/>
                </a:rPr>
                <a:t>CO</a:t>
              </a:r>
              <a:r>
                <a:rPr lang="en-US" altLang="ja-JP" sz="1200" b="1" spc="130" baseline="-25000" dirty="0">
                  <a:latin typeface="BIZ UDPゴシック" panose="020B0400000000000000" pitchFamily="50" charset="-128"/>
                  <a:ea typeface="BIZ UDPゴシック" panose="020B0400000000000000" pitchFamily="50" charset="-128"/>
                  <a:sym typeface="BIZ UDPゴシック" panose="020B0400000000000000" pitchFamily="50" charset="-128"/>
                </a:rPr>
                <a:t>2</a:t>
              </a:r>
              <a:r>
                <a:rPr lang="ja-JP" altLang="en-US" sz="1200" b="1" spc="130" dirty="0">
                  <a:latin typeface="BIZ UDPゴシック" panose="020B0400000000000000" pitchFamily="50" charset="-128"/>
                  <a:ea typeface="BIZ UDPゴシック" panose="020B0400000000000000" pitchFamily="50" charset="-128"/>
                  <a:sym typeface="BIZ UDPゴシック" panose="020B0400000000000000" pitchFamily="50" charset="-128"/>
                </a:rPr>
                <a:t>排出量）を測定。</a:t>
              </a:r>
              <a:endParaRPr lang="en-US" altLang="ja-JP" sz="1200" b="1" spc="130" dirty="0">
                <a:latin typeface="BIZ UDPゴシック" panose="020B0400000000000000" pitchFamily="50" charset="-128"/>
                <a:ea typeface="BIZ UDPゴシック" panose="020B0400000000000000" pitchFamily="50" charset="-128"/>
                <a:sym typeface="BIZ UDPゴシック" panose="020B0400000000000000" pitchFamily="50" charset="-128"/>
              </a:endParaRPr>
            </a:p>
            <a:p>
              <a:pPr fontAlgn="base">
                <a:lnSpc>
                  <a:spcPct val="130000"/>
                </a:lnSpc>
                <a:spcAft>
                  <a:spcPts val="1200"/>
                </a:spcAft>
                <a:buClr>
                  <a:srgbClr val="80AEF8"/>
                </a:buClr>
                <a:buSzPct val="70000"/>
              </a:pPr>
              <a:r>
                <a:rPr lang="ja-JP" altLang="en-US" sz="1600" b="1" spc="130" dirty="0">
                  <a:latin typeface="BIZ UDPゴシック" panose="020B0400000000000000" pitchFamily="50" charset="-128"/>
                  <a:ea typeface="BIZ UDPゴシック" panose="020B0400000000000000" pitchFamily="50" charset="-128"/>
                  <a:sym typeface="BIZ UDPゴシック" panose="020B0400000000000000" pitchFamily="50" charset="-128"/>
                </a:rPr>
                <a:t>②</a:t>
              </a:r>
              <a:r>
                <a:rPr lang="en-US" altLang="ja-JP" sz="1600" b="1" spc="130" dirty="0">
                  <a:latin typeface="BIZ UDPゴシック" panose="020B0400000000000000" pitchFamily="50" charset="-128"/>
                  <a:ea typeface="BIZ UDPゴシック" panose="020B0400000000000000" pitchFamily="50" charset="-128"/>
                  <a:sym typeface="BIZ UDPゴシック" panose="020B0400000000000000" pitchFamily="50" charset="-128"/>
                </a:rPr>
                <a:t>-2. </a:t>
              </a:r>
              <a:r>
                <a:rPr lang="ja-JP" altLang="en-US" sz="1600" b="1" spc="130" dirty="0">
                  <a:latin typeface="BIZ UDPゴシック" panose="020B0400000000000000" pitchFamily="50" charset="-128"/>
                  <a:ea typeface="BIZ UDPゴシック" panose="020B0400000000000000" pitchFamily="50" charset="-128"/>
                  <a:sym typeface="BIZ UDPゴシック" panose="020B0400000000000000" pitchFamily="50" charset="-128"/>
                </a:rPr>
                <a:t>削減ターゲット特定</a:t>
              </a:r>
              <a:endParaRPr lang="en-US" altLang="ja-JP" sz="1600" b="1" spc="130" dirty="0">
                <a:latin typeface="BIZ UDPゴシック" panose="020B0400000000000000" pitchFamily="50" charset="-128"/>
                <a:ea typeface="BIZ UDPゴシック" panose="020B0400000000000000" pitchFamily="50" charset="-128"/>
                <a:sym typeface="BIZ UDPゴシック" panose="020B0400000000000000" pitchFamily="50" charset="-128"/>
              </a:endParaRPr>
            </a:p>
            <a:p>
              <a:pPr fontAlgn="base">
                <a:lnSpc>
                  <a:spcPct val="130000"/>
                </a:lnSpc>
                <a:spcAft>
                  <a:spcPts val="1200"/>
                </a:spcAft>
                <a:buClr>
                  <a:srgbClr val="80AEF8"/>
                </a:buClr>
                <a:buSzPct val="70000"/>
              </a:pPr>
              <a:r>
                <a:rPr lang="ja-JP" altLang="en-US" sz="1200" b="1" spc="130" dirty="0">
                  <a:latin typeface="BIZ UDPゴシック" panose="020B0400000000000000" pitchFamily="50" charset="-128"/>
                  <a:ea typeface="BIZ UDPゴシック" panose="020B0400000000000000" pitchFamily="50" charset="-128"/>
                  <a:sym typeface="BIZ UDPゴシック" panose="020B0400000000000000" pitchFamily="50" charset="-128"/>
                </a:rPr>
                <a:t>⇒主要な排出源となる事業活動や設備を特定し、優先的に取り組むべき場所を決定。</a:t>
              </a:r>
              <a:endParaRPr lang="en-US" altLang="ja-JP" sz="1200" b="1" spc="130" dirty="0">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grpSp>
          <p:nvGrpSpPr>
            <p:cNvPr id="13" name="グループ化 12">
              <a:extLst>
                <a:ext uri="{FF2B5EF4-FFF2-40B4-BE49-F238E27FC236}">
                  <a16:creationId xmlns:a16="http://schemas.microsoft.com/office/drawing/2014/main" id="{4C1984F4-12AF-B45A-722A-D22615D3F881}"/>
                </a:ext>
              </a:extLst>
            </p:cNvPr>
            <p:cNvGrpSpPr/>
            <p:nvPr/>
          </p:nvGrpSpPr>
          <p:grpSpPr>
            <a:xfrm>
              <a:off x="4425067" y="3240000"/>
              <a:ext cx="1973336" cy="468000"/>
              <a:chOff x="2967717" y="3240000"/>
              <a:chExt cx="1973336" cy="468000"/>
            </a:xfrm>
          </p:grpSpPr>
          <p:sp>
            <p:nvSpPr>
              <p:cNvPr id="14" name="Text Box 6">
                <a:extLst>
                  <a:ext uri="{FF2B5EF4-FFF2-40B4-BE49-F238E27FC236}">
                    <a16:creationId xmlns:a16="http://schemas.microsoft.com/office/drawing/2014/main" id="{C6AC47E8-5ED6-3612-1204-C3CA2D564DF2}"/>
                  </a:ext>
                </a:extLst>
              </p:cNvPr>
              <p:cNvSpPr txBox="1">
                <a:spLocks noChangeArrowheads="1"/>
              </p:cNvSpPr>
              <p:nvPr/>
            </p:nvSpPr>
            <p:spPr bwMode="gray">
              <a:xfrm>
                <a:off x="2970522" y="3240000"/>
                <a:ext cx="1970531" cy="468000"/>
              </a:xfrm>
              <a:prstGeom prst="homePlate">
                <a:avLst>
                  <a:gd name="adj" fmla="val 54071"/>
                </a:avLst>
              </a:prstGeom>
              <a:solidFill>
                <a:srgbClr val="80AEF8"/>
              </a:solidFill>
              <a:ln w="12700" cap="flat" cmpd="sng" algn="ctr">
                <a:solidFill>
                  <a:srgbClr val="80AEF8"/>
                </a:solidFill>
                <a:prstDash val="solid"/>
                <a:miter lim="800000"/>
                <a:headEnd type="none" w="med" len="med"/>
                <a:tailEnd type="none" w="med" len="med"/>
              </a:ln>
              <a:effectLst/>
            </p:spPr>
            <p:txBody>
              <a:bodyPr lIns="0" tIns="0" rIns="0" bIns="0" anchor="ctr"/>
              <a:lstStyle>
                <a:lvl1pPr algn="l" fontAlgn="base">
                  <a:defRPr kumimoji="1" sz="2400">
                    <a:solidFill>
                      <a:schemeClr val="tx1"/>
                    </a:solidFill>
                    <a:latin typeface="Times New Roman" pitchFamily="18" charset="0"/>
                    <a:ea typeface="ＭＳ Ｐゴシック" charset="-128"/>
                  </a:defRPr>
                </a:lvl1pPr>
                <a:lvl2pPr marL="742950" indent="-285750" algn="l" fontAlgn="base">
                  <a:defRPr kumimoji="1" sz="2400">
                    <a:solidFill>
                      <a:schemeClr val="tx1"/>
                    </a:solidFill>
                    <a:latin typeface="Times New Roman" pitchFamily="18" charset="0"/>
                    <a:ea typeface="ＭＳ Ｐゴシック" charset="-128"/>
                  </a:defRPr>
                </a:lvl2pPr>
                <a:lvl3pPr marL="1143000" indent="-228600" algn="l" fontAlgn="base">
                  <a:defRPr kumimoji="1" sz="2400">
                    <a:solidFill>
                      <a:schemeClr val="tx1"/>
                    </a:solidFill>
                    <a:latin typeface="Times New Roman" pitchFamily="18" charset="0"/>
                    <a:ea typeface="ＭＳ Ｐゴシック" charset="-128"/>
                  </a:defRPr>
                </a:lvl3pPr>
                <a:lvl4pPr marL="1600200" indent="-228600" algn="l" fontAlgn="base">
                  <a:defRPr kumimoji="1" sz="2400">
                    <a:solidFill>
                      <a:schemeClr val="tx1"/>
                    </a:solidFill>
                    <a:latin typeface="Times New Roman" pitchFamily="18" charset="0"/>
                    <a:ea typeface="ＭＳ Ｐゴシック" charset="-128"/>
                  </a:defRPr>
                </a:lvl4pPr>
                <a:lvl5pPr marL="2057400" indent="-228600" algn="l" fontAlgn="base">
                  <a:defRPr kumimoji="1" sz="2400">
                    <a:solidFill>
                      <a:schemeClr val="tx1"/>
                    </a:solidFill>
                    <a:latin typeface="Times New Roman" pitchFamily="18" charset="0"/>
                    <a:ea typeface="ＭＳ Ｐゴシック" charset="-128"/>
                  </a:defRPr>
                </a:lvl5pPr>
                <a:lvl6pPr marL="2514600" indent="-228600" fontAlgn="base">
                  <a:spcBef>
                    <a:spcPct val="0"/>
                  </a:spcBef>
                  <a:spcAft>
                    <a:spcPct val="0"/>
                  </a:spcAft>
                  <a:defRPr kumimoji="1" sz="2400">
                    <a:solidFill>
                      <a:schemeClr val="tx1"/>
                    </a:solidFill>
                    <a:latin typeface="Times New Roman" pitchFamily="18" charset="0"/>
                    <a:ea typeface="ＭＳ Ｐゴシック" charset="-128"/>
                  </a:defRPr>
                </a:lvl6pPr>
                <a:lvl7pPr marL="2971800" indent="-228600" fontAlgn="base">
                  <a:spcBef>
                    <a:spcPct val="0"/>
                  </a:spcBef>
                  <a:spcAft>
                    <a:spcPct val="0"/>
                  </a:spcAft>
                  <a:defRPr kumimoji="1" sz="2400">
                    <a:solidFill>
                      <a:schemeClr val="tx1"/>
                    </a:solidFill>
                    <a:latin typeface="Times New Roman" pitchFamily="18" charset="0"/>
                    <a:ea typeface="ＭＳ Ｐゴシック" charset="-128"/>
                  </a:defRPr>
                </a:lvl7pPr>
                <a:lvl8pPr marL="3429000" indent="-228600" fontAlgn="base">
                  <a:spcBef>
                    <a:spcPct val="0"/>
                  </a:spcBef>
                  <a:spcAft>
                    <a:spcPct val="0"/>
                  </a:spcAft>
                  <a:defRPr kumimoji="1" sz="2400">
                    <a:solidFill>
                      <a:schemeClr val="tx1"/>
                    </a:solidFill>
                    <a:latin typeface="Times New Roman" pitchFamily="18" charset="0"/>
                    <a:ea typeface="ＭＳ Ｐゴシック" charset="-128"/>
                  </a:defRPr>
                </a:lvl8pPr>
                <a:lvl9pPr marL="3886200" indent="-228600" fontAlgn="base">
                  <a:spcBef>
                    <a:spcPct val="0"/>
                  </a:spcBef>
                  <a:spcAft>
                    <a:spcPct val="0"/>
                  </a:spcAft>
                  <a:defRPr kumimoji="1" sz="2400">
                    <a:solidFill>
                      <a:schemeClr val="tx1"/>
                    </a:solidFill>
                    <a:latin typeface="Times New Roman" pitchFamily="18" charset="0"/>
                    <a:ea typeface="ＭＳ Ｐゴシック" charset="-128"/>
                  </a:defRPr>
                </a:lvl9pPr>
              </a:lstStyle>
              <a:p>
                <a:pPr algn="ctr">
                  <a:buClr>
                    <a:schemeClr val="accent2"/>
                  </a:buClr>
                </a:pPr>
                <a:r>
                  <a:rPr lang="ja-JP" altLang="en-US" sz="1600" b="1">
                    <a:latin typeface="BIZ UDPゴシック" panose="020B0400000000000000" pitchFamily="50" charset="-128"/>
                    <a:ea typeface="BIZ UDPゴシック" panose="020B0400000000000000" pitchFamily="50" charset="-128"/>
                    <a:sym typeface="BIZ UDPゴシック" panose="020B0400000000000000" pitchFamily="50" charset="-128"/>
                  </a:rPr>
                  <a:t>②</a:t>
                </a:r>
                <a:r>
                  <a:rPr lang="en-US" altLang="ja-JP" sz="1600" b="1">
                    <a:latin typeface="BIZ UDPゴシック" panose="020B0400000000000000" pitchFamily="50" charset="-128"/>
                    <a:ea typeface="BIZ UDPゴシック" panose="020B0400000000000000" pitchFamily="50" charset="-128"/>
                    <a:sym typeface="BIZ UDPゴシック" panose="020B0400000000000000" pitchFamily="50" charset="-128"/>
                  </a:rPr>
                  <a:t> </a:t>
                </a:r>
                <a:r>
                  <a:rPr lang="ja-JP" altLang="en-US" sz="1600" b="1">
                    <a:latin typeface="BIZ UDPゴシック" panose="020B0400000000000000" pitchFamily="50" charset="-128"/>
                    <a:ea typeface="BIZ UDPゴシック" panose="020B0400000000000000" pitchFamily="50" charset="-128"/>
                    <a:sym typeface="BIZ UDPゴシック" panose="020B0400000000000000" pitchFamily="50" charset="-128"/>
                  </a:rPr>
                  <a:t>測る</a:t>
                </a:r>
                <a:endParaRPr lang="en-US" altLang="ja-JP" sz="1600" b="1">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15" name="二等辺三角形 14">
                <a:extLst>
                  <a:ext uri="{FF2B5EF4-FFF2-40B4-BE49-F238E27FC236}">
                    <a16:creationId xmlns:a16="http://schemas.microsoft.com/office/drawing/2014/main" id="{B81D9F6B-6764-4947-C0EF-9E58CB7413D0}"/>
                  </a:ext>
                </a:extLst>
              </p:cNvPr>
              <p:cNvSpPr/>
              <p:nvPr/>
            </p:nvSpPr>
            <p:spPr>
              <a:xfrm rot="5400000">
                <a:off x="2818471" y="3389246"/>
                <a:ext cx="468000" cy="169508"/>
              </a:xfrm>
              <a:prstGeom prst="triangle">
                <a:avLst>
                  <a:gd name="adj" fmla="val 50000"/>
                </a:avLst>
              </a:prstGeom>
              <a:solidFill>
                <a:srgbClr val="FFFFFF"/>
              </a:solidFill>
              <a:ln w="12700" cap="flat" cmpd="sng" algn="ctr">
                <a:solidFill>
                  <a:srgbClr val="FFFFFF"/>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noAutofit/>
              </a:bodyPr>
              <a:lstStyle/>
              <a:p>
                <a:pPr algn="l"/>
                <a:endParaRPr kumimoji="1" lang="ja-JP" altLang="en-US">
                  <a:solidFill>
                    <a:schemeClr val="tx1"/>
                  </a:solidFill>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grpSp>
      </p:grpSp>
      <p:grpSp>
        <p:nvGrpSpPr>
          <p:cNvPr id="16" name="グループ化 15">
            <a:extLst>
              <a:ext uri="{FF2B5EF4-FFF2-40B4-BE49-F238E27FC236}">
                <a16:creationId xmlns:a16="http://schemas.microsoft.com/office/drawing/2014/main" id="{866D2BB3-1780-3F45-91C1-9DD8E6B5C1C5}"/>
              </a:ext>
            </a:extLst>
          </p:cNvPr>
          <p:cNvGrpSpPr/>
          <p:nvPr/>
        </p:nvGrpSpPr>
        <p:grpSpPr>
          <a:xfrm>
            <a:off x="540465" y="3185873"/>
            <a:ext cx="3348000" cy="3528000"/>
            <a:chOff x="539742" y="3240000"/>
            <a:chExt cx="1970531" cy="3528000"/>
          </a:xfrm>
        </p:grpSpPr>
        <p:sp>
          <p:nvSpPr>
            <p:cNvPr id="17" name="Rectangle 5">
              <a:extLst>
                <a:ext uri="{FF2B5EF4-FFF2-40B4-BE49-F238E27FC236}">
                  <a16:creationId xmlns:a16="http://schemas.microsoft.com/office/drawing/2014/main" id="{93F60B0B-5FCC-BC55-B5FC-EA56406E26CB}"/>
                </a:ext>
              </a:extLst>
            </p:cNvPr>
            <p:cNvSpPr>
              <a:spLocks noChangeArrowheads="1"/>
            </p:cNvSpPr>
            <p:nvPr/>
          </p:nvSpPr>
          <p:spPr bwMode="gray">
            <a:xfrm>
              <a:off x="539748" y="3708000"/>
              <a:ext cx="1822212" cy="3060000"/>
            </a:xfrm>
            <a:prstGeom prst="rect">
              <a:avLst/>
            </a:prstGeom>
            <a:solidFill>
              <a:srgbClr val="FFFFFF"/>
            </a:solidFill>
            <a:ln w="12700" cap="flat" cmpd="sng" algn="ctr">
              <a:solidFill>
                <a:srgbClr val="E2ECFD"/>
              </a:solidFill>
              <a:prstDash val="solid"/>
              <a:miter lim="800000"/>
              <a:headEnd type="none" w="med" len="med"/>
              <a:tailEnd type="none" w="med" len="med"/>
            </a:ln>
            <a:effectLst/>
          </p:spPr>
          <p:txBody>
            <a:bodyPr lIns="180000" tIns="180000" rIns="180000" bIns="180000" anchor="t" anchorCtr="0">
              <a:noAutofit/>
            </a:bodyPr>
            <a:lstStyle/>
            <a:p>
              <a:pPr fontAlgn="base">
                <a:lnSpc>
                  <a:spcPct val="130000"/>
                </a:lnSpc>
                <a:spcAft>
                  <a:spcPts val="1200"/>
                </a:spcAft>
                <a:buClr>
                  <a:srgbClr val="80AEF8"/>
                </a:buClr>
                <a:buSzPct val="70000"/>
              </a:pPr>
              <a:r>
                <a:rPr lang="ja-JP" altLang="en-US" sz="1600" b="1" spc="130">
                  <a:latin typeface="BIZ UDPゴシック" panose="020B0400000000000000" pitchFamily="50" charset="-128"/>
                  <a:ea typeface="BIZ UDPゴシック" panose="020B0400000000000000" pitchFamily="50" charset="-128"/>
                  <a:sym typeface="BIZ UDPゴシック" panose="020B0400000000000000" pitchFamily="50" charset="-128"/>
                </a:rPr>
                <a:t>①</a:t>
              </a:r>
              <a:r>
                <a:rPr lang="en-US" altLang="ja-JP" sz="1600" b="1" spc="130">
                  <a:latin typeface="BIZ UDPゴシック" panose="020B0400000000000000" pitchFamily="50" charset="-128"/>
                  <a:ea typeface="BIZ UDPゴシック" panose="020B0400000000000000" pitchFamily="50" charset="-128"/>
                  <a:sym typeface="BIZ UDPゴシック" panose="020B0400000000000000" pitchFamily="50" charset="-128"/>
                </a:rPr>
                <a:t>-1. </a:t>
              </a:r>
              <a:r>
                <a:rPr lang="ja-JP" altLang="en-US" sz="1600" b="1" spc="130">
                  <a:latin typeface="BIZ UDPゴシック" panose="020B0400000000000000" pitchFamily="50" charset="-128"/>
                  <a:ea typeface="BIZ UDPゴシック" panose="020B0400000000000000" pitchFamily="50" charset="-128"/>
                  <a:sym typeface="BIZ UDPゴシック" panose="020B0400000000000000" pitchFamily="50" charset="-128"/>
                </a:rPr>
                <a:t>情報の収集</a:t>
              </a:r>
              <a:endParaRPr lang="en-US" altLang="ja-JP" sz="1600" b="1" spc="130">
                <a:latin typeface="BIZ UDPゴシック" panose="020B0400000000000000" pitchFamily="50" charset="-128"/>
                <a:ea typeface="BIZ UDPゴシック" panose="020B0400000000000000" pitchFamily="50" charset="-128"/>
                <a:sym typeface="BIZ UDPゴシック" panose="020B0400000000000000" pitchFamily="50" charset="-128"/>
              </a:endParaRPr>
            </a:p>
            <a:p>
              <a:pPr fontAlgn="base">
                <a:lnSpc>
                  <a:spcPct val="130000"/>
                </a:lnSpc>
                <a:spcAft>
                  <a:spcPts val="1200"/>
                </a:spcAft>
                <a:buClr>
                  <a:srgbClr val="80AEF8"/>
                </a:buClr>
                <a:buSzPct val="70000"/>
              </a:pPr>
              <a:r>
                <a:rPr lang="ja-JP" altLang="en-US" sz="1200" b="1" spc="130">
                  <a:latin typeface="BIZ UDPゴシック" panose="020B0400000000000000" pitchFamily="50" charset="-128"/>
                  <a:ea typeface="BIZ UDPゴシック" panose="020B0400000000000000" pitchFamily="50" charset="-128"/>
                  <a:sym typeface="BIZ UDPゴシック" panose="020B0400000000000000" pitchFamily="50" charset="-128"/>
                </a:rPr>
                <a:t>⇒気候変動やカーボンニュートラルの内容・潮流を理解。</a:t>
              </a:r>
              <a:endParaRPr lang="en-US" altLang="ja-JP" sz="1200" b="1" spc="130">
                <a:latin typeface="BIZ UDPゴシック" panose="020B0400000000000000" pitchFamily="50" charset="-128"/>
                <a:ea typeface="BIZ UDPゴシック" panose="020B0400000000000000" pitchFamily="50" charset="-128"/>
                <a:sym typeface="BIZ UDPゴシック" panose="020B0400000000000000" pitchFamily="50" charset="-128"/>
              </a:endParaRPr>
            </a:p>
            <a:p>
              <a:pPr fontAlgn="base">
                <a:lnSpc>
                  <a:spcPct val="130000"/>
                </a:lnSpc>
                <a:spcAft>
                  <a:spcPts val="1200"/>
                </a:spcAft>
                <a:buClr>
                  <a:srgbClr val="80AEF8"/>
                </a:buClr>
                <a:buSzPct val="70000"/>
              </a:pPr>
              <a:r>
                <a:rPr lang="ja-JP" altLang="en-US" sz="1200" b="1" spc="130">
                  <a:latin typeface="BIZ UDPゴシック" panose="020B0400000000000000" pitchFamily="50" charset="-128"/>
                  <a:ea typeface="BIZ UDPゴシック" panose="020B0400000000000000" pitchFamily="50" charset="-128"/>
                  <a:sym typeface="BIZ UDPゴシック" panose="020B0400000000000000" pitchFamily="50" charset="-128"/>
                </a:rPr>
                <a:t>⇒取引先のカーボンニュートラル動向把握。</a:t>
              </a:r>
              <a:endParaRPr lang="en-US" altLang="ja-JP" sz="1200" b="1" spc="130">
                <a:latin typeface="BIZ UDPゴシック" panose="020B0400000000000000" pitchFamily="50" charset="-128"/>
                <a:ea typeface="BIZ UDPゴシック" panose="020B0400000000000000" pitchFamily="50" charset="-128"/>
                <a:sym typeface="BIZ UDPゴシック" panose="020B0400000000000000" pitchFamily="50" charset="-128"/>
              </a:endParaRPr>
            </a:p>
            <a:p>
              <a:pPr fontAlgn="base">
                <a:lnSpc>
                  <a:spcPct val="130000"/>
                </a:lnSpc>
                <a:spcAft>
                  <a:spcPts val="1200"/>
                </a:spcAft>
                <a:buClr>
                  <a:srgbClr val="80AEF8"/>
                </a:buClr>
                <a:buSzPct val="70000"/>
              </a:pPr>
              <a:r>
                <a:rPr lang="ja-JP" altLang="en-US" sz="1600" b="1" spc="130">
                  <a:latin typeface="BIZ UDPゴシック" panose="020B0400000000000000" pitchFamily="50" charset="-128"/>
                  <a:ea typeface="BIZ UDPゴシック" panose="020B0400000000000000" pitchFamily="50" charset="-128"/>
                  <a:sym typeface="BIZ UDPゴシック" panose="020B0400000000000000" pitchFamily="50" charset="-128"/>
                </a:rPr>
                <a:t>①</a:t>
              </a:r>
              <a:r>
                <a:rPr lang="en-US" altLang="ja-JP" sz="1600" b="1" spc="130">
                  <a:latin typeface="BIZ UDPゴシック" panose="020B0400000000000000" pitchFamily="50" charset="-128"/>
                  <a:ea typeface="BIZ UDPゴシック" panose="020B0400000000000000" pitchFamily="50" charset="-128"/>
                  <a:sym typeface="BIZ UDPゴシック" panose="020B0400000000000000" pitchFamily="50" charset="-128"/>
                </a:rPr>
                <a:t>-2. </a:t>
              </a:r>
              <a:r>
                <a:rPr lang="ja-JP" altLang="en-US" sz="1600" b="1" spc="130">
                  <a:latin typeface="BIZ UDPゴシック" panose="020B0400000000000000" pitchFamily="50" charset="-128"/>
                  <a:ea typeface="BIZ UDPゴシック" panose="020B0400000000000000" pitchFamily="50" charset="-128"/>
                  <a:sym typeface="BIZ UDPゴシック" panose="020B0400000000000000" pitchFamily="50" charset="-128"/>
                </a:rPr>
                <a:t>方針の検討</a:t>
              </a:r>
              <a:endParaRPr lang="en-US" altLang="ja-JP" sz="1600" b="1" spc="130">
                <a:latin typeface="BIZ UDPゴシック" panose="020B0400000000000000" pitchFamily="50" charset="-128"/>
                <a:ea typeface="BIZ UDPゴシック" panose="020B0400000000000000" pitchFamily="50" charset="-128"/>
                <a:sym typeface="BIZ UDPゴシック" panose="020B0400000000000000" pitchFamily="50" charset="-128"/>
              </a:endParaRPr>
            </a:p>
            <a:p>
              <a:pPr fontAlgn="base">
                <a:lnSpc>
                  <a:spcPct val="130000"/>
                </a:lnSpc>
                <a:spcAft>
                  <a:spcPts val="1200"/>
                </a:spcAft>
                <a:buClr>
                  <a:srgbClr val="80AEF8"/>
                </a:buClr>
                <a:buSzPct val="70000"/>
              </a:pPr>
              <a:r>
                <a:rPr lang="ja-JP" altLang="en-US" sz="1200" b="1" spc="130">
                  <a:latin typeface="BIZ UDPゴシック" panose="020B0400000000000000" pitchFamily="50" charset="-128"/>
                  <a:ea typeface="BIZ UDPゴシック" panose="020B0400000000000000" pitchFamily="50" charset="-128"/>
                  <a:sym typeface="BIZ UDPゴシック" panose="020B0400000000000000" pitchFamily="50" charset="-128"/>
                </a:rPr>
                <a:t>⇒自社の経営理念を踏まえ、脱炭素で目指す方向性を検討。</a:t>
              </a:r>
              <a:endParaRPr lang="en-US" altLang="ja-JP" sz="1200" b="1" spc="130">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18" name="Text Box 6">
              <a:extLst>
                <a:ext uri="{FF2B5EF4-FFF2-40B4-BE49-F238E27FC236}">
                  <a16:creationId xmlns:a16="http://schemas.microsoft.com/office/drawing/2014/main" id="{2BC6F5AA-5D19-7AA6-40B9-3004EF3500B3}"/>
                </a:ext>
              </a:extLst>
            </p:cNvPr>
            <p:cNvSpPr txBox="1">
              <a:spLocks noChangeArrowheads="1"/>
            </p:cNvSpPr>
            <p:nvPr/>
          </p:nvSpPr>
          <p:spPr bwMode="gray">
            <a:xfrm>
              <a:off x="539742" y="3240000"/>
              <a:ext cx="1970531" cy="468000"/>
            </a:xfrm>
            <a:prstGeom prst="homePlate">
              <a:avLst>
                <a:gd name="adj" fmla="val 54071"/>
              </a:avLst>
            </a:prstGeom>
            <a:solidFill>
              <a:srgbClr val="E2ECFD"/>
            </a:solidFill>
            <a:ln w="12700" cap="flat" cmpd="sng" algn="ctr">
              <a:solidFill>
                <a:srgbClr val="E2ECFD"/>
              </a:solidFill>
              <a:prstDash val="solid"/>
              <a:miter lim="800000"/>
              <a:headEnd type="none" w="med" len="med"/>
              <a:tailEnd type="none" w="med" len="med"/>
            </a:ln>
            <a:effectLst/>
          </p:spPr>
          <p:txBody>
            <a:bodyPr lIns="0" tIns="0" rIns="0" bIns="0" anchor="ctr"/>
            <a:lstStyle>
              <a:lvl1pPr algn="l" fontAlgn="base">
                <a:defRPr kumimoji="1" sz="2400">
                  <a:solidFill>
                    <a:schemeClr val="tx1"/>
                  </a:solidFill>
                  <a:latin typeface="Times New Roman" pitchFamily="18" charset="0"/>
                  <a:ea typeface="ＭＳ Ｐゴシック" charset="-128"/>
                </a:defRPr>
              </a:lvl1pPr>
              <a:lvl2pPr marL="742950" indent="-285750" algn="l" fontAlgn="base">
                <a:defRPr kumimoji="1" sz="2400">
                  <a:solidFill>
                    <a:schemeClr val="tx1"/>
                  </a:solidFill>
                  <a:latin typeface="Times New Roman" pitchFamily="18" charset="0"/>
                  <a:ea typeface="ＭＳ Ｐゴシック" charset="-128"/>
                </a:defRPr>
              </a:lvl2pPr>
              <a:lvl3pPr marL="1143000" indent="-228600" algn="l" fontAlgn="base">
                <a:defRPr kumimoji="1" sz="2400">
                  <a:solidFill>
                    <a:schemeClr val="tx1"/>
                  </a:solidFill>
                  <a:latin typeface="Times New Roman" pitchFamily="18" charset="0"/>
                  <a:ea typeface="ＭＳ Ｐゴシック" charset="-128"/>
                </a:defRPr>
              </a:lvl3pPr>
              <a:lvl4pPr marL="1600200" indent="-228600" algn="l" fontAlgn="base">
                <a:defRPr kumimoji="1" sz="2400">
                  <a:solidFill>
                    <a:schemeClr val="tx1"/>
                  </a:solidFill>
                  <a:latin typeface="Times New Roman" pitchFamily="18" charset="0"/>
                  <a:ea typeface="ＭＳ Ｐゴシック" charset="-128"/>
                </a:defRPr>
              </a:lvl4pPr>
              <a:lvl5pPr marL="2057400" indent="-228600" algn="l" fontAlgn="base">
                <a:defRPr kumimoji="1" sz="2400">
                  <a:solidFill>
                    <a:schemeClr val="tx1"/>
                  </a:solidFill>
                  <a:latin typeface="Times New Roman" pitchFamily="18" charset="0"/>
                  <a:ea typeface="ＭＳ Ｐゴシック" charset="-128"/>
                </a:defRPr>
              </a:lvl5pPr>
              <a:lvl6pPr marL="2514600" indent="-228600" fontAlgn="base">
                <a:spcBef>
                  <a:spcPct val="0"/>
                </a:spcBef>
                <a:spcAft>
                  <a:spcPct val="0"/>
                </a:spcAft>
                <a:defRPr kumimoji="1" sz="2400">
                  <a:solidFill>
                    <a:schemeClr val="tx1"/>
                  </a:solidFill>
                  <a:latin typeface="Times New Roman" pitchFamily="18" charset="0"/>
                  <a:ea typeface="ＭＳ Ｐゴシック" charset="-128"/>
                </a:defRPr>
              </a:lvl6pPr>
              <a:lvl7pPr marL="2971800" indent="-228600" fontAlgn="base">
                <a:spcBef>
                  <a:spcPct val="0"/>
                </a:spcBef>
                <a:spcAft>
                  <a:spcPct val="0"/>
                </a:spcAft>
                <a:defRPr kumimoji="1" sz="2400">
                  <a:solidFill>
                    <a:schemeClr val="tx1"/>
                  </a:solidFill>
                  <a:latin typeface="Times New Roman" pitchFamily="18" charset="0"/>
                  <a:ea typeface="ＭＳ Ｐゴシック" charset="-128"/>
                </a:defRPr>
              </a:lvl7pPr>
              <a:lvl8pPr marL="3429000" indent="-228600" fontAlgn="base">
                <a:spcBef>
                  <a:spcPct val="0"/>
                </a:spcBef>
                <a:spcAft>
                  <a:spcPct val="0"/>
                </a:spcAft>
                <a:defRPr kumimoji="1" sz="2400">
                  <a:solidFill>
                    <a:schemeClr val="tx1"/>
                  </a:solidFill>
                  <a:latin typeface="Times New Roman" pitchFamily="18" charset="0"/>
                  <a:ea typeface="ＭＳ Ｐゴシック" charset="-128"/>
                </a:defRPr>
              </a:lvl8pPr>
              <a:lvl9pPr marL="3886200" indent="-228600" fontAlgn="base">
                <a:spcBef>
                  <a:spcPct val="0"/>
                </a:spcBef>
                <a:spcAft>
                  <a:spcPct val="0"/>
                </a:spcAft>
                <a:defRPr kumimoji="1" sz="2400">
                  <a:solidFill>
                    <a:schemeClr val="tx1"/>
                  </a:solidFill>
                  <a:latin typeface="Times New Roman" pitchFamily="18" charset="0"/>
                  <a:ea typeface="ＭＳ Ｐゴシック" charset="-128"/>
                </a:defRPr>
              </a:lvl9pPr>
            </a:lstStyle>
            <a:p>
              <a:pPr algn="ctr">
                <a:buClr>
                  <a:schemeClr val="accent2"/>
                </a:buClr>
              </a:pPr>
              <a:r>
                <a:rPr lang="ja-JP" altLang="en-US" sz="1600" b="1">
                  <a:latin typeface="BIZ UDPゴシック" panose="020B0400000000000000" pitchFamily="50" charset="-128"/>
                  <a:ea typeface="BIZ UDPゴシック" panose="020B0400000000000000" pitchFamily="50" charset="-128"/>
                  <a:sym typeface="BIZ UDPゴシック" panose="020B0400000000000000" pitchFamily="50" charset="-128"/>
                </a:rPr>
                <a:t>① 知る</a:t>
              </a:r>
              <a:endParaRPr lang="en-US" altLang="ja-JP" sz="1600" b="1">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grpSp>
      <p:sp>
        <p:nvSpPr>
          <p:cNvPr id="19" name="右中かっこ 18">
            <a:extLst>
              <a:ext uri="{FF2B5EF4-FFF2-40B4-BE49-F238E27FC236}">
                <a16:creationId xmlns:a16="http://schemas.microsoft.com/office/drawing/2014/main" id="{34795EA9-F6D6-510D-873F-7FA91EEB2ED8}"/>
              </a:ext>
            </a:extLst>
          </p:cNvPr>
          <p:cNvSpPr/>
          <p:nvPr/>
        </p:nvSpPr>
        <p:spPr>
          <a:xfrm rot="16200000">
            <a:off x="6693634" y="-437341"/>
            <a:ext cx="526043" cy="6646928"/>
          </a:xfrm>
          <a:prstGeom prst="rightBrace">
            <a:avLst/>
          </a:prstGeom>
          <a:ln w="31750">
            <a:solidFill>
              <a:srgbClr val="FF0000"/>
            </a:solidFill>
          </a:ln>
        </p:spPr>
        <p:style>
          <a:lnRef idx="3">
            <a:schemeClr val="dk1"/>
          </a:lnRef>
          <a:fillRef idx="0">
            <a:schemeClr val="dk1"/>
          </a:fillRef>
          <a:effectRef idx="2">
            <a:schemeClr val="dk1"/>
          </a:effectRef>
          <a:fontRef idx="minor">
            <a:schemeClr val="tx1"/>
          </a:fontRef>
        </p:style>
        <p:txBody>
          <a:bodyPr rtlCol="0" anchor="ctr"/>
          <a:lstStyle/>
          <a:p>
            <a:pPr algn="ctr"/>
            <a:endParaRPr kumimoji="1" lang="ja-JP" altLang="en-US" sz="3200">
              <a:ln>
                <a:solidFill>
                  <a:srgbClr val="FF0000"/>
                </a:solidFill>
              </a:ln>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21" name="テキスト ボックス 20">
            <a:extLst>
              <a:ext uri="{FF2B5EF4-FFF2-40B4-BE49-F238E27FC236}">
                <a16:creationId xmlns:a16="http://schemas.microsoft.com/office/drawing/2014/main" id="{D0FB8A42-24F5-C368-A2DE-368573B85D44}"/>
              </a:ext>
            </a:extLst>
          </p:cNvPr>
          <p:cNvSpPr txBox="1"/>
          <p:nvPr/>
        </p:nvSpPr>
        <p:spPr>
          <a:xfrm>
            <a:off x="3633190" y="1432868"/>
            <a:ext cx="6646930" cy="1380891"/>
          </a:xfrm>
          <a:prstGeom prst="rect">
            <a:avLst/>
          </a:prstGeom>
          <a:noFill/>
        </p:spPr>
        <p:txBody>
          <a:bodyPr wrap="square" lIns="0" tIns="0" rIns="0" bIns="0" rtlCol="0">
            <a:spAutoFit/>
          </a:bodyPr>
          <a:lstStyle/>
          <a:p>
            <a:pPr marL="342900" indent="-342900" algn="l" defTabSz="1007772" fontAlgn="ctr">
              <a:lnSpc>
                <a:spcPct val="120000"/>
              </a:lnSpc>
              <a:spcAft>
                <a:spcPts val="400"/>
              </a:spcAft>
              <a:buFont typeface="Arial" panose="020B0604020202020204" pitchFamily="34" charset="0"/>
              <a:buChar char="•"/>
            </a:pPr>
            <a:r>
              <a:rPr kumimoji="1" lang="ja-JP" altLang="en-US" b="1" spc="100" dirty="0">
                <a:solidFill>
                  <a:srgbClr val="FF0000"/>
                </a:solidFill>
                <a:latin typeface="BIZ UDPゴシック" panose="020B0400000000000000" pitchFamily="50" charset="-128"/>
                <a:ea typeface="BIZ UDPゴシック" panose="020B0400000000000000" pitchFamily="50" charset="-128"/>
                <a:sym typeface="BIZ UDPゴシック" panose="020B0400000000000000" pitchFamily="50" charset="-128"/>
              </a:rPr>
              <a:t>当行は</a:t>
            </a:r>
            <a:r>
              <a:rPr kumimoji="1" lang="en-US" altLang="ja-JP" b="1" spc="100" dirty="0">
                <a:solidFill>
                  <a:srgbClr val="FF0000"/>
                </a:solidFill>
                <a:latin typeface="BIZ UDPゴシック" panose="020B0400000000000000" pitchFamily="50" charset="-128"/>
                <a:ea typeface="BIZ UDPゴシック" panose="020B0400000000000000" pitchFamily="50" charset="-128"/>
                <a:sym typeface="BIZ UDPゴシック" panose="020B0400000000000000" pitchFamily="50" charset="-128"/>
              </a:rPr>
              <a:t>GHG</a:t>
            </a:r>
            <a:r>
              <a:rPr kumimoji="1" lang="ja-JP" altLang="en-US" b="1" spc="100" dirty="0">
                <a:solidFill>
                  <a:srgbClr val="FF0000"/>
                </a:solidFill>
                <a:latin typeface="BIZ UDPゴシック" panose="020B0400000000000000" pitchFamily="50" charset="-128"/>
                <a:ea typeface="BIZ UDPゴシック" panose="020B0400000000000000" pitchFamily="50" charset="-128"/>
                <a:sym typeface="BIZ UDPゴシック" panose="020B0400000000000000" pitchFamily="50" charset="-128"/>
              </a:rPr>
              <a:t>排出量の可視化及び脱炭素目標の策定支援を行う企業との提携あり</a:t>
            </a:r>
            <a:endParaRPr kumimoji="1" lang="en-US" altLang="ja-JP" b="1" spc="100" dirty="0">
              <a:solidFill>
                <a:srgbClr val="FF0000"/>
              </a:solidFill>
              <a:latin typeface="BIZ UDPゴシック" panose="020B0400000000000000" pitchFamily="50" charset="-128"/>
              <a:ea typeface="BIZ UDPゴシック" panose="020B0400000000000000" pitchFamily="50" charset="-128"/>
              <a:sym typeface="BIZ UDPゴシック" panose="020B0400000000000000" pitchFamily="50" charset="-128"/>
            </a:endParaRPr>
          </a:p>
          <a:p>
            <a:pPr marL="342900" indent="-342900" algn="l" defTabSz="1007772" fontAlgn="ctr">
              <a:lnSpc>
                <a:spcPct val="120000"/>
              </a:lnSpc>
              <a:spcAft>
                <a:spcPts val="400"/>
              </a:spcAft>
              <a:buFont typeface="Arial" panose="020B0604020202020204" pitchFamily="34" charset="0"/>
              <a:buChar char="•"/>
            </a:pPr>
            <a:r>
              <a:rPr kumimoji="1" lang="ja-JP" altLang="en-US" b="1" spc="100" dirty="0">
                <a:solidFill>
                  <a:srgbClr val="FF0000"/>
                </a:solidFill>
                <a:latin typeface="BIZ UDPゴシック" panose="020B0400000000000000" pitchFamily="50" charset="-128"/>
                <a:ea typeface="BIZ UDPゴシック" panose="020B0400000000000000" pitchFamily="50" charset="-128"/>
                <a:sym typeface="BIZ UDPゴシック" panose="020B0400000000000000" pitchFamily="50" charset="-128"/>
              </a:rPr>
              <a:t>脱炭素投資への有利な条件（金利・返済期間等）でのファイナンス提供可能</a:t>
            </a:r>
          </a:p>
        </p:txBody>
      </p:sp>
      <p:sp>
        <p:nvSpPr>
          <p:cNvPr id="5" name="テキスト ボックス 4">
            <a:extLst>
              <a:ext uri="{FF2B5EF4-FFF2-40B4-BE49-F238E27FC236}">
                <a16:creationId xmlns:a16="http://schemas.microsoft.com/office/drawing/2014/main" id="{FEFA09FE-714A-028A-6910-8E3DF314F610}"/>
              </a:ext>
            </a:extLst>
          </p:cNvPr>
          <p:cNvSpPr txBox="1"/>
          <p:nvPr/>
        </p:nvSpPr>
        <p:spPr>
          <a:xfrm>
            <a:off x="8601902" y="118386"/>
            <a:ext cx="1905491" cy="590931"/>
          </a:xfrm>
          <a:prstGeom prst="rect">
            <a:avLst/>
          </a:prstGeom>
          <a:solidFill>
            <a:schemeClr val="accent2">
              <a:lumMod val="20000"/>
              <a:lumOff val="80000"/>
            </a:schemeClr>
          </a:solidFill>
        </p:spPr>
        <p:txBody>
          <a:bodyPr wrap="square" lIns="0" tIns="0" rIns="0" bIns="0" rtlCol="0">
            <a:spAutoFit/>
          </a:bodyPr>
          <a:lstStyle/>
          <a:p>
            <a:pPr algn="l" defTabSz="1007772" fontAlgn="ctr">
              <a:lnSpc>
                <a:spcPct val="120000"/>
              </a:lnSpc>
              <a:spcAft>
                <a:spcPts val="400"/>
              </a:spcAft>
              <a:buClr>
                <a:srgbClr val="000000"/>
              </a:buClr>
            </a:pPr>
            <a:r>
              <a:rPr kumimoji="1" lang="en-US" altLang="ja-JP" sz="3200" b="1" spc="100" dirty="0">
                <a:solidFill>
                  <a:srgbClr val="000000"/>
                </a:solidFill>
              </a:rPr>
              <a:t>※</a:t>
            </a:r>
            <a:r>
              <a:rPr kumimoji="1" lang="ja-JP" altLang="en-US" sz="3200" b="1" spc="100" dirty="0">
                <a:solidFill>
                  <a:srgbClr val="000000"/>
                </a:solidFill>
              </a:rPr>
              <a:t>参考例</a:t>
            </a:r>
          </a:p>
        </p:txBody>
      </p:sp>
      <p:sp>
        <p:nvSpPr>
          <p:cNvPr id="22" name="タイトル 3">
            <a:extLst>
              <a:ext uri="{FF2B5EF4-FFF2-40B4-BE49-F238E27FC236}">
                <a16:creationId xmlns:a16="http://schemas.microsoft.com/office/drawing/2014/main" id="{9313C6CE-5480-54C9-60D3-A26A6B7C2367}"/>
              </a:ext>
            </a:extLst>
          </p:cNvPr>
          <p:cNvSpPr>
            <a:spLocks noGrp="1"/>
          </p:cNvSpPr>
          <p:nvPr>
            <p:ph type="title"/>
          </p:nvPr>
        </p:nvSpPr>
        <p:spPr>
          <a:xfrm>
            <a:off x="539906" y="360696"/>
            <a:ext cx="9216000" cy="216000"/>
          </a:xfrm>
        </p:spPr>
        <p:txBody>
          <a:bodyPr vert="horz">
            <a:noAutofit/>
          </a:bodyPr>
          <a:lstStyle/>
          <a:p>
            <a:r>
              <a:rPr lang="en-US" altLang="ja-JP"/>
              <a:t>5</a:t>
            </a:r>
            <a:r>
              <a:rPr lang="ja-JP" altLang="en-US"/>
              <a:t>章．当行が提供できる支援例</a:t>
            </a:r>
          </a:p>
        </p:txBody>
      </p:sp>
    </p:spTree>
    <p:extLst>
      <p:ext uri="{BB962C8B-B14F-4D97-AF65-F5344CB8AC3E}">
        <p14:creationId xmlns:p14="http://schemas.microsoft.com/office/powerpoint/2010/main" val="14337497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F1D4D778-7FED-B847-97BC-46DA70B13D61}"/>
              </a:ext>
            </a:extLst>
          </p:cNvPr>
          <p:cNvGraphicFramePr>
            <a:graphicFrameLocks noChangeAspect="1"/>
          </p:cNvGraphicFramePr>
          <p:nvPr>
            <p:custDataLst>
              <p:tags r:id="rId1"/>
            </p:custDataLst>
            <p:extLst>
              <p:ext uri="{D42A27DB-BD31-4B8C-83A1-F6EECF244321}">
                <p14:modId xmlns:p14="http://schemas.microsoft.com/office/powerpoint/2010/main" val="15351748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40" imgH="541" progId="TCLayout.ActiveDocument.1">
                  <p:embed/>
                </p:oleObj>
              </mc:Choice>
              <mc:Fallback>
                <p:oleObj name="think-cell スライド" r:id="rId4" imgW="540" imgH="541" progId="TCLayout.ActiveDocument.1">
                  <p:embed/>
                  <p:pic>
                    <p:nvPicPr>
                      <p:cNvPr id="5" name="think-cell data - do not delete" hidden="1">
                        <a:extLst>
                          <a:ext uri="{FF2B5EF4-FFF2-40B4-BE49-F238E27FC236}">
                            <a16:creationId xmlns:a16="http://schemas.microsoft.com/office/drawing/2014/main" id="{F1D4D778-7FED-B847-97BC-46DA70B13D6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テキスト プレースホルダー 2">
            <a:extLst>
              <a:ext uri="{FF2B5EF4-FFF2-40B4-BE49-F238E27FC236}">
                <a16:creationId xmlns:a16="http://schemas.microsoft.com/office/drawing/2014/main" id="{612B4A20-82A8-A859-C060-E2177A1C40EC}"/>
              </a:ext>
            </a:extLst>
          </p:cNvPr>
          <p:cNvSpPr>
            <a:spLocks noGrp="1"/>
          </p:cNvSpPr>
          <p:nvPr>
            <p:ph type="body" sz="quarter" idx="15"/>
          </p:nvPr>
        </p:nvSpPr>
        <p:spPr>
          <a:xfrm>
            <a:off x="539750" y="1715300"/>
            <a:ext cx="9612313" cy="630942"/>
          </a:xfrm>
        </p:spPr>
        <p:txBody>
          <a:bodyPr vert="horz" wrap="square" lIns="0" tIns="0" rIns="0" bIns="0" rtlCol="0">
            <a:spAutoFit/>
          </a:bodyPr>
          <a:lstStyle/>
          <a:p>
            <a:pPr fontAlgn="base" hangingPunct="0">
              <a:lnSpc>
                <a:spcPct val="100000"/>
              </a:lnSpc>
            </a:pPr>
            <a:r>
              <a:rPr lang="ja-JP" altLang="en-US" sz="1800" b="0" kern="100">
                <a:cs typeface="Times New Roman" panose="02020603050405020304" pitchFamily="18" charset="0"/>
              </a:rPr>
              <a:t>当行では、</a:t>
            </a:r>
            <a:r>
              <a:rPr lang="en-US" altLang="ja-JP" sz="1800" b="0" kern="100">
                <a:cs typeface="Times New Roman" panose="02020603050405020304" pitchFamily="18" charset="0"/>
              </a:rPr>
              <a:t>GHG</a:t>
            </a:r>
            <a:r>
              <a:rPr lang="ja-JP" altLang="en-US" sz="1800" b="0" kern="100">
                <a:cs typeface="Times New Roman" panose="02020603050405020304" pitchFamily="18" charset="0"/>
              </a:rPr>
              <a:t>排出量の可視化支援を行っている</a:t>
            </a:r>
            <a:r>
              <a:rPr lang="en-US" altLang="ja-JP" sz="1800" b="0" kern="100">
                <a:cs typeface="Times New Roman" panose="02020603050405020304" pitchFamily="18" charset="0"/>
              </a:rPr>
              <a:t>A</a:t>
            </a:r>
            <a:r>
              <a:rPr lang="ja-JP" altLang="en-US" sz="1800" b="0" kern="100">
                <a:cs typeface="Times New Roman" panose="02020603050405020304" pitchFamily="18" charset="0"/>
              </a:rPr>
              <a:t>社及び</a:t>
            </a:r>
            <a:r>
              <a:rPr lang="en-US" altLang="ja-JP" sz="1800" b="0" kern="100">
                <a:cs typeface="Times New Roman" panose="02020603050405020304" pitchFamily="18" charset="0"/>
              </a:rPr>
              <a:t>B</a:t>
            </a:r>
            <a:r>
              <a:rPr lang="ja-JP" altLang="en-US" sz="1800" b="0" kern="100">
                <a:cs typeface="Times New Roman" panose="02020603050405020304" pitchFamily="18" charset="0"/>
              </a:rPr>
              <a:t>社と提携している。</a:t>
            </a:r>
            <a:endParaRPr lang="en-US" altLang="ja-JP" sz="1800" b="0" kern="100">
              <a:cs typeface="Times New Roman" panose="02020603050405020304" pitchFamily="18" charset="0"/>
            </a:endParaRPr>
          </a:p>
          <a:p>
            <a:pPr fontAlgn="base" hangingPunct="0">
              <a:lnSpc>
                <a:spcPct val="100000"/>
              </a:lnSpc>
            </a:pPr>
            <a:r>
              <a:rPr lang="en-US" altLang="ja-JP" sz="1800" b="0" kern="100">
                <a:cs typeface="Times New Roman" panose="02020603050405020304" pitchFamily="18" charset="0"/>
              </a:rPr>
              <a:t>GHG</a:t>
            </a:r>
            <a:r>
              <a:rPr lang="ja-JP" altLang="en-US" sz="1800" b="0" kern="100">
                <a:cs typeface="Times New Roman" panose="02020603050405020304" pitchFamily="18" charset="0"/>
              </a:rPr>
              <a:t>排出量の可視化を希望する企業様にご紹介が可能。</a:t>
            </a:r>
            <a:endParaRPr lang="en-US" altLang="ja-JP" sz="1800" b="0" kern="100">
              <a:cs typeface="Times New Roman" panose="02020603050405020304" pitchFamily="18" charset="0"/>
            </a:endParaRPr>
          </a:p>
        </p:txBody>
      </p:sp>
      <p:sp>
        <p:nvSpPr>
          <p:cNvPr id="4" name="字幕 3">
            <a:extLst>
              <a:ext uri="{FF2B5EF4-FFF2-40B4-BE49-F238E27FC236}">
                <a16:creationId xmlns:a16="http://schemas.microsoft.com/office/drawing/2014/main" id="{3355EF6A-B9F6-813F-A8B0-4091AC2A8020}"/>
              </a:ext>
            </a:extLst>
          </p:cNvPr>
          <p:cNvSpPr>
            <a:spLocks noGrp="1"/>
          </p:cNvSpPr>
          <p:nvPr>
            <p:ph type="subTitle" idx="10"/>
          </p:nvPr>
        </p:nvSpPr>
        <p:spPr/>
        <p:txBody>
          <a:bodyPr/>
          <a:lstStyle/>
          <a:p>
            <a:pPr marL="571500" indent="-571500" algn="l" fontAlgn="base" hangingPunct="0">
              <a:lnSpc>
                <a:spcPct val="100000"/>
              </a:lnSpc>
              <a:buClr>
                <a:schemeClr val="tx2"/>
              </a:buClr>
              <a:buFont typeface="+mj-lt"/>
              <a:buAutoNum type="alphaLcPeriod"/>
            </a:pPr>
            <a:r>
              <a:rPr lang="en-US" altLang="ja-JP" sz="2800" kern="100">
                <a:cs typeface="Times New Roman" panose="02020603050405020304" pitchFamily="18" charset="0"/>
              </a:rPr>
              <a:t>GHG</a:t>
            </a:r>
            <a:r>
              <a:rPr lang="ja-JP" altLang="en-US" sz="2800" kern="100">
                <a:effectLst/>
                <a:cs typeface="Times New Roman" panose="02020603050405020304" pitchFamily="18" charset="0"/>
              </a:rPr>
              <a:t>排出量可視化のご支援</a:t>
            </a:r>
            <a:endParaRPr lang="ja-JP" altLang="ja-JP" sz="2800" kern="100">
              <a:effectLst/>
              <a:cs typeface="Times New Roman" panose="02020603050405020304" pitchFamily="18" charset="0"/>
            </a:endParaRPr>
          </a:p>
        </p:txBody>
      </p:sp>
      <p:graphicFrame>
        <p:nvGraphicFramePr>
          <p:cNvPr id="6" name="表 5">
            <a:extLst>
              <a:ext uri="{FF2B5EF4-FFF2-40B4-BE49-F238E27FC236}">
                <a16:creationId xmlns:a16="http://schemas.microsoft.com/office/drawing/2014/main" id="{057C6C57-F4E1-59FD-E4D5-D19571EFB59E}"/>
              </a:ext>
            </a:extLst>
          </p:cNvPr>
          <p:cNvGraphicFramePr>
            <a:graphicFrameLocks noGrp="1"/>
          </p:cNvGraphicFramePr>
          <p:nvPr>
            <p:extLst>
              <p:ext uri="{D42A27DB-BD31-4B8C-83A1-F6EECF244321}">
                <p14:modId xmlns:p14="http://schemas.microsoft.com/office/powerpoint/2010/main" val="2456687073"/>
              </p:ext>
            </p:extLst>
          </p:nvPr>
        </p:nvGraphicFramePr>
        <p:xfrm>
          <a:off x="556869" y="2572118"/>
          <a:ext cx="9578074" cy="3097162"/>
        </p:xfrm>
        <a:graphic>
          <a:graphicData uri="http://schemas.openxmlformats.org/drawingml/2006/table">
            <a:tbl>
              <a:tblPr firstRow="1">
                <a:tableStyleId>{5C22544A-7EE6-4342-B048-85BDC9FD1C3A}</a:tableStyleId>
              </a:tblPr>
              <a:tblGrid>
                <a:gridCol w="1012359">
                  <a:extLst>
                    <a:ext uri="{9D8B030D-6E8A-4147-A177-3AD203B41FA5}">
                      <a16:colId xmlns:a16="http://schemas.microsoft.com/office/drawing/2014/main" val="3697748693"/>
                    </a:ext>
                  </a:extLst>
                </a:gridCol>
                <a:gridCol w="4173729">
                  <a:extLst>
                    <a:ext uri="{9D8B030D-6E8A-4147-A177-3AD203B41FA5}">
                      <a16:colId xmlns:a16="http://schemas.microsoft.com/office/drawing/2014/main" val="490917115"/>
                    </a:ext>
                  </a:extLst>
                </a:gridCol>
                <a:gridCol w="4391986">
                  <a:extLst>
                    <a:ext uri="{9D8B030D-6E8A-4147-A177-3AD203B41FA5}">
                      <a16:colId xmlns:a16="http://schemas.microsoft.com/office/drawing/2014/main" val="3593169831"/>
                    </a:ext>
                  </a:extLst>
                </a:gridCol>
              </a:tblGrid>
              <a:tr h="817280">
                <a:tc>
                  <a:txBody>
                    <a:bodyPr/>
                    <a:lstStyle/>
                    <a:p>
                      <a:pPr algn="ctr"/>
                      <a:r>
                        <a:rPr kumimoji="1" lang="ja-JP" altLang="en-US" sz="1600">
                          <a:latin typeface="BIZ UDPゴシック" panose="020B0400000000000000" pitchFamily="50" charset="-128"/>
                          <a:ea typeface="BIZ UDPゴシック" panose="020B0400000000000000" pitchFamily="50" charset="-128"/>
                          <a:sym typeface="BIZ UDPゴシック" panose="020B0400000000000000" pitchFamily="50" charset="-128"/>
                        </a:rPr>
                        <a:t>提携会社</a:t>
                      </a:r>
                    </a:p>
                  </a:txBody>
                  <a:tcPr anchor="ctr"/>
                </a:tc>
                <a:tc>
                  <a:txBody>
                    <a:bodyPr/>
                    <a:lstStyle/>
                    <a:p>
                      <a:pPr algn="ctr"/>
                      <a:r>
                        <a:rPr kumimoji="1" lang="ja-JP" altLang="en-US" sz="1600">
                          <a:latin typeface="BIZ UDPゴシック" panose="020B0400000000000000" pitchFamily="50" charset="-128"/>
                          <a:ea typeface="BIZ UDPゴシック" panose="020B0400000000000000" pitchFamily="50" charset="-128"/>
                          <a:sym typeface="BIZ UDPゴシック" panose="020B0400000000000000" pitchFamily="50" charset="-128"/>
                        </a:rPr>
                        <a:t>サービス内容</a:t>
                      </a:r>
                    </a:p>
                  </a:txBody>
                  <a:tcPr anchor="ctr"/>
                </a:tc>
                <a:tc>
                  <a:txBody>
                    <a:bodyPr/>
                    <a:lstStyle/>
                    <a:p>
                      <a:pPr algn="ctr"/>
                      <a:r>
                        <a:rPr kumimoji="1" lang="ja-JP" altLang="en-US" sz="1600">
                          <a:latin typeface="BIZ UDPゴシック" panose="020B0400000000000000" pitchFamily="50" charset="-128"/>
                          <a:ea typeface="BIZ UDPゴシック" panose="020B0400000000000000" pitchFamily="50" charset="-128"/>
                          <a:sym typeface="BIZ UDPゴシック" panose="020B0400000000000000" pitchFamily="50" charset="-128"/>
                        </a:rPr>
                        <a:t>費用</a:t>
                      </a:r>
                    </a:p>
                  </a:txBody>
                  <a:tcPr anchor="ctr"/>
                </a:tc>
                <a:extLst>
                  <a:ext uri="{0D108BD9-81ED-4DB2-BD59-A6C34878D82A}">
                    <a16:rowId xmlns:a16="http://schemas.microsoft.com/office/drawing/2014/main" val="2592156351"/>
                  </a:ext>
                </a:extLst>
              </a:tr>
              <a:tr h="1139941">
                <a:tc>
                  <a:txBody>
                    <a:bodyPr/>
                    <a:lstStyle/>
                    <a:p>
                      <a:pPr algn="l"/>
                      <a:r>
                        <a:rPr kumimoji="1" lang="en-US" altLang="ja-JP" sz="1400">
                          <a:solidFill>
                            <a:schemeClr val="bg1"/>
                          </a:solidFill>
                          <a:latin typeface="BIZ UDPゴシック" panose="020B0400000000000000" pitchFamily="50" charset="-128"/>
                          <a:ea typeface="BIZ UDPゴシック" panose="020B0400000000000000" pitchFamily="50" charset="-128"/>
                          <a:sym typeface="BIZ UDPゴシック" panose="020B0400000000000000" pitchFamily="50" charset="-128"/>
                        </a:rPr>
                        <a:t>A</a:t>
                      </a:r>
                      <a:r>
                        <a:rPr kumimoji="1" lang="ja-JP" altLang="en-US" sz="1400">
                          <a:solidFill>
                            <a:schemeClr val="bg1"/>
                          </a:solidFill>
                          <a:latin typeface="BIZ UDPゴシック" panose="020B0400000000000000" pitchFamily="50" charset="-128"/>
                          <a:ea typeface="BIZ UDPゴシック" panose="020B0400000000000000" pitchFamily="50" charset="-128"/>
                          <a:sym typeface="BIZ UDPゴシック" panose="020B0400000000000000" pitchFamily="50" charset="-128"/>
                        </a:rPr>
                        <a:t>社</a:t>
                      </a:r>
                    </a:p>
                  </a:txBody>
                  <a:tcPr anchor="ctr">
                    <a:solidFill>
                      <a:schemeClr val="tx2"/>
                    </a:solidFill>
                  </a:tcPr>
                </a:tc>
                <a:tc>
                  <a:txBody>
                    <a:bodyPr/>
                    <a:lstStyle/>
                    <a:p>
                      <a:r>
                        <a:rPr kumimoji="1" lang="ja-JP" altLang="en-US" sz="1400">
                          <a:latin typeface="BIZ UDPゴシック" panose="020B0400000000000000" pitchFamily="50" charset="-128"/>
                          <a:ea typeface="BIZ UDPゴシック" panose="020B0400000000000000" pitchFamily="50" charset="-128"/>
                          <a:sym typeface="BIZ UDPゴシック" panose="020B0400000000000000" pitchFamily="50" charset="-128"/>
                        </a:rPr>
                        <a:t>○○○○</a:t>
                      </a:r>
                    </a:p>
                  </a:txBody>
                  <a:tcPr/>
                </a:tc>
                <a:tc>
                  <a:txBody>
                    <a:bodyPr/>
                    <a:lstStyle/>
                    <a:p>
                      <a:r>
                        <a:rPr kumimoji="1" lang="ja-JP" altLang="en-US" sz="1400">
                          <a:latin typeface="BIZ UDPゴシック" panose="020B0400000000000000" pitchFamily="50" charset="-128"/>
                          <a:ea typeface="BIZ UDPゴシック" panose="020B0400000000000000" pitchFamily="50" charset="-128"/>
                          <a:sym typeface="BIZ UDPゴシック" panose="020B0400000000000000" pitchFamily="50" charset="-128"/>
                        </a:rPr>
                        <a:t>・○○円</a:t>
                      </a:r>
                    </a:p>
                  </a:txBody>
                  <a:tcPr/>
                </a:tc>
                <a:extLst>
                  <a:ext uri="{0D108BD9-81ED-4DB2-BD59-A6C34878D82A}">
                    <a16:rowId xmlns:a16="http://schemas.microsoft.com/office/drawing/2014/main" val="1752461511"/>
                  </a:ext>
                </a:extLst>
              </a:tr>
              <a:tr h="1139941">
                <a:tc>
                  <a:txBody>
                    <a:bodyPr/>
                    <a:lstStyle/>
                    <a:p>
                      <a:pPr algn="l"/>
                      <a:r>
                        <a:rPr kumimoji="1" lang="en-US" altLang="ja-JP" sz="1400">
                          <a:solidFill>
                            <a:schemeClr val="bg1"/>
                          </a:solidFill>
                          <a:latin typeface="BIZ UDPゴシック" panose="020B0400000000000000" pitchFamily="50" charset="-128"/>
                          <a:ea typeface="BIZ UDPゴシック" panose="020B0400000000000000" pitchFamily="50" charset="-128"/>
                          <a:sym typeface="BIZ UDPゴシック" panose="020B0400000000000000" pitchFamily="50" charset="-128"/>
                        </a:rPr>
                        <a:t>B</a:t>
                      </a:r>
                      <a:r>
                        <a:rPr kumimoji="1" lang="ja-JP" altLang="en-US" sz="1400">
                          <a:solidFill>
                            <a:schemeClr val="bg1"/>
                          </a:solidFill>
                          <a:latin typeface="BIZ UDPゴシック" panose="020B0400000000000000" pitchFamily="50" charset="-128"/>
                          <a:ea typeface="BIZ UDPゴシック" panose="020B0400000000000000" pitchFamily="50" charset="-128"/>
                          <a:sym typeface="BIZ UDPゴシック" panose="020B0400000000000000" pitchFamily="50" charset="-128"/>
                        </a:rPr>
                        <a:t>社</a:t>
                      </a:r>
                      <a:endParaRPr kumimoji="1" lang="en-US" altLang="ja-JP" sz="1400">
                        <a:solidFill>
                          <a:schemeClr val="bg1"/>
                        </a:solidFill>
                        <a:latin typeface="BIZ UDPゴシック" panose="020B0400000000000000" pitchFamily="50" charset="-128"/>
                        <a:ea typeface="BIZ UDPゴシック" panose="020B0400000000000000" pitchFamily="50" charset="-128"/>
                        <a:sym typeface="BIZ UDPゴシック" panose="020B0400000000000000" pitchFamily="50" charset="-128"/>
                      </a:endParaRPr>
                    </a:p>
                  </a:txBody>
                  <a:tcPr anchor="ctr">
                    <a:solidFill>
                      <a:schemeClr val="tx2"/>
                    </a:solidFill>
                  </a:tcPr>
                </a:tc>
                <a:tc>
                  <a:txBody>
                    <a:bodyPr/>
                    <a:lstStyle/>
                    <a:p>
                      <a:pPr marL="0" marR="0" lvl="0" indent="0" algn="l" defTabSz="1007772" rtl="0" eaLnBrk="1" fontAlgn="auto" latinLnBrk="0" hangingPunct="1">
                        <a:lnSpc>
                          <a:spcPct val="100000"/>
                        </a:lnSpc>
                        <a:spcBef>
                          <a:spcPts val="0"/>
                        </a:spcBef>
                        <a:spcAft>
                          <a:spcPts val="0"/>
                        </a:spcAft>
                        <a:buClrTx/>
                        <a:buSzTx/>
                        <a:buFontTx/>
                        <a:buNone/>
                        <a:tabLst/>
                        <a:defRPr/>
                      </a:pPr>
                      <a:r>
                        <a:rPr lang="ja-JP" altLang="en-US" sz="1400">
                          <a:latin typeface="BIZ UDPゴシック" panose="020B0400000000000000" pitchFamily="50" charset="-128"/>
                          <a:ea typeface="BIZ UDPゴシック" panose="020B0400000000000000" pitchFamily="50" charset="-128"/>
                          <a:sym typeface="BIZ UDPゴシック" panose="020B0400000000000000" pitchFamily="50" charset="-128"/>
                        </a:rPr>
                        <a:t>○○○○</a:t>
                      </a:r>
                      <a:endParaRPr lang="en-US" altLang="ja-JP" sz="1400">
                        <a:latin typeface="BIZ UDPゴシック" panose="020B0400000000000000" pitchFamily="50" charset="-128"/>
                        <a:ea typeface="BIZ UDPゴシック" panose="020B0400000000000000" pitchFamily="50" charset="-128"/>
                        <a:sym typeface="BIZ UDPゴシック" panose="020B0400000000000000" pitchFamily="50" charset="-128"/>
                      </a:endParaRPr>
                    </a:p>
                  </a:txBody>
                  <a:tcPr/>
                </a:tc>
                <a:tc>
                  <a:txBody>
                    <a:bodyPr/>
                    <a:lstStyle/>
                    <a:p>
                      <a:pPr marL="0" marR="0" lvl="0" indent="0" algn="l" defTabSz="1007772" rtl="0" eaLnBrk="1" fontAlgn="auto" latinLnBrk="0" hangingPunct="1">
                        <a:lnSpc>
                          <a:spcPct val="100000"/>
                        </a:lnSpc>
                        <a:spcBef>
                          <a:spcPts val="0"/>
                        </a:spcBef>
                        <a:spcAft>
                          <a:spcPts val="0"/>
                        </a:spcAft>
                        <a:buClrTx/>
                        <a:buSzTx/>
                        <a:buFontTx/>
                        <a:buNone/>
                        <a:tabLst/>
                        <a:defRPr/>
                      </a:pPr>
                      <a:r>
                        <a:rPr lang="ja-JP" altLang="en-US" sz="1400" dirty="0">
                          <a:latin typeface="BIZ UDPゴシック" panose="020B0400000000000000" pitchFamily="50" charset="-128"/>
                          <a:ea typeface="BIZ UDPゴシック" panose="020B0400000000000000" pitchFamily="50" charset="-128"/>
                          <a:sym typeface="BIZ UDPゴシック" panose="020B0400000000000000" pitchFamily="50" charset="-128"/>
                        </a:rPr>
                        <a:t>・○○円</a:t>
                      </a:r>
                      <a:endParaRPr lang="en-US" altLang="ja-JP" sz="1400" dirty="0">
                        <a:latin typeface="BIZ UDPゴシック" panose="020B0400000000000000" pitchFamily="50" charset="-128"/>
                        <a:ea typeface="BIZ UDPゴシック" panose="020B0400000000000000" pitchFamily="50" charset="-128"/>
                        <a:sym typeface="BIZ UDPゴシック" panose="020B0400000000000000" pitchFamily="50" charset="-128"/>
                      </a:endParaRPr>
                    </a:p>
                  </a:txBody>
                  <a:tcPr/>
                </a:tc>
                <a:extLst>
                  <a:ext uri="{0D108BD9-81ED-4DB2-BD59-A6C34878D82A}">
                    <a16:rowId xmlns:a16="http://schemas.microsoft.com/office/drawing/2014/main" val="100404589"/>
                  </a:ext>
                </a:extLst>
              </a:tr>
            </a:tbl>
          </a:graphicData>
        </a:graphic>
      </p:graphicFrame>
      <p:sp>
        <p:nvSpPr>
          <p:cNvPr id="7" name="テキスト ボックス 6">
            <a:extLst>
              <a:ext uri="{FF2B5EF4-FFF2-40B4-BE49-F238E27FC236}">
                <a16:creationId xmlns:a16="http://schemas.microsoft.com/office/drawing/2014/main" id="{5DBA851D-6D2B-BB92-0462-4DA2F8CFA721}"/>
              </a:ext>
            </a:extLst>
          </p:cNvPr>
          <p:cNvSpPr txBox="1"/>
          <p:nvPr/>
        </p:nvSpPr>
        <p:spPr>
          <a:xfrm>
            <a:off x="8601902" y="118386"/>
            <a:ext cx="1905491" cy="590931"/>
          </a:xfrm>
          <a:prstGeom prst="rect">
            <a:avLst/>
          </a:prstGeom>
          <a:solidFill>
            <a:schemeClr val="accent2">
              <a:lumMod val="20000"/>
              <a:lumOff val="80000"/>
            </a:schemeClr>
          </a:solidFill>
        </p:spPr>
        <p:txBody>
          <a:bodyPr wrap="square" lIns="0" tIns="0" rIns="0" bIns="0" rtlCol="0">
            <a:spAutoFit/>
          </a:bodyPr>
          <a:lstStyle/>
          <a:p>
            <a:pPr algn="l" defTabSz="1007772" fontAlgn="ctr">
              <a:lnSpc>
                <a:spcPct val="120000"/>
              </a:lnSpc>
              <a:spcAft>
                <a:spcPts val="400"/>
              </a:spcAft>
              <a:buClr>
                <a:srgbClr val="000000"/>
              </a:buClr>
            </a:pPr>
            <a:r>
              <a:rPr kumimoji="1" lang="en-US" altLang="ja-JP" sz="3200" b="1" spc="100">
                <a:solidFill>
                  <a:srgbClr val="000000"/>
                </a:solidFill>
              </a:rPr>
              <a:t>※</a:t>
            </a:r>
            <a:r>
              <a:rPr kumimoji="1" lang="ja-JP" altLang="en-US" sz="3200" b="1" spc="100">
                <a:solidFill>
                  <a:srgbClr val="000000"/>
                </a:solidFill>
              </a:rPr>
              <a:t>参考例</a:t>
            </a:r>
          </a:p>
        </p:txBody>
      </p:sp>
      <p:sp>
        <p:nvSpPr>
          <p:cNvPr id="2" name="タイトル 3">
            <a:extLst>
              <a:ext uri="{FF2B5EF4-FFF2-40B4-BE49-F238E27FC236}">
                <a16:creationId xmlns:a16="http://schemas.microsoft.com/office/drawing/2014/main" id="{4E0CE544-95EB-ED26-9FA9-88DBC279B40F}"/>
              </a:ext>
            </a:extLst>
          </p:cNvPr>
          <p:cNvSpPr>
            <a:spLocks noGrp="1"/>
          </p:cNvSpPr>
          <p:nvPr>
            <p:ph type="title"/>
          </p:nvPr>
        </p:nvSpPr>
        <p:spPr>
          <a:xfrm>
            <a:off x="539906" y="360696"/>
            <a:ext cx="9216000" cy="216000"/>
          </a:xfrm>
        </p:spPr>
        <p:txBody>
          <a:bodyPr vert="horz">
            <a:noAutofit/>
          </a:bodyPr>
          <a:lstStyle/>
          <a:p>
            <a:r>
              <a:rPr lang="en-US" altLang="ja-JP"/>
              <a:t>5</a:t>
            </a:r>
            <a:r>
              <a:rPr lang="ja-JP" altLang="en-US"/>
              <a:t>章．当行が提供できる支援例</a:t>
            </a:r>
          </a:p>
        </p:txBody>
      </p:sp>
    </p:spTree>
    <p:extLst>
      <p:ext uri="{BB962C8B-B14F-4D97-AF65-F5344CB8AC3E}">
        <p14:creationId xmlns:p14="http://schemas.microsoft.com/office/powerpoint/2010/main" val="36195605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18B7B823-F39D-9DEF-EA59-A3AC73A41FAF}"/>
              </a:ext>
            </a:extLst>
          </p:cNvPr>
          <p:cNvGraphicFramePr>
            <a:graphicFrameLocks noChangeAspect="1"/>
          </p:cNvGraphicFramePr>
          <p:nvPr>
            <p:custDataLst>
              <p:tags r:id="rId1"/>
            </p:custDataLst>
            <p:extLst>
              <p:ext uri="{D42A27DB-BD31-4B8C-83A1-F6EECF244321}">
                <p14:modId xmlns:p14="http://schemas.microsoft.com/office/powerpoint/2010/main" val="19964434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40" imgH="541" progId="TCLayout.ActiveDocument.1">
                  <p:embed/>
                </p:oleObj>
              </mc:Choice>
              <mc:Fallback>
                <p:oleObj name="think-cell スライド" r:id="rId4" imgW="540" imgH="541" progId="TCLayout.ActiveDocument.1">
                  <p:embed/>
                  <p:pic>
                    <p:nvPicPr>
                      <p:cNvPr id="5" name="think-cell data - do not delete" hidden="1">
                        <a:extLst>
                          <a:ext uri="{FF2B5EF4-FFF2-40B4-BE49-F238E27FC236}">
                            <a16:creationId xmlns:a16="http://schemas.microsoft.com/office/drawing/2014/main" id="{18B7B823-F39D-9DEF-EA59-A3AC73A41FA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テキスト プレースホルダー 2">
            <a:extLst>
              <a:ext uri="{FF2B5EF4-FFF2-40B4-BE49-F238E27FC236}">
                <a16:creationId xmlns:a16="http://schemas.microsoft.com/office/drawing/2014/main" id="{612B4A20-82A8-A859-C060-E2177A1C40EC}"/>
              </a:ext>
            </a:extLst>
          </p:cNvPr>
          <p:cNvSpPr>
            <a:spLocks noGrp="1"/>
          </p:cNvSpPr>
          <p:nvPr>
            <p:ph type="body" sz="quarter" idx="15"/>
          </p:nvPr>
        </p:nvSpPr>
        <p:spPr>
          <a:xfrm>
            <a:off x="522630" y="1601463"/>
            <a:ext cx="9612313" cy="1538883"/>
          </a:xfrm>
        </p:spPr>
        <p:txBody>
          <a:bodyPr vert="horz" wrap="square" lIns="0" tIns="0" rIns="0" bIns="0" rtlCol="0">
            <a:spAutoFit/>
          </a:bodyPr>
          <a:lstStyle/>
          <a:p>
            <a:pPr fontAlgn="base" hangingPunct="0">
              <a:lnSpc>
                <a:spcPct val="100000"/>
              </a:lnSpc>
            </a:pPr>
            <a:r>
              <a:rPr lang="en-US" altLang="ja-JP" sz="1800" b="0" kern="100">
                <a:cs typeface="Times New Roman" panose="02020603050405020304" pitchFamily="18" charset="0"/>
              </a:rPr>
              <a:t>GHG</a:t>
            </a:r>
            <a:r>
              <a:rPr lang="ja-JP" altLang="en-US" sz="1800" b="0" kern="100">
                <a:cs typeface="Times New Roman" panose="02020603050405020304" pitchFamily="18" charset="0"/>
              </a:rPr>
              <a:t>排出量を可視化した企業様は、次に削減ターゲットの特定を行い、その後削減計画の策定が必要となる。</a:t>
            </a:r>
            <a:endParaRPr lang="en-US" altLang="ja-JP" sz="1800" b="0" kern="100">
              <a:cs typeface="Times New Roman" panose="02020603050405020304" pitchFamily="18" charset="0"/>
            </a:endParaRPr>
          </a:p>
          <a:p>
            <a:pPr fontAlgn="base" hangingPunct="0">
              <a:lnSpc>
                <a:spcPct val="100000"/>
              </a:lnSpc>
            </a:pPr>
            <a:r>
              <a:rPr lang="ja-JP" altLang="en-US" sz="1800" b="0" kern="100">
                <a:cs typeface="Times New Roman" panose="02020603050405020304" pitchFamily="18" charset="0"/>
              </a:rPr>
              <a:t>当行では、削減計画を踏まえた脱炭素目標設定のご支援を○○部で行っている。</a:t>
            </a:r>
            <a:endParaRPr lang="en-US" altLang="ja-JP" sz="1800" b="0" kern="100">
              <a:cs typeface="Times New Roman" panose="02020603050405020304" pitchFamily="18" charset="0"/>
            </a:endParaRPr>
          </a:p>
          <a:p>
            <a:pPr fontAlgn="base" hangingPunct="0">
              <a:lnSpc>
                <a:spcPct val="100000"/>
              </a:lnSpc>
            </a:pPr>
            <a:r>
              <a:rPr lang="ja-JP" altLang="en-US" sz="1800" b="0" kern="100">
                <a:cs typeface="Times New Roman" panose="02020603050405020304" pitchFamily="18" charset="0"/>
              </a:rPr>
              <a:t>その他、当行はサステナビリティ経営支援を専門で行っている、○○株式会社と提携しており、より詳細なサステナビリティ経営戦略を検討したい企業様にはご紹介が可能。</a:t>
            </a:r>
            <a:endParaRPr lang="en-US" altLang="ja-JP" sz="1800" b="0" kern="100">
              <a:cs typeface="Times New Roman" panose="02020603050405020304" pitchFamily="18" charset="0"/>
            </a:endParaRPr>
          </a:p>
        </p:txBody>
      </p:sp>
      <p:sp>
        <p:nvSpPr>
          <p:cNvPr id="4" name="字幕 3">
            <a:extLst>
              <a:ext uri="{FF2B5EF4-FFF2-40B4-BE49-F238E27FC236}">
                <a16:creationId xmlns:a16="http://schemas.microsoft.com/office/drawing/2014/main" id="{3355EF6A-B9F6-813F-A8B0-4091AC2A8020}"/>
              </a:ext>
            </a:extLst>
          </p:cNvPr>
          <p:cNvSpPr>
            <a:spLocks noGrp="1"/>
          </p:cNvSpPr>
          <p:nvPr>
            <p:ph type="subTitle" idx="10"/>
          </p:nvPr>
        </p:nvSpPr>
        <p:spPr/>
        <p:txBody>
          <a:bodyPr/>
          <a:lstStyle/>
          <a:p>
            <a:pPr marL="514350" indent="-514350" algn="l" fontAlgn="base" hangingPunct="0">
              <a:lnSpc>
                <a:spcPct val="100000"/>
              </a:lnSpc>
              <a:buClr>
                <a:schemeClr val="tx2"/>
              </a:buClr>
              <a:buFont typeface="+mj-lt"/>
              <a:buAutoNum type="alphaLcPeriod" startAt="2"/>
            </a:pPr>
            <a:r>
              <a:rPr lang="ja-JP" altLang="en-US" sz="2800" kern="100">
                <a:cs typeface="Times New Roman" panose="02020603050405020304" pitchFamily="18" charset="0"/>
              </a:rPr>
              <a:t>脱炭素目標設定のご支援</a:t>
            </a:r>
            <a:endParaRPr lang="ja-JP" altLang="ja-JP" sz="2800" kern="100">
              <a:effectLst/>
              <a:cs typeface="Times New Roman" panose="02020603050405020304" pitchFamily="18" charset="0"/>
            </a:endParaRPr>
          </a:p>
        </p:txBody>
      </p:sp>
      <p:graphicFrame>
        <p:nvGraphicFramePr>
          <p:cNvPr id="7" name="表 6">
            <a:extLst>
              <a:ext uri="{FF2B5EF4-FFF2-40B4-BE49-F238E27FC236}">
                <a16:creationId xmlns:a16="http://schemas.microsoft.com/office/drawing/2014/main" id="{E73198A5-0FC8-F891-7D3E-097F46C744D1}"/>
              </a:ext>
            </a:extLst>
          </p:cNvPr>
          <p:cNvGraphicFramePr>
            <a:graphicFrameLocks noGrp="1"/>
          </p:cNvGraphicFramePr>
          <p:nvPr>
            <p:extLst>
              <p:ext uri="{D42A27DB-BD31-4B8C-83A1-F6EECF244321}">
                <p14:modId xmlns:p14="http://schemas.microsoft.com/office/powerpoint/2010/main" val="489150973"/>
              </p:ext>
            </p:extLst>
          </p:nvPr>
        </p:nvGraphicFramePr>
        <p:xfrm>
          <a:off x="556869" y="3280041"/>
          <a:ext cx="9578074" cy="3097162"/>
        </p:xfrm>
        <a:graphic>
          <a:graphicData uri="http://schemas.openxmlformats.org/drawingml/2006/table">
            <a:tbl>
              <a:tblPr firstRow="1">
                <a:tableStyleId>{5C22544A-7EE6-4342-B048-85BDC9FD1C3A}</a:tableStyleId>
              </a:tblPr>
              <a:tblGrid>
                <a:gridCol w="1012359">
                  <a:extLst>
                    <a:ext uri="{9D8B030D-6E8A-4147-A177-3AD203B41FA5}">
                      <a16:colId xmlns:a16="http://schemas.microsoft.com/office/drawing/2014/main" val="3697748693"/>
                    </a:ext>
                  </a:extLst>
                </a:gridCol>
                <a:gridCol w="4173729">
                  <a:extLst>
                    <a:ext uri="{9D8B030D-6E8A-4147-A177-3AD203B41FA5}">
                      <a16:colId xmlns:a16="http://schemas.microsoft.com/office/drawing/2014/main" val="490917115"/>
                    </a:ext>
                  </a:extLst>
                </a:gridCol>
                <a:gridCol w="4391986">
                  <a:extLst>
                    <a:ext uri="{9D8B030D-6E8A-4147-A177-3AD203B41FA5}">
                      <a16:colId xmlns:a16="http://schemas.microsoft.com/office/drawing/2014/main" val="3593169831"/>
                    </a:ext>
                  </a:extLst>
                </a:gridCol>
              </a:tblGrid>
              <a:tr h="817280">
                <a:tc>
                  <a:txBody>
                    <a:bodyPr/>
                    <a:lstStyle/>
                    <a:p>
                      <a:pPr algn="ctr"/>
                      <a:r>
                        <a:rPr kumimoji="1" lang="ja-JP" altLang="en-US" sz="1600">
                          <a:latin typeface="BIZ UDPゴシック" panose="020B0400000000000000" pitchFamily="50" charset="-128"/>
                          <a:ea typeface="BIZ UDPゴシック" panose="020B0400000000000000" pitchFamily="50" charset="-128"/>
                          <a:sym typeface="BIZ UDPゴシック" panose="020B0400000000000000" pitchFamily="50" charset="-128"/>
                        </a:rPr>
                        <a:t>提携会社</a:t>
                      </a:r>
                    </a:p>
                  </a:txBody>
                  <a:tcPr anchor="ctr"/>
                </a:tc>
                <a:tc>
                  <a:txBody>
                    <a:bodyPr/>
                    <a:lstStyle/>
                    <a:p>
                      <a:pPr algn="ctr"/>
                      <a:r>
                        <a:rPr kumimoji="1" lang="ja-JP" altLang="en-US" sz="1600">
                          <a:latin typeface="BIZ UDPゴシック" panose="020B0400000000000000" pitchFamily="50" charset="-128"/>
                          <a:ea typeface="BIZ UDPゴシック" panose="020B0400000000000000" pitchFamily="50" charset="-128"/>
                          <a:sym typeface="BIZ UDPゴシック" panose="020B0400000000000000" pitchFamily="50" charset="-128"/>
                        </a:rPr>
                        <a:t>サービス内容</a:t>
                      </a:r>
                    </a:p>
                  </a:txBody>
                  <a:tcPr anchor="ctr"/>
                </a:tc>
                <a:tc>
                  <a:txBody>
                    <a:bodyPr/>
                    <a:lstStyle/>
                    <a:p>
                      <a:pPr algn="ctr"/>
                      <a:r>
                        <a:rPr kumimoji="1" lang="ja-JP" altLang="en-US" sz="1600">
                          <a:latin typeface="BIZ UDPゴシック" panose="020B0400000000000000" pitchFamily="50" charset="-128"/>
                          <a:ea typeface="BIZ UDPゴシック" panose="020B0400000000000000" pitchFamily="50" charset="-128"/>
                          <a:sym typeface="BIZ UDPゴシック" panose="020B0400000000000000" pitchFamily="50" charset="-128"/>
                        </a:rPr>
                        <a:t>費用</a:t>
                      </a:r>
                    </a:p>
                  </a:txBody>
                  <a:tcPr anchor="ctr"/>
                </a:tc>
                <a:extLst>
                  <a:ext uri="{0D108BD9-81ED-4DB2-BD59-A6C34878D82A}">
                    <a16:rowId xmlns:a16="http://schemas.microsoft.com/office/drawing/2014/main" val="2592156351"/>
                  </a:ext>
                </a:extLst>
              </a:tr>
              <a:tr h="1139941">
                <a:tc>
                  <a:txBody>
                    <a:bodyPr/>
                    <a:lstStyle/>
                    <a:p>
                      <a:pPr algn="l"/>
                      <a:r>
                        <a:rPr kumimoji="1" lang="en-US" altLang="ja-JP" sz="1400">
                          <a:solidFill>
                            <a:schemeClr val="bg1"/>
                          </a:solidFill>
                          <a:latin typeface="BIZ UDPゴシック" panose="020B0400000000000000" pitchFamily="50" charset="-128"/>
                          <a:ea typeface="BIZ UDPゴシック" panose="020B0400000000000000" pitchFamily="50" charset="-128"/>
                          <a:sym typeface="BIZ UDPゴシック" panose="020B0400000000000000" pitchFamily="50" charset="-128"/>
                        </a:rPr>
                        <a:t>A</a:t>
                      </a:r>
                      <a:r>
                        <a:rPr kumimoji="1" lang="ja-JP" altLang="en-US" sz="1400">
                          <a:solidFill>
                            <a:schemeClr val="bg1"/>
                          </a:solidFill>
                          <a:latin typeface="BIZ UDPゴシック" panose="020B0400000000000000" pitchFamily="50" charset="-128"/>
                          <a:ea typeface="BIZ UDPゴシック" panose="020B0400000000000000" pitchFamily="50" charset="-128"/>
                          <a:sym typeface="BIZ UDPゴシック" panose="020B0400000000000000" pitchFamily="50" charset="-128"/>
                        </a:rPr>
                        <a:t>社</a:t>
                      </a:r>
                    </a:p>
                  </a:txBody>
                  <a:tcPr anchor="ctr">
                    <a:solidFill>
                      <a:schemeClr val="tx2"/>
                    </a:solidFill>
                  </a:tcPr>
                </a:tc>
                <a:tc>
                  <a:txBody>
                    <a:bodyPr/>
                    <a:lstStyle/>
                    <a:p>
                      <a:r>
                        <a:rPr kumimoji="1" lang="ja-JP" altLang="en-US" sz="1400">
                          <a:latin typeface="BIZ UDPゴシック" panose="020B0400000000000000" pitchFamily="50" charset="-128"/>
                          <a:ea typeface="BIZ UDPゴシック" panose="020B0400000000000000" pitchFamily="50" charset="-128"/>
                          <a:sym typeface="BIZ UDPゴシック" panose="020B0400000000000000" pitchFamily="50" charset="-128"/>
                        </a:rPr>
                        <a:t>○○○○</a:t>
                      </a:r>
                    </a:p>
                  </a:txBody>
                  <a:tcPr/>
                </a:tc>
                <a:tc>
                  <a:txBody>
                    <a:bodyPr/>
                    <a:lstStyle/>
                    <a:p>
                      <a:r>
                        <a:rPr kumimoji="1" lang="ja-JP" altLang="en-US" sz="1400">
                          <a:latin typeface="BIZ UDPゴシック" panose="020B0400000000000000" pitchFamily="50" charset="-128"/>
                          <a:ea typeface="BIZ UDPゴシック" panose="020B0400000000000000" pitchFamily="50" charset="-128"/>
                          <a:sym typeface="BIZ UDPゴシック" panose="020B0400000000000000" pitchFamily="50" charset="-128"/>
                        </a:rPr>
                        <a:t>・○○円</a:t>
                      </a:r>
                    </a:p>
                  </a:txBody>
                  <a:tcPr/>
                </a:tc>
                <a:extLst>
                  <a:ext uri="{0D108BD9-81ED-4DB2-BD59-A6C34878D82A}">
                    <a16:rowId xmlns:a16="http://schemas.microsoft.com/office/drawing/2014/main" val="1752461511"/>
                  </a:ext>
                </a:extLst>
              </a:tr>
              <a:tr h="1139941">
                <a:tc>
                  <a:txBody>
                    <a:bodyPr/>
                    <a:lstStyle/>
                    <a:p>
                      <a:pPr algn="l"/>
                      <a:r>
                        <a:rPr kumimoji="1" lang="en-US" altLang="ja-JP" sz="1400">
                          <a:solidFill>
                            <a:schemeClr val="bg1"/>
                          </a:solidFill>
                          <a:latin typeface="BIZ UDPゴシック" panose="020B0400000000000000" pitchFamily="50" charset="-128"/>
                          <a:ea typeface="BIZ UDPゴシック" panose="020B0400000000000000" pitchFamily="50" charset="-128"/>
                          <a:sym typeface="BIZ UDPゴシック" panose="020B0400000000000000" pitchFamily="50" charset="-128"/>
                        </a:rPr>
                        <a:t>B</a:t>
                      </a:r>
                      <a:r>
                        <a:rPr kumimoji="1" lang="ja-JP" altLang="en-US" sz="1400">
                          <a:solidFill>
                            <a:schemeClr val="bg1"/>
                          </a:solidFill>
                          <a:latin typeface="BIZ UDPゴシック" panose="020B0400000000000000" pitchFamily="50" charset="-128"/>
                          <a:ea typeface="BIZ UDPゴシック" panose="020B0400000000000000" pitchFamily="50" charset="-128"/>
                          <a:sym typeface="BIZ UDPゴシック" panose="020B0400000000000000" pitchFamily="50" charset="-128"/>
                        </a:rPr>
                        <a:t>社</a:t>
                      </a:r>
                      <a:endParaRPr kumimoji="1" lang="en-US" altLang="ja-JP" sz="1400">
                        <a:solidFill>
                          <a:schemeClr val="bg1"/>
                        </a:solidFill>
                        <a:latin typeface="BIZ UDPゴシック" panose="020B0400000000000000" pitchFamily="50" charset="-128"/>
                        <a:ea typeface="BIZ UDPゴシック" panose="020B0400000000000000" pitchFamily="50" charset="-128"/>
                        <a:sym typeface="BIZ UDPゴシック" panose="020B0400000000000000" pitchFamily="50" charset="-128"/>
                      </a:endParaRPr>
                    </a:p>
                  </a:txBody>
                  <a:tcPr anchor="ctr">
                    <a:solidFill>
                      <a:schemeClr val="tx2"/>
                    </a:solidFill>
                  </a:tcPr>
                </a:tc>
                <a:tc>
                  <a:txBody>
                    <a:bodyPr/>
                    <a:lstStyle/>
                    <a:p>
                      <a:pPr marL="0" marR="0" lvl="0" indent="0" algn="l" defTabSz="1007772" rtl="0" eaLnBrk="1" fontAlgn="auto" latinLnBrk="0" hangingPunct="1">
                        <a:lnSpc>
                          <a:spcPct val="100000"/>
                        </a:lnSpc>
                        <a:spcBef>
                          <a:spcPts val="0"/>
                        </a:spcBef>
                        <a:spcAft>
                          <a:spcPts val="0"/>
                        </a:spcAft>
                        <a:buClrTx/>
                        <a:buSzTx/>
                        <a:buFontTx/>
                        <a:buNone/>
                        <a:tabLst/>
                        <a:defRPr/>
                      </a:pPr>
                      <a:r>
                        <a:rPr lang="ja-JP" altLang="en-US" sz="1400">
                          <a:latin typeface="BIZ UDPゴシック" panose="020B0400000000000000" pitchFamily="50" charset="-128"/>
                          <a:ea typeface="BIZ UDPゴシック" panose="020B0400000000000000" pitchFamily="50" charset="-128"/>
                          <a:sym typeface="BIZ UDPゴシック" panose="020B0400000000000000" pitchFamily="50" charset="-128"/>
                        </a:rPr>
                        <a:t>○○○○</a:t>
                      </a:r>
                      <a:endParaRPr lang="en-US" altLang="ja-JP" sz="1400">
                        <a:latin typeface="BIZ UDPゴシック" panose="020B0400000000000000" pitchFamily="50" charset="-128"/>
                        <a:ea typeface="BIZ UDPゴシック" panose="020B0400000000000000" pitchFamily="50" charset="-128"/>
                        <a:sym typeface="BIZ UDPゴシック" panose="020B0400000000000000" pitchFamily="50" charset="-128"/>
                      </a:endParaRPr>
                    </a:p>
                  </a:txBody>
                  <a:tcPr/>
                </a:tc>
                <a:tc>
                  <a:txBody>
                    <a:bodyPr/>
                    <a:lstStyle/>
                    <a:p>
                      <a:pPr marL="0" marR="0" lvl="0" indent="0" algn="l" defTabSz="1007772" rtl="0" eaLnBrk="1" fontAlgn="auto" latinLnBrk="0" hangingPunct="1">
                        <a:lnSpc>
                          <a:spcPct val="100000"/>
                        </a:lnSpc>
                        <a:spcBef>
                          <a:spcPts val="0"/>
                        </a:spcBef>
                        <a:spcAft>
                          <a:spcPts val="0"/>
                        </a:spcAft>
                        <a:buClrTx/>
                        <a:buSzTx/>
                        <a:buFontTx/>
                        <a:buNone/>
                        <a:tabLst/>
                        <a:defRPr/>
                      </a:pPr>
                      <a:r>
                        <a:rPr lang="ja-JP" altLang="en-US" sz="1400" dirty="0">
                          <a:latin typeface="BIZ UDPゴシック" panose="020B0400000000000000" pitchFamily="50" charset="-128"/>
                          <a:ea typeface="BIZ UDPゴシック" panose="020B0400000000000000" pitchFamily="50" charset="-128"/>
                          <a:sym typeface="BIZ UDPゴシック" panose="020B0400000000000000" pitchFamily="50" charset="-128"/>
                        </a:rPr>
                        <a:t>・○○円</a:t>
                      </a:r>
                      <a:endParaRPr lang="en-US" altLang="ja-JP" sz="1400" dirty="0">
                        <a:latin typeface="BIZ UDPゴシック" panose="020B0400000000000000" pitchFamily="50" charset="-128"/>
                        <a:ea typeface="BIZ UDPゴシック" panose="020B0400000000000000" pitchFamily="50" charset="-128"/>
                        <a:sym typeface="BIZ UDPゴシック" panose="020B0400000000000000" pitchFamily="50" charset="-128"/>
                      </a:endParaRPr>
                    </a:p>
                  </a:txBody>
                  <a:tcPr/>
                </a:tc>
                <a:extLst>
                  <a:ext uri="{0D108BD9-81ED-4DB2-BD59-A6C34878D82A}">
                    <a16:rowId xmlns:a16="http://schemas.microsoft.com/office/drawing/2014/main" val="100404589"/>
                  </a:ext>
                </a:extLst>
              </a:tr>
            </a:tbl>
          </a:graphicData>
        </a:graphic>
      </p:graphicFrame>
      <p:sp>
        <p:nvSpPr>
          <p:cNvPr id="6" name="テキスト ボックス 5">
            <a:extLst>
              <a:ext uri="{FF2B5EF4-FFF2-40B4-BE49-F238E27FC236}">
                <a16:creationId xmlns:a16="http://schemas.microsoft.com/office/drawing/2014/main" id="{EB302EA6-061C-D3F6-4C8A-474B270DA120}"/>
              </a:ext>
            </a:extLst>
          </p:cNvPr>
          <p:cNvSpPr txBox="1"/>
          <p:nvPr/>
        </p:nvSpPr>
        <p:spPr>
          <a:xfrm>
            <a:off x="8601902" y="118386"/>
            <a:ext cx="1905491" cy="590931"/>
          </a:xfrm>
          <a:prstGeom prst="rect">
            <a:avLst/>
          </a:prstGeom>
          <a:solidFill>
            <a:schemeClr val="accent2">
              <a:lumMod val="20000"/>
              <a:lumOff val="80000"/>
            </a:schemeClr>
          </a:solidFill>
        </p:spPr>
        <p:txBody>
          <a:bodyPr wrap="square" lIns="0" tIns="0" rIns="0" bIns="0" rtlCol="0">
            <a:spAutoFit/>
          </a:bodyPr>
          <a:lstStyle/>
          <a:p>
            <a:pPr algn="l" defTabSz="1007772" fontAlgn="ctr">
              <a:lnSpc>
                <a:spcPct val="120000"/>
              </a:lnSpc>
              <a:spcAft>
                <a:spcPts val="400"/>
              </a:spcAft>
              <a:buClr>
                <a:srgbClr val="000000"/>
              </a:buClr>
            </a:pPr>
            <a:r>
              <a:rPr kumimoji="1" lang="en-US" altLang="ja-JP" sz="3200" b="1" spc="100">
                <a:solidFill>
                  <a:srgbClr val="000000"/>
                </a:solidFill>
              </a:rPr>
              <a:t>※</a:t>
            </a:r>
            <a:r>
              <a:rPr kumimoji="1" lang="ja-JP" altLang="en-US" sz="3200" b="1" spc="100">
                <a:solidFill>
                  <a:srgbClr val="000000"/>
                </a:solidFill>
              </a:rPr>
              <a:t>参考例</a:t>
            </a:r>
          </a:p>
        </p:txBody>
      </p:sp>
      <p:sp>
        <p:nvSpPr>
          <p:cNvPr id="2" name="タイトル 3">
            <a:extLst>
              <a:ext uri="{FF2B5EF4-FFF2-40B4-BE49-F238E27FC236}">
                <a16:creationId xmlns:a16="http://schemas.microsoft.com/office/drawing/2014/main" id="{28EEAB26-1460-F013-FC4D-66178AF9673B}"/>
              </a:ext>
            </a:extLst>
          </p:cNvPr>
          <p:cNvSpPr>
            <a:spLocks noGrp="1"/>
          </p:cNvSpPr>
          <p:nvPr>
            <p:ph type="title"/>
          </p:nvPr>
        </p:nvSpPr>
        <p:spPr>
          <a:xfrm>
            <a:off x="539906" y="360696"/>
            <a:ext cx="9216000" cy="216000"/>
          </a:xfrm>
        </p:spPr>
        <p:txBody>
          <a:bodyPr vert="horz">
            <a:noAutofit/>
          </a:bodyPr>
          <a:lstStyle/>
          <a:p>
            <a:r>
              <a:rPr lang="en-US" altLang="ja-JP"/>
              <a:t>5</a:t>
            </a:r>
            <a:r>
              <a:rPr lang="ja-JP" altLang="en-US"/>
              <a:t>章．当行が提供できる支援例</a:t>
            </a:r>
          </a:p>
        </p:txBody>
      </p:sp>
    </p:spTree>
    <p:extLst>
      <p:ext uri="{BB962C8B-B14F-4D97-AF65-F5344CB8AC3E}">
        <p14:creationId xmlns:p14="http://schemas.microsoft.com/office/powerpoint/2010/main" val="27234036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BBE2216A-4AE0-7973-6D2F-1E0F3EE8D4E1}"/>
              </a:ext>
            </a:extLst>
          </p:cNvPr>
          <p:cNvGraphicFramePr>
            <a:graphicFrameLocks noChangeAspect="1"/>
          </p:cNvGraphicFramePr>
          <p:nvPr>
            <p:custDataLst>
              <p:tags r:id="rId1"/>
            </p:custDataLst>
            <p:extLst>
              <p:ext uri="{D42A27DB-BD31-4B8C-83A1-F6EECF244321}">
                <p14:modId xmlns:p14="http://schemas.microsoft.com/office/powerpoint/2010/main" val="4713306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40" imgH="541" progId="TCLayout.ActiveDocument.1">
                  <p:embed/>
                </p:oleObj>
              </mc:Choice>
              <mc:Fallback>
                <p:oleObj name="think-cell スライド" r:id="rId4" imgW="540" imgH="541" progId="TCLayout.ActiveDocument.1">
                  <p:embed/>
                  <p:pic>
                    <p:nvPicPr>
                      <p:cNvPr id="5" name="think-cell data - do not delete" hidden="1">
                        <a:extLst>
                          <a:ext uri="{FF2B5EF4-FFF2-40B4-BE49-F238E27FC236}">
                            <a16:creationId xmlns:a16="http://schemas.microsoft.com/office/drawing/2014/main" id="{BBE2216A-4AE0-7973-6D2F-1E0F3EE8D4E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テキスト プレースホルダー 2">
            <a:extLst>
              <a:ext uri="{FF2B5EF4-FFF2-40B4-BE49-F238E27FC236}">
                <a16:creationId xmlns:a16="http://schemas.microsoft.com/office/drawing/2014/main" id="{612B4A20-82A8-A859-C060-E2177A1C40EC}"/>
              </a:ext>
            </a:extLst>
          </p:cNvPr>
          <p:cNvSpPr>
            <a:spLocks noGrp="1"/>
          </p:cNvSpPr>
          <p:nvPr>
            <p:ph type="body" sz="quarter" idx="15"/>
          </p:nvPr>
        </p:nvSpPr>
        <p:spPr>
          <a:xfrm>
            <a:off x="538163" y="1601463"/>
            <a:ext cx="9612313" cy="830997"/>
          </a:xfrm>
        </p:spPr>
        <p:txBody>
          <a:bodyPr vert="horz" wrap="square" lIns="0" tIns="0" rIns="0" bIns="0" rtlCol="0">
            <a:spAutoFit/>
          </a:bodyPr>
          <a:lstStyle/>
          <a:p>
            <a:pPr fontAlgn="base" hangingPunct="0">
              <a:lnSpc>
                <a:spcPct val="100000"/>
              </a:lnSpc>
            </a:pPr>
            <a:r>
              <a:rPr lang="ja-JP" altLang="en-US" sz="1800" b="0" kern="100">
                <a:cs typeface="Times New Roman" panose="02020603050405020304" pitchFamily="18" charset="0"/>
              </a:rPr>
              <a:t>排出量削減計画</a:t>
            </a:r>
            <a:r>
              <a:rPr lang="en-US" altLang="ja-JP" sz="1800" b="0" kern="100">
                <a:cs typeface="Times New Roman" panose="02020603050405020304" pitchFamily="18" charset="0"/>
              </a:rPr>
              <a:t>/</a:t>
            </a:r>
            <a:r>
              <a:rPr lang="ja-JP" altLang="en-US" sz="1800" b="0" kern="100">
                <a:cs typeface="Times New Roman" panose="02020603050405020304" pitchFamily="18" charset="0"/>
              </a:rPr>
              <a:t>脱炭素目標の策定が完了した企業様、もしくは脱炭素に向けた設備投資を検討されている企業様には、当行より複数のサステナビリティ関連ファイナンスを提供可能。</a:t>
            </a:r>
            <a:endParaRPr lang="en-US" altLang="ja-JP" sz="1800" b="0" kern="100">
              <a:cs typeface="Times New Roman" panose="02020603050405020304" pitchFamily="18" charset="0"/>
            </a:endParaRPr>
          </a:p>
        </p:txBody>
      </p:sp>
      <p:sp>
        <p:nvSpPr>
          <p:cNvPr id="4" name="字幕 3">
            <a:extLst>
              <a:ext uri="{FF2B5EF4-FFF2-40B4-BE49-F238E27FC236}">
                <a16:creationId xmlns:a16="http://schemas.microsoft.com/office/drawing/2014/main" id="{3355EF6A-B9F6-813F-A8B0-4091AC2A8020}"/>
              </a:ext>
            </a:extLst>
          </p:cNvPr>
          <p:cNvSpPr>
            <a:spLocks noGrp="1"/>
          </p:cNvSpPr>
          <p:nvPr>
            <p:ph type="subTitle" idx="10"/>
          </p:nvPr>
        </p:nvSpPr>
        <p:spPr/>
        <p:txBody>
          <a:bodyPr/>
          <a:lstStyle/>
          <a:p>
            <a:pPr marL="514350" indent="-514350" algn="l" fontAlgn="base" hangingPunct="0">
              <a:lnSpc>
                <a:spcPct val="100000"/>
              </a:lnSpc>
              <a:buClr>
                <a:schemeClr val="tx2"/>
              </a:buClr>
              <a:buFont typeface="+mj-lt"/>
              <a:buAutoNum type="alphaLcPeriod" startAt="3"/>
            </a:pPr>
            <a:r>
              <a:rPr lang="ja-JP" altLang="en-US" sz="2800" kern="100">
                <a:cs typeface="Times New Roman" panose="02020603050405020304" pitchFamily="18" charset="0"/>
              </a:rPr>
              <a:t>サステナブルファイナンスのご提供</a:t>
            </a:r>
            <a:endParaRPr lang="ja-JP" altLang="ja-JP" sz="2800" kern="100">
              <a:effectLst/>
              <a:cs typeface="Times New Roman" panose="02020603050405020304" pitchFamily="18" charset="0"/>
            </a:endParaRPr>
          </a:p>
        </p:txBody>
      </p:sp>
      <p:graphicFrame>
        <p:nvGraphicFramePr>
          <p:cNvPr id="6" name="表 5">
            <a:extLst>
              <a:ext uri="{FF2B5EF4-FFF2-40B4-BE49-F238E27FC236}">
                <a16:creationId xmlns:a16="http://schemas.microsoft.com/office/drawing/2014/main" id="{7941D69D-6005-67DA-AB6B-E4D356BA08E3}"/>
              </a:ext>
            </a:extLst>
          </p:cNvPr>
          <p:cNvGraphicFramePr>
            <a:graphicFrameLocks noGrp="1"/>
          </p:cNvGraphicFramePr>
          <p:nvPr>
            <p:extLst>
              <p:ext uri="{D42A27DB-BD31-4B8C-83A1-F6EECF244321}">
                <p14:modId xmlns:p14="http://schemas.microsoft.com/office/powerpoint/2010/main" val="2301599438"/>
              </p:ext>
            </p:extLst>
          </p:nvPr>
        </p:nvGraphicFramePr>
        <p:xfrm>
          <a:off x="556869" y="2572118"/>
          <a:ext cx="9578074" cy="3097162"/>
        </p:xfrm>
        <a:graphic>
          <a:graphicData uri="http://schemas.openxmlformats.org/drawingml/2006/table">
            <a:tbl>
              <a:tblPr firstRow="1">
                <a:tableStyleId>{5C22544A-7EE6-4342-B048-85BDC9FD1C3A}</a:tableStyleId>
              </a:tblPr>
              <a:tblGrid>
                <a:gridCol w="1478408">
                  <a:extLst>
                    <a:ext uri="{9D8B030D-6E8A-4147-A177-3AD203B41FA5}">
                      <a16:colId xmlns:a16="http://schemas.microsoft.com/office/drawing/2014/main" val="3697748693"/>
                    </a:ext>
                  </a:extLst>
                </a:gridCol>
                <a:gridCol w="3707680">
                  <a:extLst>
                    <a:ext uri="{9D8B030D-6E8A-4147-A177-3AD203B41FA5}">
                      <a16:colId xmlns:a16="http://schemas.microsoft.com/office/drawing/2014/main" val="490917115"/>
                    </a:ext>
                  </a:extLst>
                </a:gridCol>
                <a:gridCol w="4391986">
                  <a:extLst>
                    <a:ext uri="{9D8B030D-6E8A-4147-A177-3AD203B41FA5}">
                      <a16:colId xmlns:a16="http://schemas.microsoft.com/office/drawing/2014/main" val="3593169831"/>
                    </a:ext>
                  </a:extLst>
                </a:gridCol>
              </a:tblGrid>
              <a:tr h="817280">
                <a:tc>
                  <a:txBody>
                    <a:bodyPr/>
                    <a:lstStyle/>
                    <a:p>
                      <a:pPr algn="ctr"/>
                      <a:r>
                        <a:rPr kumimoji="1" lang="ja-JP" altLang="en-US" sz="1600">
                          <a:latin typeface="BIZ UDPゴシック" panose="020B0400000000000000" pitchFamily="50" charset="-128"/>
                          <a:ea typeface="BIZ UDPゴシック" panose="020B0400000000000000" pitchFamily="50" charset="-128"/>
                          <a:sym typeface="BIZ UDPゴシック" panose="020B0400000000000000" pitchFamily="50" charset="-128"/>
                        </a:rPr>
                        <a:t>ファイナンススキーム</a:t>
                      </a:r>
                    </a:p>
                  </a:txBody>
                  <a:tcPr anchor="ctr"/>
                </a:tc>
                <a:tc>
                  <a:txBody>
                    <a:bodyPr/>
                    <a:lstStyle/>
                    <a:p>
                      <a:pPr algn="ctr"/>
                      <a:r>
                        <a:rPr kumimoji="1" lang="ja-JP" altLang="en-US" sz="1600">
                          <a:latin typeface="BIZ UDPゴシック" panose="020B0400000000000000" pitchFamily="50" charset="-128"/>
                          <a:ea typeface="BIZ UDPゴシック" panose="020B0400000000000000" pitchFamily="50" charset="-128"/>
                          <a:sym typeface="BIZ UDPゴシック" panose="020B0400000000000000" pitchFamily="50" charset="-128"/>
                        </a:rPr>
                        <a:t>スキームの詳細</a:t>
                      </a:r>
                    </a:p>
                  </a:txBody>
                  <a:tcPr anchor="ctr"/>
                </a:tc>
                <a:tc>
                  <a:txBody>
                    <a:bodyPr/>
                    <a:lstStyle/>
                    <a:p>
                      <a:pPr algn="ctr"/>
                      <a:r>
                        <a:rPr kumimoji="1" lang="ja-JP" altLang="en-US" sz="1600">
                          <a:latin typeface="BIZ UDPゴシック" panose="020B0400000000000000" pitchFamily="50" charset="-128"/>
                          <a:ea typeface="BIZ UDPゴシック" panose="020B0400000000000000" pitchFamily="50" charset="-128"/>
                          <a:sym typeface="BIZ UDPゴシック" panose="020B0400000000000000" pitchFamily="50" charset="-128"/>
                        </a:rPr>
                        <a:t>融資条件等</a:t>
                      </a:r>
                    </a:p>
                  </a:txBody>
                  <a:tcPr anchor="ctr"/>
                </a:tc>
                <a:extLst>
                  <a:ext uri="{0D108BD9-81ED-4DB2-BD59-A6C34878D82A}">
                    <a16:rowId xmlns:a16="http://schemas.microsoft.com/office/drawing/2014/main" val="2592156351"/>
                  </a:ext>
                </a:extLst>
              </a:tr>
              <a:tr h="1139941">
                <a:tc>
                  <a:txBody>
                    <a:bodyPr/>
                    <a:lstStyle/>
                    <a:p>
                      <a:pPr algn="l"/>
                      <a:r>
                        <a:rPr kumimoji="1" lang="ja-JP" altLang="en-US" sz="1400">
                          <a:solidFill>
                            <a:schemeClr val="bg1"/>
                          </a:solidFill>
                          <a:latin typeface="BIZ UDPゴシック" panose="020B0400000000000000" pitchFamily="50" charset="-128"/>
                          <a:ea typeface="BIZ UDPゴシック" panose="020B0400000000000000" pitchFamily="50" charset="-128"/>
                          <a:sym typeface="BIZ UDPゴシック" panose="020B0400000000000000" pitchFamily="50" charset="-128"/>
                        </a:rPr>
                        <a:t>スキーム</a:t>
                      </a:r>
                      <a:r>
                        <a:rPr kumimoji="1" lang="en-US" altLang="ja-JP" sz="1400">
                          <a:solidFill>
                            <a:schemeClr val="bg1"/>
                          </a:solidFill>
                          <a:latin typeface="BIZ UDPゴシック" panose="020B0400000000000000" pitchFamily="50" charset="-128"/>
                          <a:ea typeface="BIZ UDPゴシック" panose="020B0400000000000000" pitchFamily="50" charset="-128"/>
                          <a:sym typeface="BIZ UDPゴシック" panose="020B0400000000000000" pitchFamily="50" charset="-128"/>
                        </a:rPr>
                        <a:t>A</a:t>
                      </a:r>
                      <a:r>
                        <a:rPr kumimoji="1" lang="ja-JP" altLang="en-US" sz="1400">
                          <a:solidFill>
                            <a:schemeClr val="bg1"/>
                          </a:solidFill>
                          <a:latin typeface="BIZ UDPゴシック" panose="020B0400000000000000" pitchFamily="50" charset="-128"/>
                          <a:ea typeface="BIZ UDPゴシック" panose="020B0400000000000000" pitchFamily="50" charset="-128"/>
                          <a:sym typeface="BIZ UDPゴシック" panose="020B0400000000000000" pitchFamily="50" charset="-128"/>
                        </a:rPr>
                        <a:t>（</a:t>
                      </a:r>
                      <a:r>
                        <a:rPr kumimoji="1" lang="en-US" altLang="ja-JP" sz="1400">
                          <a:solidFill>
                            <a:schemeClr val="bg1"/>
                          </a:solidFill>
                          <a:latin typeface="BIZ UDPゴシック" panose="020B0400000000000000" pitchFamily="50" charset="-128"/>
                          <a:ea typeface="BIZ UDPゴシック" panose="020B0400000000000000" pitchFamily="50" charset="-128"/>
                          <a:sym typeface="BIZ UDPゴシック" panose="020B0400000000000000" pitchFamily="50" charset="-128"/>
                        </a:rPr>
                        <a:t>SLL</a:t>
                      </a:r>
                      <a:r>
                        <a:rPr kumimoji="1" lang="ja-JP" altLang="en-US" sz="1400">
                          <a:solidFill>
                            <a:schemeClr val="bg1"/>
                          </a:solidFill>
                          <a:latin typeface="BIZ UDPゴシック" panose="020B0400000000000000" pitchFamily="50" charset="-128"/>
                          <a:ea typeface="BIZ UDPゴシック" panose="020B0400000000000000" pitchFamily="50" charset="-128"/>
                          <a:sym typeface="BIZ UDPゴシック" panose="020B0400000000000000" pitchFamily="50" charset="-128"/>
                        </a:rPr>
                        <a:t>）</a:t>
                      </a:r>
                    </a:p>
                  </a:txBody>
                  <a:tcPr anchor="ctr">
                    <a:solidFill>
                      <a:schemeClr val="tx2"/>
                    </a:solidFill>
                  </a:tcPr>
                </a:tc>
                <a:tc>
                  <a:txBody>
                    <a:bodyPr/>
                    <a:lstStyle/>
                    <a:p>
                      <a:r>
                        <a:rPr kumimoji="1" lang="ja-JP" altLang="en-US" sz="1400">
                          <a:latin typeface="BIZ UDPゴシック" panose="020B0400000000000000" pitchFamily="50" charset="-128"/>
                          <a:ea typeface="BIZ UDPゴシック" panose="020B0400000000000000" pitchFamily="50" charset="-128"/>
                          <a:sym typeface="BIZ UDPゴシック" panose="020B0400000000000000" pitchFamily="50" charset="-128"/>
                        </a:rPr>
                        <a:t>○○○○</a:t>
                      </a:r>
                    </a:p>
                  </a:txBody>
                  <a:tcPr/>
                </a:tc>
                <a:tc>
                  <a:txBody>
                    <a:bodyPr/>
                    <a:lstStyle/>
                    <a:p>
                      <a:r>
                        <a:rPr kumimoji="1" lang="ja-JP" altLang="en-US" sz="1400">
                          <a:latin typeface="BIZ UDPゴシック" panose="020B0400000000000000" pitchFamily="50" charset="-128"/>
                          <a:ea typeface="BIZ UDPゴシック" panose="020B0400000000000000" pitchFamily="50" charset="-128"/>
                          <a:sym typeface="BIZ UDPゴシック" panose="020B0400000000000000" pitchFamily="50" charset="-128"/>
                        </a:rPr>
                        <a:t>・金利：年〇</a:t>
                      </a:r>
                      <a:r>
                        <a:rPr kumimoji="1" lang="en-US" altLang="ja-JP" sz="1400">
                          <a:latin typeface="BIZ UDPゴシック" panose="020B0400000000000000" pitchFamily="50" charset="-128"/>
                          <a:ea typeface="BIZ UDPゴシック" panose="020B0400000000000000" pitchFamily="50" charset="-128"/>
                          <a:sym typeface="BIZ UDPゴシック" panose="020B0400000000000000" pitchFamily="50" charset="-128"/>
                        </a:rPr>
                        <a:t>.</a:t>
                      </a:r>
                      <a:r>
                        <a:rPr kumimoji="1" lang="ja-JP" altLang="en-US" sz="1400">
                          <a:latin typeface="BIZ UDPゴシック" panose="020B0400000000000000" pitchFamily="50" charset="-128"/>
                          <a:ea typeface="BIZ UDPゴシック" panose="020B0400000000000000" pitchFamily="50" charset="-128"/>
                          <a:sym typeface="BIZ UDPゴシック" panose="020B0400000000000000" pitchFamily="50" charset="-128"/>
                        </a:rPr>
                        <a:t>〇％</a:t>
                      </a:r>
                      <a:endParaRPr kumimoji="1" lang="en-US" altLang="ja-JP" sz="1400">
                        <a:latin typeface="BIZ UDPゴシック" panose="020B0400000000000000" pitchFamily="50" charset="-128"/>
                        <a:ea typeface="BIZ UDPゴシック" panose="020B0400000000000000" pitchFamily="50" charset="-128"/>
                        <a:sym typeface="BIZ UDPゴシック" panose="020B0400000000000000" pitchFamily="50" charset="-128"/>
                      </a:endParaRPr>
                    </a:p>
                    <a:p>
                      <a:r>
                        <a:rPr kumimoji="1" lang="ja-JP" altLang="en-US" sz="1400">
                          <a:latin typeface="BIZ UDPゴシック" panose="020B0400000000000000" pitchFamily="50" charset="-128"/>
                          <a:ea typeface="BIZ UDPゴシック" panose="020B0400000000000000" pitchFamily="50" charset="-128"/>
                          <a:sym typeface="BIZ UDPゴシック" panose="020B0400000000000000" pitchFamily="50" charset="-128"/>
                        </a:rPr>
                        <a:t>・融資額：上限○○億円</a:t>
                      </a:r>
                      <a:endParaRPr kumimoji="1" lang="en-US" altLang="ja-JP" sz="1400">
                        <a:latin typeface="BIZ UDPゴシック" panose="020B0400000000000000" pitchFamily="50" charset="-128"/>
                        <a:ea typeface="BIZ UDPゴシック" panose="020B0400000000000000" pitchFamily="50" charset="-128"/>
                        <a:sym typeface="BIZ UDPゴシック" panose="020B0400000000000000" pitchFamily="50" charset="-128"/>
                      </a:endParaRPr>
                    </a:p>
                    <a:p>
                      <a:r>
                        <a:rPr kumimoji="1" lang="ja-JP" altLang="en-US" sz="1400">
                          <a:latin typeface="BIZ UDPゴシック" panose="020B0400000000000000" pitchFamily="50" charset="-128"/>
                          <a:ea typeface="BIZ UDPゴシック" panose="020B0400000000000000" pitchFamily="50" charset="-128"/>
                          <a:sym typeface="BIZ UDPゴシック" panose="020B0400000000000000" pitchFamily="50" charset="-128"/>
                        </a:rPr>
                        <a:t>・返済期間：最長○○年</a:t>
                      </a:r>
                    </a:p>
                  </a:txBody>
                  <a:tcPr/>
                </a:tc>
                <a:extLst>
                  <a:ext uri="{0D108BD9-81ED-4DB2-BD59-A6C34878D82A}">
                    <a16:rowId xmlns:a16="http://schemas.microsoft.com/office/drawing/2014/main" val="1752461511"/>
                  </a:ext>
                </a:extLst>
              </a:tr>
              <a:tr h="1139941">
                <a:tc>
                  <a:txBody>
                    <a:bodyPr/>
                    <a:lstStyle/>
                    <a:p>
                      <a:pPr algn="l"/>
                      <a:r>
                        <a:rPr kumimoji="1" lang="ja-JP" altLang="en-US" sz="1400">
                          <a:solidFill>
                            <a:schemeClr val="bg1"/>
                          </a:solidFill>
                          <a:latin typeface="BIZ UDPゴシック" panose="020B0400000000000000" pitchFamily="50" charset="-128"/>
                          <a:ea typeface="BIZ UDPゴシック" panose="020B0400000000000000" pitchFamily="50" charset="-128"/>
                          <a:sym typeface="BIZ UDPゴシック" panose="020B0400000000000000" pitchFamily="50" charset="-128"/>
                        </a:rPr>
                        <a:t>スキーム</a:t>
                      </a:r>
                      <a:r>
                        <a:rPr kumimoji="1" lang="en-US" altLang="ja-JP" sz="1400">
                          <a:solidFill>
                            <a:schemeClr val="bg1"/>
                          </a:solidFill>
                          <a:latin typeface="BIZ UDPゴシック" panose="020B0400000000000000" pitchFamily="50" charset="-128"/>
                          <a:ea typeface="BIZ UDPゴシック" panose="020B0400000000000000" pitchFamily="50" charset="-128"/>
                          <a:sym typeface="BIZ UDPゴシック" panose="020B0400000000000000" pitchFamily="50" charset="-128"/>
                        </a:rPr>
                        <a:t>B</a:t>
                      </a:r>
                      <a:r>
                        <a:rPr kumimoji="1" lang="ja-JP" altLang="en-US" sz="1400">
                          <a:solidFill>
                            <a:schemeClr val="bg1"/>
                          </a:solidFill>
                          <a:latin typeface="BIZ UDPゴシック" panose="020B0400000000000000" pitchFamily="50" charset="-128"/>
                          <a:ea typeface="BIZ UDPゴシック" panose="020B0400000000000000" pitchFamily="50" charset="-128"/>
                          <a:sym typeface="BIZ UDPゴシック" panose="020B0400000000000000" pitchFamily="50" charset="-128"/>
                        </a:rPr>
                        <a:t>（グリーンローン）</a:t>
                      </a:r>
                      <a:endParaRPr kumimoji="1" lang="en-US" altLang="ja-JP" sz="1400">
                        <a:solidFill>
                          <a:schemeClr val="bg1"/>
                        </a:solidFill>
                        <a:latin typeface="BIZ UDPゴシック" panose="020B0400000000000000" pitchFamily="50" charset="-128"/>
                        <a:ea typeface="BIZ UDPゴシック" panose="020B0400000000000000" pitchFamily="50" charset="-128"/>
                        <a:sym typeface="BIZ UDPゴシック" panose="020B0400000000000000" pitchFamily="50" charset="-128"/>
                      </a:endParaRPr>
                    </a:p>
                  </a:txBody>
                  <a:tcPr anchor="ctr">
                    <a:solidFill>
                      <a:schemeClr val="tx2"/>
                    </a:solidFill>
                  </a:tcPr>
                </a:tc>
                <a:tc>
                  <a:txBody>
                    <a:bodyPr/>
                    <a:lstStyle/>
                    <a:p>
                      <a:pPr marL="0" marR="0" lvl="0" indent="0" algn="l" defTabSz="1007772" rtl="0" eaLnBrk="1" fontAlgn="auto" latinLnBrk="0" hangingPunct="1">
                        <a:lnSpc>
                          <a:spcPct val="100000"/>
                        </a:lnSpc>
                        <a:spcBef>
                          <a:spcPts val="0"/>
                        </a:spcBef>
                        <a:spcAft>
                          <a:spcPts val="0"/>
                        </a:spcAft>
                        <a:buClrTx/>
                        <a:buSzTx/>
                        <a:buFontTx/>
                        <a:buNone/>
                        <a:tabLst/>
                        <a:defRPr/>
                      </a:pPr>
                      <a:r>
                        <a:rPr lang="ja-JP" altLang="en-US" sz="1400">
                          <a:latin typeface="BIZ UDPゴシック" panose="020B0400000000000000" pitchFamily="50" charset="-128"/>
                          <a:ea typeface="BIZ UDPゴシック" panose="020B0400000000000000" pitchFamily="50" charset="-128"/>
                          <a:sym typeface="BIZ UDPゴシック" panose="020B0400000000000000" pitchFamily="50" charset="-128"/>
                        </a:rPr>
                        <a:t>○○○○</a:t>
                      </a:r>
                      <a:endParaRPr lang="en-US" altLang="ja-JP" sz="1400">
                        <a:latin typeface="BIZ UDPゴシック" panose="020B0400000000000000" pitchFamily="50" charset="-128"/>
                        <a:ea typeface="BIZ UDPゴシック" panose="020B0400000000000000" pitchFamily="50" charset="-128"/>
                        <a:sym typeface="BIZ UDPゴシック" panose="020B0400000000000000" pitchFamily="50" charset="-128"/>
                      </a:endParaRPr>
                    </a:p>
                  </a:txBody>
                  <a:tcPr/>
                </a:tc>
                <a:tc>
                  <a:txBody>
                    <a:bodyPr/>
                    <a:lstStyle/>
                    <a:p>
                      <a:r>
                        <a:rPr kumimoji="1" lang="ja-JP" altLang="en-US" sz="1400" dirty="0">
                          <a:latin typeface="BIZ UDPゴシック" panose="020B0400000000000000" pitchFamily="50" charset="-128"/>
                          <a:ea typeface="BIZ UDPゴシック" panose="020B0400000000000000" pitchFamily="50" charset="-128"/>
                          <a:sym typeface="BIZ UDPゴシック" panose="020B0400000000000000" pitchFamily="50" charset="-128"/>
                        </a:rPr>
                        <a:t>・金利：年〇</a:t>
                      </a:r>
                      <a:r>
                        <a:rPr kumimoji="1" lang="en-US" altLang="ja-JP" sz="1400" dirty="0">
                          <a:latin typeface="BIZ UDPゴシック" panose="020B0400000000000000" pitchFamily="50" charset="-128"/>
                          <a:ea typeface="BIZ UDPゴシック" panose="020B0400000000000000" pitchFamily="50" charset="-128"/>
                          <a:sym typeface="BIZ UDPゴシック" panose="020B0400000000000000" pitchFamily="50" charset="-128"/>
                        </a:rPr>
                        <a:t>.</a:t>
                      </a:r>
                      <a:r>
                        <a:rPr kumimoji="1" lang="ja-JP" altLang="en-US" sz="1400" dirty="0">
                          <a:latin typeface="BIZ UDPゴシック" panose="020B0400000000000000" pitchFamily="50" charset="-128"/>
                          <a:ea typeface="BIZ UDPゴシック" panose="020B0400000000000000" pitchFamily="50" charset="-128"/>
                          <a:sym typeface="BIZ UDPゴシック" panose="020B0400000000000000" pitchFamily="50" charset="-128"/>
                        </a:rPr>
                        <a:t>〇％</a:t>
                      </a:r>
                      <a:endParaRPr kumimoji="1" lang="en-US" altLang="ja-JP" sz="1400" dirty="0">
                        <a:latin typeface="BIZ UDPゴシック" panose="020B0400000000000000" pitchFamily="50" charset="-128"/>
                        <a:ea typeface="BIZ UDPゴシック" panose="020B0400000000000000" pitchFamily="50" charset="-128"/>
                        <a:sym typeface="BIZ UDPゴシック" panose="020B0400000000000000" pitchFamily="50" charset="-128"/>
                      </a:endParaRPr>
                    </a:p>
                    <a:p>
                      <a:r>
                        <a:rPr kumimoji="1" lang="ja-JP" altLang="en-US" sz="1400" dirty="0">
                          <a:latin typeface="BIZ UDPゴシック" panose="020B0400000000000000" pitchFamily="50" charset="-128"/>
                          <a:ea typeface="BIZ UDPゴシック" panose="020B0400000000000000" pitchFamily="50" charset="-128"/>
                          <a:sym typeface="BIZ UDPゴシック" panose="020B0400000000000000" pitchFamily="50" charset="-128"/>
                        </a:rPr>
                        <a:t>・融資額：上限○○億円</a:t>
                      </a:r>
                      <a:endParaRPr kumimoji="1" lang="en-US" altLang="ja-JP" sz="1400" dirty="0">
                        <a:latin typeface="BIZ UDPゴシック" panose="020B0400000000000000" pitchFamily="50" charset="-128"/>
                        <a:ea typeface="BIZ UDPゴシック" panose="020B0400000000000000" pitchFamily="50" charset="-128"/>
                        <a:sym typeface="BIZ UDPゴシック" panose="020B0400000000000000" pitchFamily="50" charset="-128"/>
                      </a:endParaRPr>
                    </a:p>
                    <a:p>
                      <a:r>
                        <a:rPr kumimoji="1" lang="ja-JP" altLang="en-US" sz="1400" dirty="0">
                          <a:latin typeface="BIZ UDPゴシック" panose="020B0400000000000000" pitchFamily="50" charset="-128"/>
                          <a:ea typeface="BIZ UDPゴシック" panose="020B0400000000000000" pitchFamily="50" charset="-128"/>
                          <a:sym typeface="BIZ UDPゴシック" panose="020B0400000000000000" pitchFamily="50" charset="-128"/>
                        </a:rPr>
                        <a:t>・返済期間：最長○○年</a:t>
                      </a:r>
                    </a:p>
                  </a:txBody>
                  <a:tcPr/>
                </a:tc>
                <a:extLst>
                  <a:ext uri="{0D108BD9-81ED-4DB2-BD59-A6C34878D82A}">
                    <a16:rowId xmlns:a16="http://schemas.microsoft.com/office/drawing/2014/main" val="100404589"/>
                  </a:ext>
                </a:extLst>
              </a:tr>
            </a:tbl>
          </a:graphicData>
        </a:graphic>
      </p:graphicFrame>
      <p:sp>
        <p:nvSpPr>
          <p:cNvPr id="7" name="テキスト ボックス 6">
            <a:extLst>
              <a:ext uri="{FF2B5EF4-FFF2-40B4-BE49-F238E27FC236}">
                <a16:creationId xmlns:a16="http://schemas.microsoft.com/office/drawing/2014/main" id="{34D298C3-93CD-6E7C-B87E-F9F504378501}"/>
              </a:ext>
            </a:extLst>
          </p:cNvPr>
          <p:cNvSpPr txBox="1"/>
          <p:nvPr/>
        </p:nvSpPr>
        <p:spPr>
          <a:xfrm>
            <a:off x="8601902" y="118386"/>
            <a:ext cx="1905491" cy="590931"/>
          </a:xfrm>
          <a:prstGeom prst="rect">
            <a:avLst/>
          </a:prstGeom>
          <a:solidFill>
            <a:schemeClr val="accent2">
              <a:lumMod val="20000"/>
              <a:lumOff val="80000"/>
            </a:schemeClr>
          </a:solidFill>
        </p:spPr>
        <p:txBody>
          <a:bodyPr wrap="square" lIns="0" tIns="0" rIns="0" bIns="0" rtlCol="0">
            <a:spAutoFit/>
          </a:bodyPr>
          <a:lstStyle/>
          <a:p>
            <a:pPr algn="l" defTabSz="1007772" fontAlgn="ctr">
              <a:lnSpc>
                <a:spcPct val="120000"/>
              </a:lnSpc>
              <a:spcAft>
                <a:spcPts val="400"/>
              </a:spcAft>
              <a:buClr>
                <a:srgbClr val="000000"/>
              </a:buClr>
            </a:pPr>
            <a:r>
              <a:rPr kumimoji="1" lang="en-US" altLang="ja-JP" sz="3200" b="1" spc="100">
                <a:solidFill>
                  <a:srgbClr val="000000"/>
                </a:solidFill>
              </a:rPr>
              <a:t>※</a:t>
            </a:r>
            <a:r>
              <a:rPr kumimoji="1" lang="ja-JP" altLang="en-US" sz="3200" b="1" spc="100">
                <a:solidFill>
                  <a:srgbClr val="000000"/>
                </a:solidFill>
              </a:rPr>
              <a:t>参考例</a:t>
            </a:r>
          </a:p>
        </p:txBody>
      </p:sp>
      <p:sp>
        <p:nvSpPr>
          <p:cNvPr id="2" name="タイトル 3">
            <a:extLst>
              <a:ext uri="{FF2B5EF4-FFF2-40B4-BE49-F238E27FC236}">
                <a16:creationId xmlns:a16="http://schemas.microsoft.com/office/drawing/2014/main" id="{2EE0C613-7F89-0E35-B60C-9245BC7C4696}"/>
              </a:ext>
            </a:extLst>
          </p:cNvPr>
          <p:cNvSpPr>
            <a:spLocks noGrp="1"/>
          </p:cNvSpPr>
          <p:nvPr>
            <p:ph type="title"/>
          </p:nvPr>
        </p:nvSpPr>
        <p:spPr>
          <a:xfrm>
            <a:off x="539906" y="360696"/>
            <a:ext cx="9216000" cy="216000"/>
          </a:xfrm>
        </p:spPr>
        <p:txBody>
          <a:bodyPr vert="horz">
            <a:noAutofit/>
          </a:bodyPr>
          <a:lstStyle/>
          <a:p>
            <a:r>
              <a:rPr lang="en-US" altLang="ja-JP"/>
              <a:t>5</a:t>
            </a:r>
            <a:r>
              <a:rPr lang="ja-JP" altLang="en-US"/>
              <a:t>章．当行が提供できる支援例</a:t>
            </a:r>
          </a:p>
        </p:txBody>
      </p:sp>
    </p:spTree>
    <p:extLst>
      <p:ext uri="{BB962C8B-B14F-4D97-AF65-F5344CB8AC3E}">
        <p14:creationId xmlns:p14="http://schemas.microsoft.com/office/powerpoint/2010/main" val="16996193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0D6803D7-B557-4B9E-3522-1E87F53DCDDA}"/>
              </a:ext>
            </a:extLst>
          </p:cNvPr>
          <p:cNvGraphicFramePr>
            <a:graphicFrameLocks noChangeAspect="1"/>
          </p:cNvGraphicFramePr>
          <p:nvPr>
            <p:custDataLst>
              <p:tags r:id="rId1"/>
            </p:custDataLst>
            <p:extLst>
              <p:ext uri="{D42A27DB-BD31-4B8C-83A1-F6EECF244321}">
                <p14:modId xmlns:p14="http://schemas.microsoft.com/office/powerpoint/2010/main" val="32608296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40" imgH="541" progId="TCLayout.ActiveDocument.1">
                  <p:embed/>
                </p:oleObj>
              </mc:Choice>
              <mc:Fallback>
                <p:oleObj name="think-cell スライド" r:id="rId4" imgW="540" imgH="541" progId="TCLayout.ActiveDocument.1">
                  <p:embed/>
                  <p:pic>
                    <p:nvPicPr>
                      <p:cNvPr id="2" name="think-cell data - do not delete" hidden="1">
                        <a:extLst>
                          <a:ext uri="{FF2B5EF4-FFF2-40B4-BE49-F238E27FC236}">
                            <a16:creationId xmlns:a16="http://schemas.microsoft.com/office/drawing/2014/main" id="{0D6803D7-B557-4B9E-3522-1E87F53DCDD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字幕 3">
            <a:extLst>
              <a:ext uri="{FF2B5EF4-FFF2-40B4-BE49-F238E27FC236}">
                <a16:creationId xmlns:a16="http://schemas.microsoft.com/office/drawing/2014/main" id="{3355EF6A-B9F6-813F-A8B0-4091AC2A8020}"/>
              </a:ext>
            </a:extLst>
          </p:cNvPr>
          <p:cNvSpPr>
            <a:spLocks noGrp="1"/>
          </p:cNvSpPr>
          <p:nvPr>
            <p:ph type="subTitle" idx="10"/>
          </p:nvPr>
        </p:nvSpPr>
        <p:spPr/>
        <p:txBody>
          <a:bodyPr/>
          <a:lstStyle/>
          <a:p>
            <a:pPr marL="114300" indent="-114300" algn="l" fontAlgn="base" hangingPunct="0">
              <a:lnSpc>
                <a:spcPct val="100000"/>
              </a:lnSpc>
            </a:pPr>
            <a:r>
              <a:rPr lang="en-US" altLang="ja-JP" sz="2800" kern="100">
                <a:cs typeface="Times New Roman" panose="02020603050405020304" pitchFamily="18" charset="0"/>
              </a:rPr>
              <a:t>【</a:t>
            </a:r>
            <a:r>
              <a:rPr lang="ja-JP" altLang="en-US" sz="2800" kern="100">
                <a:cs typeface="Times New Roman" panose="02020603050405020304" pitchFamily="18" charset="0"/>
              </a:rPr>
              <a:t>参考</a:t>
            </a:r>
            <a:r>
              <a:rPr lang="en-US" altLang="ja-JP" sz="2800" kern="100">
                <a:cs typeface="Times New Roman" panose="02020603050405020304" pitchFamily="18" charset="0"/>
              </a:rPr>
              <a:t>】</a:t>
            </a:r>
            <a:r>
              <a:rPr lang="ja-JP" altLang="en-US" sz="2800" kern="100">
                <a:effectLst/>
                <a:cs typeface="Times New Roman" panose="02020603050405020304" pitchFamily="18" charset="0"/>
              </a:rPr>
              <a:t>カーボンニュートラル向け関連補助金</a:t>
            </a:r>
            <a:endParaRPr lang="ja-JP" altLang="ja-JP" sz="2800" kern="100">
              <a:effectLst/>
              <a:cs typeface="Times New Roman" panose="02020603050405020304" pitchFamily="18" charset="0"/>
            </a:endParaRPr>
          </a:p>
        </p:txBody>
      </p:sp>
      <p:graphicFrame>
        <p:nvGraphicFramePr>
          <p:cNvPr id="8" name="表 8">
            <a:extLst>
              <a:ext uri="{FF2B5EF4-FFF2-40B4-BE49-F238E27FC236}">
                <a16:creationId xmlns:a16="http://schemas.microsoft.com/office/drawing/2014/main" id="{B8BFADC3-7232-4DD4-1CB7-C4365555AABC}"/>
              </a:ext>
            </a:extLst>
          </p:cNvPr>
          <p:cNvGraphicFramePr>
            <a:graphicFrameLocks noGrp="1"/>
          </p:cNvGraphicFramePr>
          <p:nvPr>
            <p:extLst>
              <p:ext uri="{D42A27DB-BD31-4B8C-83A1-F6EECF244321}">
                <p14:modId xmlns:p14="http://schemas.microsoft.com/office/powerpoint/2010/main" val="2021495830"/>
              </p:ext>
            </p:extLst>
          </p:nvPr>
        </p:nvGraphicFramePr>
        <p:xfrm>
          <a:off x="207568" y="1473954"/>
          <a:ext cx="10276675" cy="5240258"/>
        </p:xfrm>
        <a:graphic>
          <a:graphicData uri="http://schemas.openxmlformats.org/drawingml/2006/table">
            <a:tbl>
              <a:tblPr firstRow="1" bandRow="1">
                <a:tableStyleId>{5C22544A-7EE6-4342-B048-85BDC9FD1C3A}</a:tableStyleId>
              </a:tblPr>
              <a:tblGrid>
                <a:gridCol w="1270712">
                  <a:extLst>
                    <a:ext uri="{9D8B030D-6E8A-4147-A177-3AD203B41FA5}">
                      <a16:colId xmlns:a16="http://schemas.microsoft.com/office/drawing/2014/main" val="3838996352"/>
                    </a:ext>
                  </a:extLst>
                </a:gridCol>
                <a:gridCol w="2125980">
                  <a:extLst>
                    <a:ext uri="{9D8B030D-6E8A-4147-A177-3AD203B41FA5}">
                      <a16:colId xmlns:a16="http://schemas.microsoft.com/office/drawing/2014/main" val="2194363314"/>
                    </a:ext>
                  </a:extLst>
                </a:gridCol>
                <a:gridCol w="3970020">
                  <a:extLst>
                    <a:ext uri="{9D8B030D-6E8A-4147-A177-3AD203B41FA5}">
                      <a16:colId xmlns:a16="http://schemas.microsoft.com/office/drawing/2014/main" val="2289142867"/>
                    </a:ext>
                  </a:extLst>
                </a:gridCol>
                <a:gridCol w="2909963">
                  <a:extLst>
                    <a:ext uri="{9D8B030D-6E8A-4147-A177-3AD203B41FA5}">
                      <a16:colId xmlns:a16="http://schemas.microsoft.com/office/drawing/2014/main" val="567830432"/>
                    </a:ext>
                  </a:extLst>
                </a:gridCol>
              </a:tblGrid>
              <a:tr h="261776">
                <a:tc>
                  <a:txBody>
                    <a:bodyPr/>
                    <a:lstStyle/>
                    <a:p>
                      <a:endParaRPr kumimoji="1" lang="ja-JP"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endParaRPr>
                    </a:p>
                  </a:txBody>
                  <a:tcPr/>
                </a:tc>
                <a:tc>
                  <a:txBody>
                    <a:bodyPr/>
                    <a:lstStyle/>
                    <a:p>
                      <a:r>
                        <a:rPr kumimoji="1" lang="ja-JP" altLang="en-US" sz="1100">
                          <a:latin typeface="BIZ UDPゴシック" panose="020B0400000000000000" pitchFamily="50" charset="-128"/>
                          <a:ea typeface="BIZ UDPゴシック" panose="020B0400000000000000" pitchFamily="50" charset="-128"/>
                          <a:sym typeface="BIZ UDPゴシック" panose="020B0400000000000000" pitchFamily="50" charset="-128"/>
                        </a:rPr>
                        <a:t>対象</a:t>
                      </a:r>
                    </a:p>
                  </a:txBody>
                  <a:tcPr/>
                </a:tc>
                <a:tc>
                  <a:txBody>
                    <a:bodyPr/>
                    <a:lstStyle/>
                    <a:p>
                      <a:r>
                        <a:rPr kumimoji="1" lang="ja-JP"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要件</a:t>
                      </a:r>
                    </a:p>
                  </a:txBody>
                  <a:tcPr/>
                </a:tc>
                <a:tc>
                  <a:txBody>
                    <a:bodyPr/>
                    <a:lstStyle/>
                    <a:p>
                      <a:r>
                        <a:rPr kumimoji="1" lang="ja-JP" altLang="en-US" sz="1100">
                          <a:latin typeface="BIZ UDPゴシック" panose="020B0400000000000000" pitchFamily="50" charset="-128"/>
                          <a:ea typeface="BIZ UDPゴシック" panose="020B0400000000000000" pitchFamily="50" charset="-128"/>
                          <a:sym typeface="BIZ UDPゴシック" panose="020B0400000000000000" pitchFamily="50" charset="-128"/>
                        </a:rPr>
                        <a:t>補助額（補助率・補助限度額）</a:t>
                      </a:r>
                    </a:p>
                  </a:txBody>
                  <a:tcPr/>
                </a:tc>
                <a:extLst>
                  <a:ext uri="{0D108BD9-81ED-4DB2-BD59-A6C34878D82A}">
                    <a16:rowId xmlns:a16="http://schemas.microsoft.com/office/drawing/2014/main" val="1768186807"/>
                  </a:ext>
                </a:extLst>
              </a:tr>
              <a:tr h="1067237">
                <a:tc>
                  <a:txBody>
                    <a:bodyPr/>
                    <a:lstStyle/>
                    <a:p>
                      <a:r>
                        <a:rPr kumimoji="1" lang="en-US" altLang="ja-JP" sz="1100" b="1" dirty="0">
                          <a:latin typeface="BIZ UDPゴシック" panose="020B0400000000000000" pitchFamily="50" charset="-128"/>
                          <a:ea typeface="BIZ UDPゴシック" panose="020B0400000000000000" pitchFamily="50" charset="-128"/>
                          <a:sym typeface="BIZ UDPゴシック" panose="020B0400000000000000" pitchFamily="50" charset="-128"/>
                        </a:rPr>
                        <a:t>IT</a:t>
                      </a:r>
                      <a:r>
                        <a:rPr kumimoji="1" lang="ja-JP" altLang="en-US" sz="1100" b="1" dirty="0">
                          <a:latin typeface="BIZ UDPゴシック" panose="020B0400000000000000" pitchFamily="50" charset="-128"/>
                          <a:ea typeface="BIZ UDPゴシック" panose="020B0400000000000000" pitchFamily="50" charset="-128"/>
                          <a:sym typeface="BIZ UDPゴシック" panose="020B0400000000000000" pitchFamily="50" charset="-128"/>
                        </a:rPr>
                        <a:t>導入補助金</a:t>
                      </a:r>
                      <a:br>
                        <a:rPr kumimoji="1" lang="en-US" altLang="ja-JP" sz="1100" b="1" dirty="0">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1" lang="en-US" altLang="ja-JP" sz="1100" b="1" dirty="0">
                          <a:latin typeface="BIZ UDPゴシック" panose="020B0400000000000000" pitchFamily="50" charset="-128"/>
                          <a:ea typeface="BIZ UDPゴシック" panose="020B0400000000000000" pitchFamily="50" charset="-128"/>
                          <a:sym typeface="BIZ UDPゴシック" panose="020B0400000000000000" pitchFamily="50" charset="-128"/>
                        </a:rPr>
                        <a:t>(</a:t>
                      </a:r>
                      <a:r>
                        <a:rPr kumimoji="1" lang="ja-JP" altLang="en-US" sz="1100" b="1" dirty="0">
                          <a:latin typeface="BIZ UDPゴシック" panose="020B0400000000000000" pitchFamily="50" charset="-128"/>
                          <a:ea typeface="BIZ UDPゴシック" panose="020B0400000000000000" pitchFamily="50" charset="-128"/>
                          <a:sym typeface="BIZ UDPゴシック" panose="020B0400000000000000" pitchFamily="50" charset="-128"/>
                        </a:rPr>
                        <a:t>通常枠）</a:t>
                      </a:r>
                    </a:p>
                  </a:txBody>
                  <a:tcPr/>
                </a:tc>
                <a:tc>
                  <a:txBody>
                    <a:bodyPr/>
                    <a:lstStyle/>
                    <a:p>
                      <a:r>
                        <a:rPr kumimoji="1" lang="ja-JP"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排出量の見える化・使用エネルギー量の管理を行う排出量算定ツールやエネルギーマネジメントシステムの導入などの、生産性向上に資する取組</a:t>
                      </a:r>
                    </a:p>
                  </a:txBody>
                  <a:tcPr/>
                </a:tc>
                <a:tc>
                  <a:txBody>
                    <a:bodyPr/>
                    <a:lstStyle/>
                    <a:p>
                      <a:r>
                        <a:rPr kumimoji="1" lang="ja-JP"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・中小企業・小規模事業者等であること</a:t>
                      </a:r>
                      <a:endParaRPr kumimoji="1" lang="en-US" altLang="ja-JP" sz="1100" dirty="0">
                        <a:latin typeface="BIZ UDPゴシック" panose="020B0400000000000000" pitchFamily="50" charset="-128"/>
                        <a:ea typeface="BIZ UDPゴシック" panose="020B0400000000000000" pitchFamily="50" charset="-128"/>
                        <a:sym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a:t>
                      </a:r>
                      <a:r>
                        <a:rPr kumimoji="1" lang="en-US" altLang="ja-JP" sz="1100" dirty="0">
                          <a:latin typeface="BIZ UDPゴシック" panose="020B0400000000000000" pitchFamily="50" charset="-128"/>
                          <a:ea typeface="BIZ UDPゴシック" panose="020B0400000000000000" pitchFamily="50" charset="-128"/>
                          <a:sym typeface="BIZ UDPゴシック" panose="020B0400000000000000" pitchFamily="50" charset="-128"/>
                        </a:rPr>
                        <a:t>3</a:t>
                      </a:r>
                      <a:r>
                        <a:rPr kumimoji="1" lang="ja-JP"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年間の事業計画を策定し、</a:t>
                      </a:r>
                      <a:r>
                        <a:rPr kumimoji="1" lang="en-US" altLang="ja-JP" sz="1100" dirty="0">
                          <a:latin typeface="BIZ UDPゴシック" panose="020B0400000000000000" pitchFamily="50" charset="-128"/>
                          <a:ea typeface="BIZ UDPゴシック" panose="020B0400000000000000" pitchFamily="50" charset="-128"/>
                          <a:sym typeface="BIZ UDPゴシック" panose="020B0400000000000000" pitchFamily="50" charset="-128"/>
                        </a:rPr>
                        <a:t>1</a:t>
                      </a:r>
                      <a:r>
                        <a:rPr kumimoji="1" lang="ja-JP"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年後及び事業計画期間において労働生産性を年平均成長率３％以上向上させること</a:t>
                      </a:r>
                    </a:p>
                  </a:txBody>
                  <a:tcPr/>
                </a:tc>
                <a:tc>
                  <a:txBody>
                    <a:bodyPr/>
                    <a:lstStyle/>
                    <a:p>
                      <a:r>
                        <a:rPr kumimoji="1" lang="zh-TW"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○補助上限額</a:t>
                      </a:r>
                    </a:p>
                    <a:p>
                      <a:r>
                        <a:rPr kumimoji="1" lang="en-US" altLang="zh-TW" sz="1100" dirty="0">
                          <a:latin typeface="BIZ UDPゴシック" panose="020B0400000000000000" pitchFamily="50" charset="-128"/>
                          <a:ea typeface="BIZ UDPゴシック" panose="020B0400000000000000" pitchFamily="50" charset="-128"/>
                          <a:sym typeface="BIZ UDPゴシック" panose="020B0400000000000000" pitchFamily="50" charset="-128"/>
                        </a:rPr>
                        <a:t>150</a:t>
                      </a:r>
                      <a:r>
                        <a:rPr kumimoji="1" lang="zh-TW"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万円</a:t>
                      </a:r>
                      <a:r>
                        <a:rPr kumimoji="1" lang="ja-JP"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a:t>
                      </a:r>
                      <a:r>
                        <a:rPr kumimoji="1" lang="en-US" altLang="zh-TW" sz="1100" dirty="0">
                          <a:latin typeface="BIZ UDPゴシック" panose="020B0400000000000000" pitchFamily="50" charset="-128"/>
                          <a:ea typeface="BIZ UDPゴシック" panose="020B0400000000000000" pitchFamily="50" charset="-128"/>
                          <a:sym typeface="BIZ UDPゴシック" panose="020B0400000000000000" pitchFamily="50" charset="-128"/>
                        </a:rPr>
                        <a:t>450</a:t>
                      </a:r>
                      <a:r>
                        <a:rPr kumimoji="1" lang="zh-TW"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万円</a:t>
                      </a:r>
                      <a:endParaRPr kumimoji="1" lang="en-US" altLang="zh-TW" sz="1100" dirty="0">
                        <a:latin typeface="BIZ UDPゴシック" panose="020B0400000000000000" pitchFamily="50" charset="-128"/>
                        <a:ea typeface="BIZ UDPゴシック" panose="020B0400000000000000" pitchFamily="50" charset="-128"/>
                        <a:sym typeface="BIZ UDPゴシック" panose="020B0400000000000000" pitchFamily="50" charset="-128"/>
                      </a:endParaRPr>
                    </a:p>
                    <a:p>
                      <a:r>
                        <a:rPr kumimoji="1" lang="en-US" altLang="ja-JP" sz="1100" dirty="0">
                          <a:latin typeface="BIZ UDPゴシック" panose="020B0400000000000000" pitchFamily="50" charset="-128"/>
                          <a:ea typeface="BIZ UDPゴシック" panose="020B0400000000000000" pitchFamily="50" charset="-128"/>
                          <a:sym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申請内容により変動</a:t>
                      </a:r>
                      <a:endParaRPr kumimoji="1" lang="zh-TW"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endParaRPr>
                    </a:p>
                    <a:p>
                      <a:r>
                        <a:rPr kumimoji="1" lang="zh-TW"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○補助率</a:t>
                      </a:r>
                    </a:p>
                    <a:p>
                      <a:r>
                        <a:rPr kumimoji="1" lang="en-US" altLang="zh-TW" sz="1100" dirty="0">
                          <a:latin typeface="BIZ UDPゴシック" panose="020B0400000000000000" pitchFamily="50" charset="-128"/>
                          <a:ea typeface="BIZ UDPゴシック" panose="020B0400000000000000" pitchFamily="50" charset="-128"/>
                          <a:sym typeface="BIZ UDPゴシック" panose="020B0400000000000000" pitchFamily="50" charset="-128"/>
                        </a:rPr>
                        <a:t>1/2</a:t>
                      </a:r>
                      <a:endParaRPr kumimoji="1" lang="ja-JP"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endParaRPr>
                    </a:p>
                  </a:txBody>
                  <a:tcPr/>
                </a:tc>
                <a:extLst>
                  <a:ext uri="{0D108BD9-81ED-4DB2-BD59-A6C34878D82A}">
                    <a16:rowId xmlns:a16="http://schemas.microsoft.com/office/drawing/2014/main" val="1055876237"/>
                  </a:ext>
                </a:extLst>
              </a:tr>
              <a:tr h="2294392">
                <a:tc>
                  <a:txBody>
                    <a:bodyPr/>
                    <a:lstStyle/>
                    <a:p>
                      <a:r>
                        <a:rPr kumimoji="1" lang="en-US" altLang="ja-JP" sz="1100" b="1" dirty="0">
                          <a:latin typeface="BIZ UDPゴシック" panose="020B0400000000000000" pitchFamily="50" charset="-128"/>
                          <a:ea typeface="BIZ UDPゴシック" panose="020B0400000000000000" pitchFamily="50" charset="-128"/>
                          <a:sym typeface="BIZ UDPゴシック" panose="020B0400000000000000" pitchFamily="50" charset="-128"/>
                        </a:rPr>
                        <a:t>SHIFT</a:t>
                      </a:r>
                      <a:r>
                        <a:rPr kumimoji="1" lang="ja-JP" altLang="en-US" sz="1100" b="1" dirty="0">
                          <a:latin typeface="BIZ UDPゴシック" panose="020B0400000000000000" pitchFamily="50" charset="-128"/>
                          <a:ea typeface="BIZ UDPゴシック" panose="020B0400000000000000" pitchFamily="50" charset="-128"/>
                          <a:sym typeface="BIZ UDPゴシック" panose="020B0400000000000000" pitchFamily="50" charset="-128"/>
                        </a:rPr>
                        <a:t>事業（工場・事業場における脱炭素化取組推進事業）</a:t>
                      </a:r>
                    </a:p>
                  </a:txBody>
                  <a:tcPr/>
                </a:tc>
                <a:tc>
                  <a:txBody>
                    <a:bodyPr/>
                    <a:lstStyle/>
                    <a:p>
                      <a:r>
                        <a:rPr kumimoji="1" lang="ja-JP"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工場・事業場における先導的な脱炭素化に向けた取組</a:t>
                      </a:r>
                      <a:endParaRPr kumimoji="1" lang="en-US" altLang="ja-JP" sz="1100" dirty="0">
                        <a:latin typeface="BIZ UDPゴシック" panose="020B0400000000000000" pitchFamily="50" charset="-128"/>
                        <a:ea typeface="BIZ UDPゴシック" panose="020B0400000000000000" pitchFamily="50" charset="-128"/>
                        <a:sym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（削減目標設定、削減計画策定、設備更新・電化・燃料転換・運用改善の組合せ）</a:t>
                      </a:r>
                    </a:p>
                  </a:txBody>
                  <a:tcPr/>
                </a:tc>
                <a:tc>
                  <a:txBody>
                    <a:bodyPr/>
                    <a:lstStyle/>
                    <a:p>
                      <a:r>
                        <a:rPr kumimoji="1" lang="ja-JP"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①</a:t>
                      </a:r>
                      <a:r>
                        <a:rPr kumimoji="1" lang="en-US" altLang="ja-JP" sz="1100" dirty="0">
                          <a:latin typeface="BIZ UDPゴシック" panose="020B0400000000000000" pitchFamily="50" charset="-128"/>
                          <a:ea typeface="BIZ UDPゴシック" panose="020B0400000000000000" pitchFamily="50" charset="-128"/>
                          <a:sym typeface="BIZ UDPゴシック" panose="020B0400000000000000" pitchFamily="50" charset="-128"/>
                        </a:rPr>
                        <a:t>CO</a:t>
                      </a:r>
                      <a:r>
                        <a:rPr kumimoji="1" lang="en-US" altLang="ja-JP" sz="1100" baseline="-25000" dirty="0">
                          <a:latin typeface="BIZ UDPゴシック" panose="020B0400000000000000" pitchFamily="50" charset="-128"/>
                          <a:ea typeface="BIZ UDPゴシック" panose="020B0400000000000000" pitchFamily="50" charset="-128"/>
                          <a:sym typeface="BIZ UDPゴシック" panose="020B0400000000000000" pitchFamily="50" charset="-128"/>
                        </a:rPr>
                        <a:t>2</a:t>
                      </a:r>
                      <a:r>
                        <a:rPr kumimoji="1" lang="ja-JP"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削減計画策定支援</a:t>
                      </a:r>
                      <a:endParaRPr kumimoji="1" lang="en-US" altLang="ja-JP" sz="1100" dirty="0">
                        <a:latin typeface="BIZ UDPゴシック" panose="020B0400000000000000" pitchFamily="50" charset="-128"/>
                        <a:ea typeface="BIZ UDPゴシック" panose="020B0400000000000000" pitchFamily="50" charset="-128"/>
                        <a:sym typeface="BIZ UDPゴシック" panose="020B0400000000000000" pitchFamily="50" charset="-128"/>
                      </a:endParaRPr>
                    </a:p>
                    <a:p>
                      <a:pPr marL="92075" indent="0"/>
                      <a:r>
                        <a:rPr kumimoji="1" lang="en-US" altLang="ja-JP" sz="1100" dirty="0">
                          <a:latin typeface="BIZ UDPゴシック" panose="020B0400000000000000" pitchFamily="50" charset="-128"/>
                          <a:ea typeface="BIZ UDPゴシック" panose="020B0400000000000000" pitchFamily="50" charset="-128"/>
                          <a:sym typeface="BIZ UDPゴシック" panose="020B0400000000000000" pitchFamily="50" charset="-128"/>
                        </a:rPr>
                        <a:t>CO</a:t>
                      </a:r>
                      <a:r>
                        <a:rPr kumimoji="1" lang="en-US" altLang="ja-JP" sz="1100" baseline="-25000" dirty="0">
                          <a:latin typeface="BIZ UDPゴシック" panose="020B0400000000000000" pitchFamily="50" charset="-128"/>
                          <a:ea typeface="BIZ UDPゴシック" panose="020B0400000000000000" pitchFamily="50" charset="-128"/>
                          <a:sym typeface="BIZ UDPゴシック" panose="020B0400000000000000" pitchFamily="50" charset="-128"/>
                        </a:rPr>
                        <a:t>2</a:t>
                      </a:r>
                      <a:r>
                        <a:rPr kumimoji="1" lang="ja-JP"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削減目標・計画策定（支援）</a:t>
                      </a:r>
                      <a:endParaRPr kumimoji="1" lang="en-US" altLang="ja-JP" sz="1100" dirty="0">
                        <a:latin typeface="BIZ UDPゴシック" panose="020B0400000000000000" pitchFamily="50" charset="-128"/>
                        <a:ea typeface="BIZ UDPゴシック" panose="020B0400000000000000" pitchFamily="50" charset="-128"/>
                        <a:sym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②省</a:t>
                      </a:r>
                      <a:r>
                        <a:rPr kumimoji="1" lang="en-US" altLang="ja-JP" sz="1100" dirty="0">
                          <a:latin typeface="BIZ UDPゴシック" panose="020B0400000000000000" pitchFamily="50" charset="-128"/>
                          <a:ea typeface="BIZ UDPゴシック" panose="020B0400000000000000" pitchFamily="50" charset="-128"/>
                          <a:sym typeface="BIZ UDPゴシック" panose="020B0400000000000000" pitchFamily="50" charset="-128"/>
                        </a:rPr>
                        <a:t>CO</a:t>
                      </a:r>
                      <a:r>
                        <a:rPr kumimoji="1" lang="en-US" altLang="ja-JP" sz="1100" baseline="-25000" dirty="0">
                          <a:latin typeface="BIZ UDPゴシック" panose="020B0400000000000000" pitchFamily="50" charset="-128"/>
                          <a:ea typeface="BIZ UDPゴシック" panose="020B0400000000000000" pitchFamily="50" charset="-128"/>
                          <a:sym typeface="BIZ UDPゴシック" panose="020B0400000000000000" pitchFamily="50" charset="-128"/>
                        </a:rPr>
                        <a:t>2</a:t>
                      </a:r>
                      <a:r>
                        <a:rPr kumimoji="1" lang="ja-JP"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型設備更新支援</a:t>
                      </a:r>
                    </a:p>
                    <a:p>
                      <a:pPr marL="92075" indent="0"/>
                      <a:r>
                        <a:rPr kumimoji="1" lang="en-US" altLang="ja-JP" sz="1100" dirty="0">
                          <a:latin typeface="BIZ UDPゴシック" panose="020B0400000000000000" pitchFamily="50" charset="-128"/>
                          <a:ea typeface="BIZ UDPゴシック" panose="020B0400000000000000" pitchFamily="50" charset="-128"/>
                          <a:sym typeface="BIZ UDPゴシック" panose="020B0400000000000000" pitchFamily="50" charset="-128"/>
                        </a:rPr>
                        <a:t>【A.</a:t>
                      </a:r>
                      <a:r>
                        <a:rPr kumimoji="1" lang="ja-JP"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標準事業</a:t>
                      </a:r>
                      <a:r>
                        <a:rPr kumimoji="1" lang="en-US" altLang="ja-JP" sz="1100" dirty="0">
                          <a:latin typeface="BIZ UDPゴシック" panose="020B0400000000000000" pitchFamily="50" charset="-128"/>
                          <a:ea typeface="BIZ UDPゴシック" panose="020B0400000000000000" pitchFamily="50" charset="-128"/>
                          <a:sym typeface="BIZ UDPゴシック" panose="020B0400000000000000" pitchFamily="50" charset="-128"/>
                        </a:rPr>
                        <a:t>】</a:t>
                      </a:r>
                    </a:p>
                    <a:p>
                      <a:pPr marL="182563" indent="0">
                        <a:tabLst>
                          <a:tab pos="182563" algn="l"/>
                        </a:tabLst>
                      </a:pPr>
                      <a:r>
                        <a:rPr kumimoji="1" lang="ja-JP"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一定割合以上の</a:t>
                      </a:r>
                      <a:r>
                        <a:rPr kumimoji="1" lang="en-US" altLang="ja-JP" sz="1100" dirty="0">
                          <a:latin typeface="BIZ UDPゴシック" panose="020B0400000000000000" pitchFamily="50" charset="-128"/>
                          <a:ea typeface="BIZ UDPゴシック" panose="020B0400000000000000" pitchFamily="50" charset="-128"/>
                          <a:sym typeface="BIZ UDPゴシック" panose="020B0400000000000000" pitchFamily="50" charset="-128"/>
                        </a:rPr>
                        <a:t>CO</a:t>
                      </a:r>
                      <a:r>
                        <a:rPr kumimoji="1" lang="en-US" altLang="ja-JP" sz="1100" baseline="-25000" dirty="0">
                          <a:latin typeface="BIZ UDPゴシック" panose="020B0400000000000000" pitchFamily="50" charset="-128"/>
                          <a:ea typeface="BIZ UDPゴシック" panose="020B0400000000000000" pitchFamily="50" charset="-128"/>
                          <a:sym typeface="BIZ UDPゴシック" panose="020B0400000000000000" pitchFamily="50" charset="-128"/>
                        </a:rPr>
                        <a:t>2</a:t>
                      </a:r>
                      <a:r>
                        <a:rPr kumimoji="1" lang="ja-JP"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を削減する計画に基づく設備更新（補助）</a:t>
                      </a:r>
                    </a:p>
                    <a:p>
                      <a:pPr marL="92075" indent="0"/>
                      <a:r>
                        <a:rPr kumimoji="1" lang="en-US" altLang="ja-JP" sz="1100" dirty="0">
                          <a:latin typeface="BIZ UDPゴシック" panose="020B0400000000000000" pitchFamily="50" charset="-128"/>
                          <a:ea typeface="BIZ UDPゴシック" panose="020B0400000000000000" pitchFamily="50" charset="-128"/>
                          <a:sym typeface="BIZ UDPゴシック" panose="020B0400000000000000" pitchFamily="50" charset="-128"/>
                        </a:rPr>
                        <a:t>【B.</a:t>
                      </a:r>
                      <a:r>
                        <a:rPr kumimoji="1" lang="ja-JP"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大規模電化・燃料転換事業</a:t>
                      </a:r>
                      <a:r>
                        <a:rPr kumimoji="1" lang="en-US" altLang="ja-JP" sz="1100" dirty="0">
                          <a:latin typeface="BIZ UDPゴシック" panose="020B0400000000000000" pitchFamily="50" charset="-128"/>
                          <a:ea typeface="BIZ UDPゴシック" panose="020B0400000000000000" pitchFamily="50" charset="-128"/>
                          <a:sym typeface="BIZ UDPゴシック" panose="020B0400000000000000" pitchFamily="50" charset="-128"/>
                        </a:rPr>
                        <a:t>】</a:t>
                      </a:r>
                    </a:p>
                    <a:p>
                      <a:pPr marL="182563" indent="0"/>
                      <a:r>
                        <a:rPr kumimoji="1" lang="ja-JP"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大規模な電化・燃料転換を伴う設備更新（補助）</a:t>
                      </a:r>
                    </a:p>
                    <a:p>
                      <a:pPr marL="92075" indent="0"/>
                      <a:r>
                        <a:rPr kumimoji="1" lang="en-US" altLang="ja-JP" sz="1100" dirty="0">
                          <a:latin typeface="BIZ UDPゴシック" panose="020B0400000000000000" pitchFamily="50" charset="-128"/>
                          <a:ea typeface="BIZ UDPゴシック" panose="020B0400000000000000" pitchFamily="50" charset="-128"/>
                          <a:sym typeface="BIZ UDPゴシック" panose="020B0400000000000000" pitchFamily="50" charset="-128"/>
                        </a:rPr>
                        <a:t>【C.</a:t>
                      </a:r>
                      <a:r>
                        <a:rPr kumimoji="1" lang="ja-JP"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中小企業事業</a:t>
                      </a:r>
                      <a:r>
                        <a:rPr kumimoji="1" lang="en-US" altLang="ja-JP" sz="1100" dirty="0">
                          <a:latin typeface="BIZ UDPゴシック" panose="020B0400000000000000" pitchFamily="50" charset="-128"/>
                          <a:ea typeface="BIZ UDPゴシック" panose="020B0400000000000000" pitchFamily="50" charset="-128"/>
                          <a:sym typeface="BIZ UDPゴシック" panose="020B0400000000000000" pitchFamily="50" charset="-128"/>
                        </a:rPr>
                        <a:t>】</a:t>
                      </a:r>
                    </a:p>
                    <a:p>
                      <a:pPr marL="182563" indent="0"/>
                      <a:r>
                        <a:rPr kumimoji="1" lang="en-US" altLang="ja-JP" sz="1100" dirty="0">
                          <a:latin typeface="BIZ UDPゴシック" panose="020B0400000000000000" pitchFamily="50" charset="-128"/>
                          <a:ea typeface="BIZ UDPゴシック" panose="020B0400000000000000" pitchFamily="50" charset="-128"/>
                          <a:sym typeface="BIZ UDPゴシック" panose="020B0400000000000000" pitchFamily="50" charset="-128"/>
                        </a:rPr>
                        <a:t>CO</a:t>
                      </a:r>
                      <a:r>
                        <a:rPr kumimoji="1" lang="en-US" altLang="ja-JP" sz="1100" baseline="-25000" dirty="0">
                          <a:latin typeface="BIZ UDPゴシック" panose="020B0400000000000000" pitchFamily="50" charset="-128"/>
                          <a:ea typeface="BIZ UDPゴシック" panose="020B0400000000000000" pitchFamily="50" charset="-128"/>
                          <a:sym typeface="BIZ UDPゴシック" panose="020B0400000000000000" pitchFamily="50" charset="-128"/>
                        </a:rPr>
                        <a:t>2</a:t>
                      </a:r>
                      <a:r>
                        <a:rPr kumimoji="1" lang="ja-JP"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削減量比例型の設備更新（補助）</a:t>
                      </a:r>
                      <a:endParaRPr kumimoji="1" lang="en-US" altLang="ja-JP" sz="1100" dirty="0">
                        <a:latin typeface="BIZ UDPゴシック" panose="020B0400000000000000" pitchFamily="50" charset="-128"/>
                        <a:ea typeface="BIZ UDPゴシック" panose="020B0400000000000000" pitchFamily="50" charset="-128"/>
                        <a:sym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③企業間連携先進モデル支援</a:t>
                      </a:r>
                      <a:endParaRPr kumimoji="1" lang="en-US" altLang="ja-JP" sz="1100" dirty="0">
                        <a:latin typeface="BIZ UDPゴシック" panose="020B0400000000000000" pitchFamily="50" charset="-128"/>
                        <a:ea typeface="BIZ UDPゴシック" panose="020B0400000000000000" pitchFamily="50" charset="-128"/>
                        <a:sym typeface="BIZ UDPゴシック" panose="020B0400000000000000" pitchFamily="50" charset="-128"/>
                      </a:endParaRPr>
                    </a:p>
                    <a:p>
                      <a:pPr marL="92075" indent="0"/>
                      <a:r>
                        <a:rPr kumimoji="1" lang="ja-JP"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バリューチェーンを構成する複数サプライヤーを対象とした設備更新（補助）</a:t>
                      </a:r>
                    </a:p>
                  </a:txBody>
                  <a:tcPr/>
                </a:tc>
                <a:tc>
                  <a:txBody>
                    <a:bodyPr/>
                    <a:lstStyle/>
                    <a:p>
                      <a:pPr marL="92075" indent="-90488"/>
                      <a:r>
                        <a:rPr kumimoji="1" lang="ja-JP"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①補助率：</a:t>
                      </a:r>
                      <a:r>
                        <a:rPr kumimoji="1" lang="en-US" altLang="ja-JP" sz="1100" dirty="0">
                          <a:latin typeface="BIZ UDPゴシック" panose="020B0400000000000000" pitchFamily="50" charset="-128"/>
                          <a:ea typeface="BIZ UDPゴシック" panose="020B0400000000000000" pitchFamily="50" charset="-128"/>
                          <a:sym typeface="BIZ UDPゴシック" panose="020B0400000000000000" pitchFamily="50" charset="-128"/>
                        </a:rPr>
                        <a:t>3/4</a:t>
                      </a:r>
                      <a:r>
                        <a:rPr kumimoji="1" lang="ja-JP"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、補助上限額：</a:t>
                      </a:r>
                      <a:r>
                        <a:rPr kumimoji="1" lang="en-US" altLang="ja-JP" sz="1100" dirty="0">
                          <a:latin typeface="BIZ UDPゴシック" panose="020B0400000000000000" pitchFamily="50" charset="-128"/>
                          <a:ea typeface="BIZ UDPゴシック" panose="020B0400000000000000" pitchFamily="50" charset="-128"/>
                          <a:sym typeface="BIZ UDPゴシック" panose="020B0400000000000000" pitchFamily="50" charset="-128"/>
                        </a:rPr>
                        <a:t>100</a:t>
                      </a:r>
                      <a:r>
                        <a:rPr kumimoji="1" lang="ja-JP"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万円</a:t>
                      </a:r>
                      <a:br>
                        <a:rPr kumimoji="1" lang="en-US" altLang="ja-JP" sz="1100" dirty="0">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1" lang="ja-JP"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a:t>
                      </a:r>
                      <a:r>
                        <a:rPr kumimoji="1" lang="en-US" altLang="ja-JP" sz="1100" dirty="0">
                          <a:latin typeface="BIZ UDPゴシック" panose="020B0400000000000000" pitchFamily="50" charset="-128"/>
                          <a:ea typeface="BIZ UDPゴシック" panose="020B0400000000000000" pitchFamily="50" charset="-128"/>
                          <a:sym typeface="BIZ UDPゴシック" panose="020B0400000000000000" pitchFamily="50" charset="-128"/>
                        </a:rPr>
                        <a:t>DX</a:t>
                      </a:r>
                      <a:r>
                        <a:rPr kumimoji="1" lang="ja-JP"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型計画は補助上限</a:t>
                      </a:r>
                      <a:r>
                        <a:rPr kumimoji="1" lang="en-US" altLang="ja-JP" sz="1100" dirty="0">
                          <a:latin typeface="BIZ UDPゴシック" panose="020B0400000000000000" pitchFamily="50" charset="-128"/>
                          <a:ea typeface="BIZ UDPゴシック" panose="020B0400000000000000" pitchFamily="50" charset="-128"/>
                          <a:sym typeface="BIZ UDPゴシック" panose="020B0400000000000000" pitchFamily="50" charset="-128"/>
                        </a:rPr>
                        <a:t>200</a:t>
                      </a:r>
                      <a:r>
                        <a:rPr kumimoji="1" lang="ja-JP"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万円）</a:t>
                      </a:r>
                    </a:p>
                    <a:p>
                      <a:pPr marL="92075" indent="-90488"/>
                      <a:endParaRPr kumimoji="1" lang="en-US" altLang="ja-JP" sz="1100" dirty="0">
                        <a:latin typeface="BIZ UDPゴシック" panose="020B0400000000000000" pitchFamily="50" charset="-128"/>
                        <a:ea typeface="BIZ UDPゴシック" panose="020B0400000000000000" pitchFamily="50" charset="-128"/>
                        <a:sym typeface="BIZ UDPゴシック" panose="020B0400000000000000" pitchFamily="50" charset="-128"/>
                      </a:endParaRPr>
                    </a:p>
                    <a:p>
                      <a:pPr marL="92075" indent="-90488"/>
                      <a:r>
                        <a:rPr kumimoji="1" lang="ja-JP"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②</a:t>
                      </a:r>
                      <a:br>
                        <a:rPr kumimoji="1" lang="en-US" altLang="ja-JP" sz="1100" dirty="0">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1" lang="en-US" altLang="ja-JP" sz="1100" dirty="0">
                          <a:latin typeface="BIZ UDPゴシック" panose="020B0400000000000000" pitchFamily="50" charset="-128"/>
                          <a:ea typeface="BIZ UDPゴシック" panose="020B0400000000000000" pitchFamily="50" charset="-128"/>
                          <a:sym typeface="BIZ UDPゴシック" panose="020B0400000000000000" pitchFamily="50" charset="-128"/>
                        </a:rPr>
                        <a:t>A</a:t>
                      </a:r>
                      <a:r>
                        <a:rPr kumimoji="1" lang="ja-JP"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：補助率：</a:t>
                      </a:r>
                      <a:r>
                        <a:rPr kumimoji="1" lang="en-US" altLang="ja-JP" sz="1100" dirty="0">
                          <a:latin typeface="BIZ UDPゴシック" panose="020B0400000000000000" pitchFamily="50" charset="-128"/>
                          <a:ea typeface="BIZ UDPゴシック" panose="020B0400000000000000" pitchFamily="50" charset="-128"/>
                          <a:sym typeface="BIZ UDPゴシック" panose="020B0400000000000000" pitchFamily="50" charset="-128"/>
                        </a:rPr>
                        <a:t>1/3</a:t>
                      </a:r>
                      <a:r>
                        <a:rPr kumimoji="1" lang="ja-JP"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、補助上限：</a:t>
                      </a:r>
                      <a:r>
                        <a:rPr kumimoji="1" lang="en-US" altLang="ja-JP" sz="1100" dirty="0">
                          <a:latin typeface="BIZ UDPゴシック" panose="020B0400000000000000" pitchFamily="50" charset="-128"/>
                          <a:ea typeface="BIZ UDPゴシック" panose="020B0400000000000000" pitchFamily="50" charset="-128"/>
                          <a:sym typeface="BIZ UDPゴシック" panose="020B0400000000000000" pitchFamily="50" charset="-128"/>
                        </a:rPr>
                        <a:t>1</a:t>
                      </a:r>
                      <a:r>
                        <a:rPr kumimoji="1" lang="ja-JP"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億円</a:t>
                      </a:r>
                      <a:br>
                        <a:rPr kumimoji="1" lang="en-US" altLang="ja-JP" sz="1100" dirty="0">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1" lang="en-US" altLang="ja-JP" sz="1100" dirty="0">
                          <a:latin typeface="BIZ UDPゴシック" panose="020B0400000000000000" pitchFamily="50" charset="-128"/>
                          <a:ea typeface="BIZ UDPゴシック" panose="020B0400000000000000" pitchFamily="50" charset="-128"/>
                          <a:sym typeface="BIZ UDPゴシック" panose="020B0400000000000000" pitchFamily="50" charset="-128"/>
                        </a:rPr>
                        <a:t>B</a:t>
                      </a:r>
                      <a:r>
                        <a:rPr kumimoji="1" lang="ja-JP"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：補助率：</a:t>
                      </a:r>
                      <a:r>
                        <a:rPr kumimoji="1" lang="en-US" altLang="ja-JP" sz="1100" dirty="0">
                          <a:latin typeface="BIZ UDPゴシック" panose="020B0400000000000000" pitchFamily="50" charset="-128"/>
                          <a:ea typeface="BIZ UDPゴシック" panose="020B0400000000000000" pitchFamily="50" charset="-128"/>
                          <a:sym typeface="BIZ UDPゴシック" panose="020B0400000000000000" pitchFamily="50" charset="-128"/>
                        </a:rPr>
                        <a:t>1/3</a:t>
                      </a:r>
                      <a:r>
                        <a:rPr kumimoji="1" lang="ja-JP"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、補助上限：</a:t>
                      </a:r>
                      <a:r>
                        <a:rPr kumimoji="1" lang="en-US" altLang="ja-JP" sz="1100" dirty="0">
                          <a:latin typeface="BIZ UDPゴシック" panose="020B0400000000000000" pitchFamily="50" charset="-128"/>
                          <a:ea typeface="BIZ UDPゴシック" panose="020B0400000000000000" pitchFamily="50" charset="-128"/>
                          <a:sym typeface="BIZ UDPゴシック" panose="020B0400000000000000" pitchFamily="50" charset="-128"/>
                        </a:rPr>
                        <a:t>5</a:t>
                      </a:r>
                      <a:r>
                        <a:rPr kumimoji="1" lang="ja-JP"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億円</a:t>
                      </a:r>
                      <a:br>
                        <a:rPr kumimoji="1" lang="en-US" altLang="ja-JP" sz="1100" dirty="0">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1" lang="en-US" altLang="ja-JP" sz="1100" dirty="0">
                          <a:latin typeface="BIZ UDPゴシック" panose="020B0400000000000000" pitchFamily="50" charset="-128"/>
                          <a:ea typeface="BIZ UDPゴシック" panose="020B0400000000000000" pitchFamily="50" charset="-128"/>
                          <a:sym typeface="BIZ UDPゴシック" panose="020B0400000000000000" pitchFamily="50" charset="-128"/>
                        </a:rPr>
                        <a:t>C</a:t>
                      </a:r>
                      <a:r>
                        <a:rPr kumimoji="1" lang="ja-JP"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：補助額：年間</a:t>
                      </a:r>
                      <a:r>
                        <a:rPr kumimoji="1" lang="en-US" altLang="ja-JP" sz="1100" dirty="0">
                          <a:latin typeface="BIZ UDPゴシック" panose="020B0400000000000000" pitchFamily="50" charset="-128"/>
                          <a:ea typeface="BIZ UDPゴシック" panose="020B0400000000000000" pitchFamily="50" charset="-128"/>
                          <a:sym typeface="BIZ UDPゴシック" panose="020B0400000000000000" pitchFamily="50" charset="-128"/>
                        </a:rPr>
                        <a:t>CO</a:t>
                      </a:r>
                      <a:r>
                        <a:rPr kumimoji="1" lang="en-US" altLang="ja-JP" sz="1100" baseline="-25000" dirty="0">
                          <a:latin typeface="BIZ UDPゴシック" panose="020B0400000000000000" pitchFamily="50" charset="-128"/>
                          <a:ea typeface="BIZ UDPゴシック" panose="020B0400000000000000" pitchFamily="50" charset="-128"/>
                          <a:sym typeface="BIZ UDPゴシック" panose="020B0400000000000000" pitchFamily="50" charset="-128"/>
                        </a:rPr>
                        <a:t>2</a:t>
                      </a:r>
                      <a:r>
                        <a:rPr kumimoji="1" lang="ja-JP"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削減量</a:t>
                      </a:r>
                      <a:r>
                        <a:rPr kumimoji="1" lang="en-US" altLang="ja-JP" sz="1100" dirty="0">
                          <a:latin typeface="BIZ UDPゴシック" panose="020B0400000000000000" pitchFamily="50" charset="-128"/>
                          <a:ea typeface="BIZ UDPゴシック" panose="020B0400000000000000" pitchFamily="50" charset="-128"/>
                          <a:sym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法定耐用年数</a:t>
                      </a:r>
                      <a:r>
                        <a:rPr kumimoji="1" lang="en-US" altLang="ja-JP" sz="1100" dirty="0">
                          <a:latin typeface="BIZ UDPゴシック" panose="020B0400000000000000" pitchFamily="50" charset="-128"/>
                          <a:ea typeface="BIZ UDPゴシック" panose="020B0400000000000000" pitchFamily="50" charset="-128"/>
                          <a:sym typeface="BIZ UDPゴシック" panose="020B0400000000000000" pitchFamily="50" charset="-128"/>
                        </a:rPr>
                        <a:t>×7,700</a:t>
                      </a:r>
                      <a:r>
                        <a:rPr kumimoji="1" lang="ja-JP"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円</a:t>
                      </a:r>
                      <a:r>
                        <a:rPr kumimoji="1" lang="en-US" altLang="ja-JP" sz="1100" dirty="0">
                          <a:latin typeface="BIZ UDPゴシック" panose="020B0400000000000000" pitchFamily="50" charset="-128"/>
                          <a:ea typeface="BIZ UDPゴシック" panose="020B0400000000000000" pitchFamily="50" charset="-128"/>
                          <a:sym typeface="BIZ UDPゴシック" panose="020B0400000000000000" pitchFamily="50" charset="-128"/>
                        </a:rPr>
                        <a:t>/t-CO</a:t>
                      </a:r>
                      <a:r>
                        <a:rPr kumimoji="1" lang="en-US" altLang="ja-JP" sz="1100" baseline="-25000" dirty="0">
                          <a:latin typeface="BIZ UDPゴシック" panose="020B0400000000000000" pitchFamily="50" charset="-128"/>
                          <a:ea typeface="BIZ UDPゴシック" panose="020B0400000000000000" pitchFamily="50" charset="-128"/>
                          <a:sym typeface="BIZ UDPゴシック" panose="020B0400000000000000" pitchFamily="50" charset="-128"/>
                        </a:rPr>
                        <a:t>2</a:t>
                      </a:r>
                      <a:r>
                        <a:rPr kumimoji="1" lang="ja-JP"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、補助上限：</a:t>
                      </a:r>
                      <a:r>
                        <a:rPr kumimoji="1" lang="en-US" altLang="ja-JP" sz="1100" dirty="0">
                          <a:latin typeface="BIZ UDPゴシック" panose="020B0400000000000000" pitchFamily="50" charset="-128"/>
                          <a:ea typeface="BIZ UDPゴシック" panose="020B0400000000000000" pitchFamily="50" charset="-128"/>
                          <a:sym typeface="BIZ UDPゴシック" panose="020B0400000000000000" pitchFamily="50" charset="-128"/>
                        </a:rPr>
                        <a:t>0.5</a:t>
                      </a:r>
                      <a:r>
                        <a:rPr kumimoji="1" lang="ja-JP"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億円（又は補助対象経費の</a:t>
                      </a:r>
                      <a:r>
                        <a:rPr kumimoji="1" lang="en-US" altLang="ja-JP" sz="1100" dirty="0">
                          <a:latin typeface="BIZ UDPゴシック" panose="020B0400000000000000" pitchFamily="50" charset="-128"/>
                          <a:ea typeface="BIZ UDPゴシック" panose="020B0400000000000000" pitchFamily="50" charset="-128"/>
                          <a:sym typeface="BIZ UDPゴシック" panose="020B0400000000000000" pitchFamily="50" charset="-128"/>
                        </a:rPr>
                        <a:t>1/2</a:t>
                      </a:r>
                      <a:r>
                        <a:rPr kumimoji="1" lang="ja-JP"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a:t>
                      </a:r>
                    </a:p>
                    <a:p>
                      <a:pPr marL="92075" indent="-90488"/>
                      <a:endParaRPr kumimoji="1" lang="en-US" altLang="ja-JP" sz="1100" dirty="0">
                        <a:latin typeface="BIZ UDPゴシック" panose="020B0400000000000000" pitchFamily="50" charset="-128"/>
                        <a:ea typeface="BIZ UDPゴシック" panose="020B0400000000000000" pitchFamily="50" charset="-128"/>
                        <a:sym typeface="BIZ UDPゴシック" panose="020B0400000000000000" pitchFamily="50" charset="-128"/>
                      </a:endParaRPr>
                    </a:p>
                    <a:p>
                      <a:pPr marL="92075" indent="-90488"/>
                      <a:r>
                        <a:rPr kumimoji="1" lang="ja-JP"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③補助率：</a:t>
                      </a:r>
                      <a:r>
                        <a:rPr kumimoji="1" lang="en-US" altLang="ja-JP" sz="1100" dirty="0">
                          <a:latin typeface="BIZ UDPゴシック" panose="020B0400000000000000" pitchFamily="50" charset="-128"/>
                          <a:ea typeface="BIZ UDPゴシック" panose="020B0400000000000000" pitchFamily="50" charset="-128"/>
                          <a:sym typeface="BIZ UDPゴシック" panose="020B0400000000000000" pitchFamily="50" charset="-128"/>
                        </a:rPr>
                        <a:t>1/3</a:t>
                      </a:r>
                      <a:r>
                        <a:rPr kumimoji="1" lang="ja-JP"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a:t>
                      </a:r>
                      <a:r>
                        <a:rPr kumimoji="1" lang="en-US" altLang="ja-JP" sz="1100" dirty="0">
                          <a:latin typeface="BIZ UDPゴシック" panose="020B0400000000000000" pitchFamily="50" charset="-128"/>
                          <a:ea typeface="BIZ UDPゴシック" panose="020B0400000000000000" pitchFamily="50" charset="-128"/>
                          <a:sym typeface="BIZ UDPゴシック" panose="020B0400000000000000" pitchFamily="50" charset="-128"/>
                        </a:rPr>
                        <a:t>1/2</a:t>
                      </a:r>
                      <a:r>
                        <a:rPr kumimoji="1" lang="ja-JP"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、補助上限：</a:t>
                      </a:r>
                      <a:r>
                        <a:rPr kumimoji="1" lang="en-US" altLang="ja-JP" sz="1100" dirty="0">
                          <a:latin typeface="BIZ UDPゴシック" panose="020B0400000000000000" pitchFamily="50" charset="-128"/>
                          <a:ea typeface="BIZ UDPゴシック" panose="020B0400000000000000" pitchFamily="50" charset="-128"/>
                          <a:sym typeface="BIZ UDPゴシック" panose="020B0400000000000000" pitchFamily="50" charset="-128"/>
                        </a:rPr>
                        <a:t>5</a:t>
                      </a:r>
                      <a:r>
                        <a:rPr kumimoji="1" lang="ja-JP"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億円</a:t>
                      </a:r>
                    </a:p>
                  </a:txBody>
                  <a:tcPr/>
                </a:tc>
                <a:extLst>
                  <a:ext uri="{0D108BD9-81ED-4DB2-BD59-A6C34878D82A}">
                    <a16:rowId xmlns:a16="http://schemas.microsoft.com/office/drawing/2014/main" val="2202823817"/>
                  </a:ext>
                </a:extLst>
              </a:tr>
              <a:tr h="1616853">
                <a:tc>
                  <a:txBody>
                    <a:bodyPr/>
                    <a:lstStyle/>
                    <a:p>
                      <a:r>
                        <a:rPr kumimoji="1" lang="ja-JP" altLang="en-US" sz="1100" b="1" dirty="0">
                          <a:latin typeface="BIZ UDPゴシック" panose="020B0400000000000000" pitchFamily="50" charset="-128"/>
                          <a:ea typeface="BIZ UDPゴシック" panose="020B0400000000000000" pitchFamily="50" charset="-128"/>
                          <a:sym typeface="BIZ UDPゴシック" panose="020B0400000000000000" pitchFamily="50" charset="-128"/>
                        </a:rPr>
                        <a:t>ものづくり補助金（製品・サービス高付加価値化枠（成長分野進出類型（</a:t>
                      </a:r>
                      <a:r>
                        <a:rPr kumimoji="1" lang="en-US" altLang="ja-JP" sz="1100" b="1" dirty="0">
                          <a:latin typeface="BIZ UDPゴシック" panose="020B0400000000000000" pitchFamily="50" charset="-128"/>
                          <a:ea typeface="BIZ UDPゴシック" panose="020B0400000000000000" pitchFamily="50" charset="-128"/>
                          <a:sym typeface="BIZ UDPゴシック" panose="020B0400000000000000" pitchFamily="50" charset="-128"/>
                        </a:rPr>
                        <a:t>DX</a:t>
                      </a:r>
                      <a:r>
                        <a:rPr kumimoji="1" lang="ja-JP" altLang="en-US" sz="1100" b="1" dirty="0">
                          <a:latin typeface="BIZ UDPゴシック" panose="020B0400000000000000" pitchFamily="50" charset="-128"/>
                          <a:ea typeface="BIZ UDPゴシック" panose="020B0400000000000000" pitchFamily="50" charset="-128"/>
                          <a:sym typeface="BIZ UDPゴシック" panose="020B0400000000000000" pitchFamily="50" charset="-128"/>
                        </a:rPr>
                        <a:t>・</a:t>
                      </a:r>
                      <a:r>
                        <a:rPr kumimoji="1" lang="en-US" altLang="ja-JP" sz="1100" b="1" dirty="0">
                          <a:latin typeface="BIZ UDPゴシック" panose="020B0400000000000000" pitchFamily="50" charset="-128"/>
                          <a:ea typeface="BIZ UDPゴシック" panose="020B0400000000000000" pitchFamily="50" charset="-128"/>
                          <a:sym typeface="BIZ UDPゴシック" panose="020B0400000000000000" pitchFamily="50" charset="-128"/>
                        </a:rPr>
                        <a:t>GX</a:t>
                      </a:r>
                      <a:r>
                        <a:rPr kumimoji="1" lang="ja-JP" altLang="en-US" sz="1100" b="1" dirty="0">
                          <a:latin typeface="BIZ UDPゴシック" panose="020B0400000000000000" pitchFamily="50" charset="-128"/>
                          <a:ea typeface="BIZ UDPゴシック" panose="020B0400000000000000" pitchFamily="50" charset="-128"/>
                          <a:sym typeface="BIZ UDPゴシック" panose="020B0400000000000000" pitchFamily="50" charset="-128"/>
                        </a:rPr>
                        <a:t>）））</a:t>
                      </a:r>
                    </a:p>
                  </a:txBody>
                  <a:tcPr/>
                </a:tc>
                <a:tc>
                  <a:txBody>
                    <a:bodyPr/>
                    <a:lstStyle/>
                    <a:p>
                      <a:r>
                        <a:rPr kumimoji="1" lang="ja-JP"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今後成長が見込まれる分野（</a:t>
                      </a:r>
                      <a:r>
                        <a:rPr kumimoji="1" lang="en-US" altLang="ja-JP" sz="1100" dirty="0">
                          <a:latin typeface="BIZ UDPゴシック" panose="020B0400000000000000" pitchFamily="50" charset="-128"/>
                          <a:ea typeface="BIZ UDPゴシック" panose="020B0400000000000000" pitchFamily="50" charset="-128"/>
                          <a:sym typeface="BIZ UDPゴシック" panose="020B0400000000000000" pitchFamily="50" charset="-128"/>
                        </a:rPr>
                        <a:t>DX</a:t>
                      </a:r>
                      <a:r>
                        <a:rPr kumimoji="1" lang="ja-JP"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a:t>
                      </a:r>
                      <a:r>
                        <a:rPr kumimoji="1" lang="en-US" altLang="ja-JP" sz="1100" dirty="0">
                          <a:latin typeface="BIZ UDPゴシック" panose="020B0400000000000000" pitchFamily="50" charset="-128"/>
                          <a:ea typeface="BIZ UDPゴシック" panose="020B0400000000000000" pitchFamily="50" charset="-128"/>
                          <a:sym typeface="BIZ UDPゴシック" panose="020B0400000000000000" pitchFamily="50" charset="-128"/>
                        </a:rPr>
                        <a:t>GX</a:t>
                      </a:r>
                      <a:r>
                        <a:rPr kumimoji="1" lang="ja-JP"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）に資する革新的な製品・サービス開発の取組に必要な設備・システム投資等</a:t>
                      </a:r>
                    </a:p>
                  </a:txBody>
                  <a:tcPr/>
                </a:tc>
                <a:tc>
                  <a:txBody>
                    <a:bodyPr/>
                    <a:lstStyle/>
                    <a:p>
                      <a:r>
                        <a:rPr kumimoji="1" lang="ja-JP"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次の要件を全て満たす３～５年の事業計画を策定していること</a:t>
                      </a:r>
                    </a:p>
                    <a:p>
                      <a:pPr marL="92075" indent="-92075"/>
                      <a:r>
                        <a:rPr kumimoji="1" lang="ja-JP"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①付加価値額：年平均成長率３％以上増加。</a:t>
                      </a:r>
                    </a:p>
                    <a:p>
                      <a:pPr marL="92075" indent="-92075"/>
                      <a:r>
                        <a:rPr kumimoji="1" lang="ja-JP"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②給与支給総額：年平均成長率</a:t>
                      </a:r>
                      <a:r>
                        <a:rPr kumimoji="1" lang="en-US" altLang="ja-JP" sz="1100" dirty="0">
                          <a:latin typeface="BIZ UDPゴシック" panose="020B0400000000000000" pitchFamily="50" charset="-128"/>
                          <a:ea typeface="BIZ UDPゴシック" panose="020B0400000000000000" pitchFamily="50" charset="-128"/>
                          <a:sym typeface="BIZ UDPゴシック" panose="020B0400000000000000" pitchFamily="50" charset="-128"/>
                        </a:rPr>
                        <a:t>1.5</a:t>
                      </a:r>
                      <a:r>
                        <a:rPr kumimoji="1" lang="ja-JP"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％以上増加。</a:t>
                      </a:r>
                    </a:p>
                    <a:p>
                      <a:pPr marL="92075" indent="-92075"/>
                      <a:r>
                        <a:rPr kumimoji="1" lang="ja-JP"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③事業場内最低賃金：地域別最低賃金＋</a:t>
                      </a:r>
                      <a:r>
                        <a:rPr kumimoji="1" lang="en-US" altLang="ja-JP" sz="1100" dirty="0">
                          <a:latin typeface="BIZ UDPゴシック" panose="020B0400000000000000" pitchFamily="50" charset="-128"/>
                          <a:ea typeface="BIZ UDPゴシック" panose="020B0400000000000000" pitchFamily="50" charset="-128"/>
                          <a:sym typeface="BIZ UDPゴシック" panose="020B0400000000000000" pitchFamily="50" charset="-128"/>
                        </a:rPr>
                        <a:t>30</a:t>
                      </a:r>
                      <a:r>
                        <a:rPr kumimoji="1" lang="ja-JP"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円以上。</a:t>
                      </a:r>
                    </a:p>
                    <a:p>
                      <a:pPr marL="92075" indent="-92075"/>
                      <a:r>
                        <a:rPr kumimoji="1" lang="ja-JP"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④売上高：</a:t>
                      </a:r>
                      <a:r>
                        <a:rPr kumimoji="1" lang="en-US" altLang="ja-JP" sz="1100" dirty="0">
                          <a:latin typeface="BIZ UDPゴシック" panose="020B0400000000000000" pitchFamily="50" charset="-128"/>
                          <a:ea typeface="BIZ UDPゴシック" panose="020B0400000000000000" pitchFamily="50" charset="-128"/>
                          <a:sym typeface="BIZ UDPゴシック" panose="020B0400000000000000" pitchFamily="50" charset="-128"/>
                        </a:rPr>
                        <a:t>3</a:t>
                      </a:r>
                      <a:r>
                        <a:rPr kumimoji="1" lang="ja-JP"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a:t>
                      </a:r>
                      <a:r>
                        <a:rPr kumimoji="1" lang="en-US" altLang="ja-JP" sz="1100" dirty="0">
                          <a:latin typeface="BIZ UDPゴシック" panose="020B0400000000000000" pitchFamily="50" charset="-128"/>
                          <a:ea typeface="BIZ UDPゴシック" panose="020B0400000000000000" pitchFamily="50" charset="-128"/>
                          <a:sym typeface="BIZ UDPゴシック" panose="020B0400000000000000" pitchFamily="50" charset="-128"/>
                        </a:rPr>
                        <a:t>5</a:t>
                      </a:r>
                      <a:r>
                        <a:rPr kumimoji="1" lang="ja-JP"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年の事業計画期間内に、新製品・サービスの売上高の合計額が、企業全体の売上高の</a:t>
                      </a:r>
                      <a:r>
                        <a:rPr kumimoji="1" lang="en-US" altLang="ja-JP" sz="1100" dirty="0">
                          <a:latin typeface="BIZ UDPゴシック" panose="020B0400000000000000" pitchFamily="50" charset="-128"/>
                          <a:ea typeface="BIZ UDPゴシック" panose="020B0400000000000000" pitchFamily="50" charset="-128"/>
                          <a:sym typeface="BIZ UDPゴシック" panose="020B0400000000000000" pitchFamily="50" charset="-128"/>
                        </a:rPr>
                        <a:t>10%</a:t>
                      </a:r>
                      <a:r>
                        <a:rPr kumimoji="1" lang="ja-JP"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以上となる事業計画を策定すること</a:t>
                      </a:r>
                      <a:endParaRPr kumimoji="1" lang="en-US" altLang="ja-JP" sz="1100" dirty="0">
                        <a:latin typeface="BIZ UDPゴシック" panose="020B0400000000000000" pitchFamily="50" charset="-128"/>
                        <a:ea typeface="BIZ UDPゴシック" panose="020B0400000000000000" pitchFamily="50" charset="-128"/>
                        <a:sym typeface="BIZ UDPゴシック" panose="020B0400000000000000" pitchFamily="50" charset="-128"/>
                      </a:endParaRPr>
                    </a:p>
                    <a:p>
                      <a:pPr marL="92075" indent="-92075"/>
                      <a:r>
                        <a:rPr kumimoji="1" lang="ja-JP"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⑤</a:t>
                      </a:r>
                      <a:r>
                        <a:rPr kumimoji="1" lang="en-US" altLang="ja-JP" sz="1100" dirty="0">
                          <a:latin typeface="BIZ UDPゴシック" panose="020B0400000000000000" pitchFamily="50" charset="-128"/>
                          <a:ea typeface="BIZ UDPゴシック" panose="020B0400000000000000" pitchFamily="50" charset="-128"/>
                          <a:sym typeface="BIZ UDPゴシック" panose="020B0400000000000000" pitchFamily="50" charset="-128"/>
                        </a:rPr>
                        <a:t>GX</a:t>
                      </a:r>
                      <a:r>
                        <a:rPr kumimoji="1" lang="ja-JP"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：グリーン成長戦略「実行計画」</a:t>
                      </a:r>
                      <a:r>
                        <a:rPr kumimoji="1" lang="en-US" altLang="ja-JP" sz="1100" dirty="0">
                          <a:latin typeface="BIZ UDPゴシック" panose="020B0400000000000000" pitchFamily="50" charset="-128"/>
                          <a:ea typeface="BIZ UDPゴシック" panose="020B0400000000000000" pitchFamily="50" charset="-128"/>
                          <a:sym typeface="BIZ UDPゴシック" panose="020B0400000000000000" pitchFamily="50" charset="-128"/>
                        </a:rPr>
                        <a:t>14</a:t>
                      </a:r>
                      <a:r>
                        <a:rPr kumimoji="1" lang="ja-JP"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分野に掲げられた課題の解決に資する革新的な製品・サービスの開発であること</a:t>
                      </a:r>
                    </a:p>
                  </a:txBody>
                  <a:tcPr/>
                </a:tc>
                <a:tc>
                  <a:txBody>
                    <a:bodyPr/>
                    <a:lstStyle/>
                    <a:p>
                      <a:r>
                        <a:rPr kumimoji="1" lang="ja-JP"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○補助限度額</a:t>
                      </a:r>
                      <a:r>
                        <a:rPr kumimoji="1" lang="en-US" altLang="ja-JP" sz="1100" dirty="0">
                          <a:latin typeface="BIZ UDPゴシック" panose="020B0400000000000000" pitchFamily="50" charset="-128"/>
                          <a:ea typeface="BIZ UDPゴシック" panose="020B0400000000000000" pitchFamily="50" charset="-128"/>
                          <a:sym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類型・従業員別</a:t>
                      </a:r>
                      <a:r>
                        <a:rPr kumimoji="1" lang="en-US" altLang="ja-JP" sz="1100" dirty="0">
                          <a:latin typeface="BIZ UDPゴシック" panose="020B0400000000000000" pitchFamily="50" charset="-128"/>
                          <a:ea typeface="BIZ UDPゴシック" panose="020B0400000000000000" pitchFamily="50" charset="-128"/>
                          <a:sym typeface="BIZ UDPゴシック" panose="020B0400000000000000" pitchFamily="50" charset="-128"/>
                        </a:rPr>
                        <a:t>]</a:t>
                      </a:r>
                    </a:p>
                    <a:p>
                      <a:r>
                        <a:rPr kumimoji="1" lang="en-US" altLang="ja-JP" sz="1100" dirty="0">
                          <a:latin typeface="BIZ UDPゴシック" panose="020B0400000000000000" pitchFamily="50" charset="-128"/>
                          <a:ea typeface="BIZ UDPゴシック" panose="020B0400000000000000" pitchFamily="50" charset="-128"/>
                          <a:sym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下記</a:t>
                      </a:r>
                      <a:r>
                        <a:rPr kumimoji="1" lang="en-US" altLang="ja-JP" sz="1100" dirty="0">
                          <a:latin typeface="BIZ UDPゴシック" panose="020B0400000000000000" pitchFamily="50" charset="-128"/>
                          <a:ea typeface="BIZ UDPゴシック" panose="020B0400000000000000" pitchFamily="50" charset="-128"/>
                          <a:sym typeface="BIZ UDPゴシック" panose="020B0400000000000000" pitchFamily="50" charset="-128"/>
                        </a:rPr>
                        <a:t>Web</a:t>
                      </a:r>
                      <a:r>
                        <a:rPr kumimoji="1" lang="ja-JP"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サイト参照。</a:t>
                      </a:r>
                      <a:endParaRPr kumimoji="1" lang="en-US" altLang="ja-JP" sz="1100" dirty="0">
                        <a:latin typeface="BIZ UDPゴシック" panose="020B0400000000000000" pitchFamily="50" charset="-128"/>
                        <a:ea typeface="BIZ UDPゴシック" panose="020B0400000000000000" pitchFamily="50" charset="-128"/>
                        <a:sym typeface="BIZ UDPゴシック" panose="020B0400000000000000" pitchFamily="50" charset="-128"/>
                      </a:endParaRPr>
                    </a:p>
                    <a:p>
                      <a:r>
                        <a:rPr kumimoji="1" lang="en-US" altLang="ja-JP" sz="1100" dirty="0">
                          <a:latin typeface="BIZ UDPゴシック" panose="020B0400000000000000" pitchFamily="50" charset="-128"/>
                          <a:ea typeface="BIZ UDPゴシック" panose="020B0400000000000000" pitchFamily="50" charset="-128"/>
                          <a:sym typeface="BIZ UDPゴシック" panose="020B0400000000000000" pitchFamily="50" charset="-128"/>
                          <a:hlinkClick r:id="rId6"/>
                        </a:rPr>
                        <a:t>https://www.meti.go.jp/policy/energy_environment/global_warming/SME/pamphlet/pamphlet2022fy01.pdf</a:t>
                      </a:r>
                      <a:endParaRPr kumimoji="1" lang="ja-JP"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endParaRPr>
                    </a:p>
                  </a:txBody>
                  <a:tcPr/>
                </a:tc>
                <a:extLst>
                  <a:ext uri="{0D108BD9-81ED-4DB2-BD59-A6C34878D82A}">
                    <a16:rowId xmlns:a16="http://schemas.microsoft.com/office/drawing/2014/main" val="19373425"/>
                  </a:ext>
                </a:extLst>
              </a:tr>
            </a:tbl>
          </a:graphicData>
        </a:graphic>
      </p:graphicFrame>
      <p:sp>
        <p:nvSpPr>
          <p:cNvPr id="9" name="テキスト プレースホルダー 1">
            <a:extLst>
              <a:ext uri="{FF2B5EF4-FFF2-40B4-BE49-F238E27FC236}">
                <a16:creationId xmlns:a16="http://schemas.microsoft.com/office/drawing/2014/main" id="{7E1521D6-40E1-E570-0D49-93234CFC14A1}"/>
              </a:ext>
            </a:extLst>
          </p:cNvPr>
          <p:cNvSpPr>
            <a:spLocks noGrp="1"/>
          </p:cNvSpPr>
          <p:nvPr>
            <p:ph type="body" sz="quarter" idx="20"/>
          </p:nvPr>
        </p:nvSpPr>
        <p:spPr>
          <a:xfrm>
            <a:off x="539905" y="6792714"/>
            <a:ext cx="9612000" cy="406265"/>
          </a:xfrm>
        </p:spPr>
        <p:txBody>
          <a:bodyPr/>
          <a:lstStyle/>
          <a:p>
            <a:r>
              <a:rPr kumimoji="1" lang="ja-JP" altLang="en-US" dirty="0"/>
              <a:t>出所）経済産業省・環境省　「中小企業等のカーボンニュートラル支援策」</a:t>
            </a:r>
            <a:r>
              <a:rPr kumimoji="1" lang="en-US" altLang="ja-JP" dirty="0">
                <a:hlinkClick r:id="rId6"/>
              </a:rPr>
              <a:t>https://www.meti.go.jp/policy/energy_environment/global_warming/SME/pamphlet/pamphlet2022fy01.pdf</a:t>
            </a:r>
            <a:r>
              <a:rPr kumimoji="1" lang="ja-JP" altLang="en-US" dirty="0"/>
              <a:t>　</a:t>
            </a:r>
            <a:r>
              <a:rPr kumimoji="1" lang="en-US" altLang="ja-JP" dirty="0"/>
              <a:t>(</a:t>
            </a:r>
            <a:r>
              <a:rPr kumimoji="1" lang="ja-JP" altLang="en-US" dirty="0"/>
              <a:t>閲覧日：</a:t>
            </a:r>
            <a:r>
              <a:rPr kumimoji="1" lang="en-US" altLang="ja-JP" dirty="0"/>
              <a:t>2024</a:t>
            </a:r>
            <a:r>
              <a:rPr kumimoji="1" lang="ja-JP" altLang="en-US" dirty="0"/>
              <a:t>年</a:t>
            </a:r>
            <a:r>
              <a:rPr lang="en-US" altLang="ja-JP" dirty="0"/>
              <a:t>3</a:t>
            </a:r>
            <a:r>
              <a:rPr kumimoji="1" lang="ja-JP" altLang="en-US" dirty="0"/>
              <a:t>月</a:t>
            </a:r>
            <a:r>
              <a:rPr kumimoji="1" lang="en-US" altLang="ja-JP" dirty="0"/>
              <a:t>25</a:t>
            </a:r>
            <a:r>
              <a:rPr kumimoji="1" lang="ja-JP" altLang="en-US" dirty="0"/>
              <a:t>日</a:t>
            </a:r>
            <a:r>
              <a:rPr kumimoji="1" lang="en-US" altLang="ja-JP" dirty="0"/>
              <a:t>)</a:t>
            </a:r>
            <a:r>
              <a:rPr lang="ja-JP" altLang="en-US" dirty="0"/>
              <a:t>より三菱総合研究所作成</a:t>
            </a:r>
            <a:endParaRPr kumimoji="1" lang="ja-JP" altLang="en-US" dirty="0"/>
          </a:p>
        </p:txBody>
      </p:sp>
      <p:sp>
        <p:nvSpPr>
          <p:cNvPr id="3" name="タイトル 3">
            <a:extLst>
              <a:ext uri="{FF2B5EF4-FFF2-40B4-BE49-F238E27FC236}">
                <a16:creationId xmlns:a16="http://schemas.microsoft.com/office/drawing/2014/main" id="{9ECBA87B-273F-1DA1-F991-F982C0B82880}"/>
              </a:ext>
            </a:extLst>
          </p:cNvPr>
          <p:cNvSpPr>
            <a:spLocks noGrp="1"/>
          </p:cNvSpPr>
          <p:nvPr>
            <p:ph type="title"/>
          </p:nvPr>
        </p:nvSpPr>
        <p:spPr>
          <a:xfrm>
            <a:off x="539906" y="360696"/>
            <a:ext cx="9216000" cy="216000"/>
          </a:xfrm>
        </p:spPr>
        <p:txBody>
          <a:bodyPr vert="horz">
            <a:noAutofit/>
          </a:bodyPr>
          <a:lstStyle/>
          <a:p>
            <a:r>
              <a:rPr lang="en-US" altLang="ja-JP"/>
              <a:t>6</a:t>
            </a:r>
            <a:r>
              <a:rPr lang="ja-JP" altLang="en-US"/>
              <a:t>章．参考情報</a:t>
            </a:r>
          </a:p>
        </p:txBody>
      </p:sp>
    </p:spTree>
    <p:extLst>
      <p:ext uri="{BB962C8B-B14F-4D97-AF65-F5344CB8AC3E}">
        <p14:creationId xmlns:p14="http://schemas.microsoft.com/office/powerpoint/2010/main" val="21422621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6B88C65F-586C-4FE4-EA17-AE2AE9C69EE2}"/>
              </a:ext>
            </a:extLst>
          </p:cNvPr>
          <p:cNvGraphicFramePr>
            <a:graphicFrameLocks noChangeAspect="1"/>
          </p:cNvGraphicFramePr>
          <p:nvPr>
            <p:custDataLst>
              <p:tags r:id="rId1"/>
            </p:custDataLst>
            <p:extLst>
              <p:ext uri="{D42A27DB-BD31-4B8C-83A1-F6EECF244321}">
                <p14:modId xmlns:p14="http://schemas.microsoft.com/office/powerpoint/2010/main" val="27453597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40" imgH="541" progId="TCLayout.ActiveDocument.1">
                  <p:embed/>
                </p:oleObj>
              </mc:Choice>
              <mc:Fallback>
                <p:oleObj name="think-cell スライド" r:id="rId4" imgW="540" imgH="541" progId="TCLayout.ActiveDocument.1">
                  <p:embed/>
                  <p:pic>
                    <p:nvPicPr>
                      <p:cNvPr id="2" name="think-cell data - do not delete" hidden="1">
                        <a:extLst>
                          <a:ext uri="{FF2B5EF4-FFF2-40B4-BE49-F238E27FC236}">
                            <a16:creationId xmlns:a16="http://schemas.microsoft.com/office/drawing/2014/main" id="{6B88C65F-586C-4FE4-EA17-AE2AE9C69EE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字幕 3">
            <a:extLst>
              <a:ext uri="{FF2B5EF4-FFF2-40B4-BE49-F238E27FC236}">
                <a16:creationId xmlns:a16="http://schemas.microsoft.com/office/drawing/2014/main" id="{3355EF6A-B9F6-813F-A8B0-4091AC2A8020}"/>
              </a:ext>
            </a:extLst>
          </p:cNvPr>
          <p:cNvSpPr>
            <a:spLocks noGrp="1"/>
          </p:cNvSpPr>
          <p:nvPr>
            <p:ph type="subTitle" idx="10"/>
          </p:nvPr>
        </p:nvSpPr>
        <p:spPr/>
        <p:txBody>
          <a:bodyPr/>
          <a:lstStyle/>
          <a:p>
            <a:pPr marL="114300" indent="-114300" algn="l" fontAlgn="base" hangingPunct="0">
              <a:lnSpc>
                <a:spcPct val="100000"/>
              </a:lnSpc>
            </a:pPr>
            <a:r>
              <a:rPr lang="en-US" altLang="ja-JP" sz="2800" kern="100">
                <a:effectLst/>
                <a:cs typeface="Times New Roman" panose="02020603050405020304" pitchFamily="18" charset="0"/>
              </a:rPr>
              <a:t>【</a:t>
            </a:r>
            <a:r>
              <a:rPr lang="ja-JP" altLang="en-US" sz="2800" kern="100">
                <a:effectLst/>
                <a:cs typeface="Times New Roman" panose="02020603050405020304" pitchFamily="18" charset="0"/>
              </a:rPr>
              <a:t>参考</a:t>
            </a:r>
            <a:r>
              <a:rPr lang="en-US" altLang="ja-JP" sz="2800" kern="100">
                <a:effectLst/>
                <a:cs typeface="Times New Roman" panose="02020603050405020304" pitchFamily="18" charset="0"/>
              </a:rPr>
              <a:t>】</a:t>
            </a:r>
            <a:r>
              <a:rPr lang="ja-JP" altLang="en-US" sz="2800" kern="100">
                <a:effectLst/>
                <a:cs typeface="Times New Roman" panose="02020603050405020304" pitchFamily="18" charset="0"/>
              </a:rPr>
              <a:t>カーボンニュートラル向け関連補助金</a:t>
            </a:r>
            <a:endParaRPr lang="ja-JP" altLang="ja-JP" sz="2800" kern="100">
              <a:effectLst/>
              <a:cs typeface="Times New Roman" panose="02020603050405020304" pitchFamily="18" charset="0"/>
            </a:endParaRPr>
          </a:p>
        </p:txBody>
      </p:sp>
      <p:graphicFrame>
        <p:nvGraphicFramePr>
          <p:cNvPr id="8" name="表 8">
            <a:extLst>
              <a:ext uri="{FF2B5EF4-FFF2-40B4-BE49-F238E27FC236}">
                <a16:creationId xmlns:a16="http://schemas.microsoft.com/office/drawing/2014/main" id="{B8BFADC3-7232-4DD4-1CB7-C4365555AABC}"/>
              </a:ext>
            </a:extLst>
          </p:cNvPr>
          <p:cNvGraphicFramePr>
            <a:graphicFrameLocks noGrp="1"/>
          </p:cNvGraphicFramePr>
          <p:nvPr>
            <p:extLst>
              <p:ext uri="{D42A27DB-BD31-4B8C-83A1-F6EECF244321}">
                <p14:modId xmlns:p14="http://schemas.microsoft.com/office/powerpoint/2010/main" val="1666632887"/>
              </p:ext>
            </p:extLst>
          </p:nvPr>
        </p:nvGraphicFramePr>
        <p:xfrm>
          <a:off x="207568" y="1491108"/>
          <a:ext cx="10276675" cy="4389120"/>
        </p:xfrm>
        <a:graphic>
          <a:graphicData uri="http://schemas.openxmlformats.org/drawingml/2006/table">
            <a:tbl>
              <a:tblPr firstRow="1" bandRow="1">
                <a:tableStyleId>{5C22544A-7EE6-4342-B048-85BDC9FD1C3A}</a:tableStyleId>
              </a:tblPr>
              <a:tblGrid>
                <a:gridCol w="1273860">
                  <a:extLst>
                    <a:ext uri="{9D8B030D-6E8A-4147-A177-3AD203B41FA5}">
                      <a16:colId xmlns:a16="http://schemas.microsoft.com/office/drawing/2014/main" val="3838996352"/>
                    </a:ext>
                  </a:extLst>
                </a:gridCol>
                <a:gridCol w="2125980">
                  <a:extLst>
                    <a:ext uri="{9D8B030D-6E8A-4147-A177-3AD203B41FA5}">
                      <a16:colId xmlns:a16="http://schemas.microsoft.com/office/drawing/2014/main" val="2194363314"/>
                    </a:ext>
                  </a:extLst>
                </a:gridCol>
                <a:gridCol w="3962400">
                  <a:extLst>
                    <a:ext uri="{9D8B030D-6E8A-4147-A177-3AD203B41FA5}">
                      <a16:colId xmlns:a16="http://schemas.microsoft.com/office/drawing/2014/main" val="2289142867"/>
                    </a:ext>
                  </a:extLst>
                </a:gridCol>
                <a:gridCol w="2914435">
                  <a:extLst>
                    <a:ext uri="{9D8B030D-6E8A-4147-A177-3AD203B41FA5}">
                      <a16:colId xmlns:a16="http://schemas.microsoft.com/office/drawing/2014/main" val="567830432"/>
                    </a:ext>
                  </a:extLst>
                </a:gridCol>
              </a:tblGrid>
              <a:tr h="158334">
                <a:tc>
                  <a:txBody>
                    <a:bodyPr/>
                    <a:lstStyle/>
                    <a:p>
                      <a:endParaRPr kumimoji="1" lang="ja-JP" altLang="en-US" sz="1100">
                        <a:latin typeface="BIZ UDPゴシック" panose="020B0400000000000000" pitchFamily="50" charset="-128"/>
                        <a:ea typeface="BIZ UDPゴシック" panose="020B0400000000000000" pitchFamily="50" charset="-128"/>
                        <a:sym typeface="BIZ UDPゴシック" panose="020B0400000000000000" pitchFamily="50" charset="-128"/>
                      </a:endParaRPr>
                    </a:p>
                  </a:txBody>
                  <a:tcPr/>
                </a:tc>
                <a:tc>
                  <a:txBody>
                    <a:bodyPr/>
                    <a:lstStyle/>
                    <a:p>
                      <a:r>
                        <a:rPr kumimoji="1" lang="ja-JP" altLang="en-US" sz="1100">
                          <a:latin typeface="BIZ UDPゴシック" panose="020B0400000000000000" pitchFamily="50" charset="-128"/>
                          <a:ea typeface="BIZ UDPゴシック" panose="020B0400000000000000" pitchFamily="50" charset="-128"/>
                          <a:sym typeface="BIZ UDPゴシック" panose="020B0400000000000000" pitchFamily="50" charset="-128"/>
                        </a:rPr>
                        <a:t>対象</a:t>
                      </a:r>
                    </a:p>
                  </a:txBody>
                  <a:tcPr/>
                </a:tc>
                <a:tc>
                  <a:txBody>
                    <a:bodyPr/>
                    <a:lstStyle/>
                    <a:p>
                      <a:r>
                        <a:rPr kumimoji="1" lang="ja-JP"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要件等</a:t>
                      </a:r>
                    </a:p>
                  </a:txBody>
                  <a:tcPr/>
                </a:tc>
                <a:tc>
                  <a:txBody>
                    <a:bodyPr/>
                    <a:lstStyle/>
                    <a:p>
                      <a:r>
                        <a:rPr kumimoji="1" lang="ja-JP" altLang="en-US" sz="1100">
                          <a:latin typeface="BIZ UDPゴシック" panose="020B0400000000000000" pitchFamily="50" charset="-128"/>
                          <a:ea typeface="BIZ UDPゴシック" panose="020B0400000000000000" pitchFamily="50" charset="-128"/>
                          <a:sym typeface="BIZ UDPゴシック" panose="020B0400000000000000" pitchFamily="50" charset="-128"/>
                        </a:rPr>
                        <a:t>補助額（補助率・補助限度額）</a:t>
                      </a:r>
                    </a:p>
                  </a:txBody>
                  <a:tcPr/>
                </a:tc>
                <a:extLst>
                  <a:ext uri="{0D108BD9-81ED-4DB2-BD59-A6C34878D82A}">
                    <a16:rowId xmlns:a16="http://schemas.microsoft.com/office/drawing/2014/main" val="1768186807"/>
                  </a:ext>
                </a:extLst>
              </a:tr>
              <a:tr h="670589">
                <a:tc>
                  <a:txBody>
                    <a:bodyPr/>
                    <a:lstStyle/>
                    <a:p>
                      <a:r>
                        <a:rPr kumimoji="1" lang="ja-JP"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省エネ補助金</a:t>
                      </a:r>
                    </a:p>
                  </a:txBody>
                  <a:tcPr/>
                </a:tc>
                <a:tc>
                  <a:txBody>
                    <a:bodyPr/>
                    <a:lstStyle/>
                    <a:p>
                      <a:r>
                        <a:rPr kumimoji="1" lang="ja-JP"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工場・事業場において実施されるエネルギー消費効率の高い設備への更新</a:t>
                      </a:r>
                    </a:p>
                  </a:txBody>
                  <a:tcPr/>
                </a:tc>
                <a:tc>
                  <a:txBody>
                    <a:bodyPr/>
                    <a:lstStyle/>
                    <a:p>
                      <a:pPr marL="92075" indent="-92075"/>
                      <a:r>
                        <a:rPr kumimoji="1" lang="en-US" altLang="ja-JP" sz="1100" dirty="0">
                          <a:latin typeface="BIZ UDPゴシック" panose="020B0400000000000000" pitchFamily="50" charset="-128"/>
                          <a:ea typeface="BIZ UDPゴシック" panose="020B0400000000000000" pitchFamily="50" charset="-128"/>
                          <a:sym typeface="BIZ UDPゴシック" panose="020B0400000000000000" pitchFamily="50" charset="-128"/>
                        </a:rPr>
                        <a:t>Ⅰ</a:t>
                      </a:r>
                      <a:r>
                        <a:rPr kumimoji="1" lang="ja-JP"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：工場・事業場型：要件を満たす先進設備・システム等 への更新や、機械設計が伴う設備へ更新等する事業</a:t>
                      </a:r>
                      <a:endParaRPr kumimoji="1" lang="en-US" altLang="ja-JP" sz="1100" dirty="0">
                        <a:latin typeface="BIZ UDPゴシック" panose="020B0400000000000000" pitchFamily="50" charset="-128"/>
                        <a:ea typeface="BIZ UDPゴシック" panose="020B0400000000000000" pitchFamily="50" charset="-128"/>
                        <a:sym typeface="BIZ UDPゴシック" panose="020B0400000000000000" pitchFamily="50" charset="-128"/>
                      </a:endParaRPr>
                    </a:p>
                    <a:p>
                      <a:pPr marL="92075" indent="-92075"/>
                      <a:r>
                        <a:rPr kumimoji="1" lang="en-US" altLang="ja-JP" sz="1100" dirty="0">
                          <a:latin typeface="BIZ UDPゴシック" panose="020B0400000000000000" pitchFamily="50" charset="-128"/>
                          <a:ea typeface="BIZ UDPゴシック" panose="020B0400000000000000" pitchFamily="50" charset="-128"/>
                          <a:sym typeface="BIZ UDPゴシック" panose="020B0400000000000000" pitchFamily="50" charset="-128"/>
                        </a:rPr>
                        <a:t>Ⅱ</a:t>
                      </a:r>
                      <a:r>
                        <a:rPr kumimoji="1" lang="ja-JP"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：電化・脱炭素燃転型：化石燃料から電気への転換や、 より低炭素な燃料への転換等、電化や脱炭素目的の燃料転換を伴う設備へ更新等する事業</a:t>
                      </a:r>
                      <a:endParaRPr kumimoji="1" lang="en-US" altLang="ja-JP" sz="1100" dirty="0">
                        <a:latin typeface="BIZ UDPゴシック" panose="020B0400000000000000" pitchFamily="50" charset="-128"/>
                        <a:ea typeface="BIZ UDPゴシック" panose="020B0400000000000000" pitchFamily="50" charset="-128"/>
                        <a:sym typeface="BIZ UDPゴシック" panose="020B0400000000000000" pitchFamily="50" charset="-128"/>
                      </a:endParaRPr>
                    </a:p>
                    <a:p>
                      <a:pPr marL="92075" indent="-92075"/>
                      <a:r>
                        <a:rPr kumimoji="1" lang="en-US" altLang="ja-JP" sz="1100" dirty="0">
                          <a:latin typeface="BIZ UDPゴシック" panose="020B0400000000000000" pitchFamily="50" charset="-128"/>
                          <a:ea typeface="BIZ UDPゴシック" panose="020B0400000000000000" pitchFamily="50" charset="-128"/>
                          <a:sym typeface="BIZ UDPゴシック" panose="020B0400000000000000" pitchFamily="50" charset="-128"/>
                        </a:rPr>
                        <a:t>Ⅲ</a:t>
                      </a:r>
                      <a:r>
                        <a:rPr kumimoji="1" lang="ja-JP"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：設備単位型 ：要件を満たす指定設備へ更新する事業</a:t>
                      </a:r>
                      <a:endParaRPr kumimoji="1" lang="en-US" altLang="ja-JP" sz="1100" dirty="0">
                        <a:latin typeface="BIZ UDPゴシック" panose="020B0400000000000000" pitchFamily="50" charset="-128"/>
                        <a:ea typeface="BIZ UDPゴシック" panose="020B0400000000000000" pitchFamily="50" charset="-128"/>
                        <a:sym typeface="BIZ UDPゴシック" panose="020B0400000000000000" pitchFamily="50" charset="-128"/>
                      </a:endParaRPr>
                    </a:p>
                    <a:p>
                      <a:pPr marL="92075" indent="-92075"/>
                      <a:r>
                        <a:rPr kumimoji="1" lang="en-US" altLang="ja-JP" sz="1100" dirty="0">
                          <a:latin typeface="BIZ UDPゴシック" panose="020B0400000000000000" pitchFamily="50" charset="-128"/>
                          <a:ea typeface="BIZ UDPゴシック" panose="020B0400000000000000" pitchFamily="50" charset="-128"/>
                          <a:sym typeface="BIZ UDPゴシック" panose="020B0400000000000000" pitchFamily="50" charset="-128"/>
                        </a:rPr>
                        <a:t>Ⅳ</a:t>
                      </a:r>
                      <a:r>
                        <a:rPr kumimoji="1" lang="ja-JP"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：エネルギー需要最適化型：エネマネ事業者と契約し、</a:t>
                      </a:r>
                      <a:r>
                        <a:rPr kumimoji="1" lang="en-US" altLang="ja-JP" sz="1100" dirty="0">
                          <a:latin typeface="BIZ UDPゴシック" panose="020B0400000000000000" pitchFamily="50" charset="-128"/>
                          <a:ea typeface="BIZ UDPゴシック" panose="020B0400000000000000" pitchFamily="50" charset="-128"/>
                          <a:sym typeface="BIZ UDPゴシック" panose="020B0400000000000000" pitchFamily="50" charset="-128"/>
                        </a:rPr>
                        <a:t>EMS</a:t>
                      </a:r>
                      <a:r>
                        <a:rPr kumimoji="1" lang="ja-JP"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を用いて省エネ化を図る事業</a:t>
                      </a:r>
                    </a:p>
                  </a:txBody>
                  <a:tcPr/>
                </a:tc>
                <a:tc>
                  <a:txBody>
                    <a:bodyPr/>
                    <a:lstStyle/>
                    <a:p>
                      <a:r>
                        <a:rPr kumimoji="1" lang="zh-TW"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○補助金限度額（非化石転換）</a:t>
                      </a:r>
                    </a:p>
                    <a:p>
                      <a:r>
                        <a:rPr kumimoji="1" lang="en-US" altLang="zh-TW" sz="1100" dirty="0">
                          <a:latin typeface="BIZ UDPゴシック" panose="020B0400000000000000" pitchFamily="50" charset="-128"/>
                          <a:ea typeface="BIZ UDPゴシック" panose="020B0400000000000000" pitchFamily="50" charset="-128"/>
                          <a:sym typeface="BIZ UDPゴシック" panose="020B0400000000000000" pitchFamily="50" charset="-128"/>
                        </a:rPr>
                        <a:t>[</a:t>
                      </a:r>
                      <a:r>
                        <a:rPr kumimoji="1" lang="zh-TW"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補助率（中小企業等）</a:t>
                      </a:r>
                      <a:r>
                        <a:rPr kumimoji="1" lang="en-US" altLang="zh-TW" sz="1100" dirty="0">
                          <a:latin typeface="BIZ UDPゴシック" panose="020B0400000000000000" pitchFamily="50" charset="-128"/>
                          <a:ea typeface="BIZ UDPゴシック" panose="020B0400000000000000" pitchFamily="50" charset="-128"/>
                          <a:sym typeface="BIZ UDPゴシック" panose="020B0400000000000000" pitchFamily="50" charset="-128"/>
                        </a:rPr>
                        <a:t>]</a:t>
                      </a:r>
                    </a:p>
                    <a:p>
                      <a:pPr marL="92075" indent="-92075"/>
                      <a:r>
                        <a:rPr kumimoji="1" lang="en-US" altLang="ja-JP" sz="1100" dirty="0">
                          <a:latin typeface="BIZ UDPゴシック" panose="020B0400000000000000" pitchFamily="50" charset="-128"/>
                          <a:ea typeface="BIZ UDPゴシック" panose="020B0400000000000000" pitchFamily="50" charset="-128"/>
                          <a:sym typeface="BIZ UDPゴシック" panose="020B0400000000000000" pitchFamily="50" charset="-128"/>
                        </a:rPr>
                        <a:t>Ⅰ</a:t>
                      </a:r>
                      <a:r>
                        <a:rPr kumimoji="1" lang="zh-TW"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a:t>
                      </a:r>
                      <a:r>
                        <a:rPr kumimoji="1" lang="en-US" altLang="zh-TW" sz="1100" dirty="0">
                          <a:latin typeface="BIZ UDPゴシック" panose="020B0400000000000000" pitchFamily="50" charset="-128"/>
                          <a:ea typeface="BIZ UDPゴシック" panose="020B0400000000000000" pitchFamily="50" charset="-128"/>
                          <a:sym typeface="BIZ UDPゴシック" panose="020B0400000000000000" pitchFamily="50" charset="-128"/>
                        </a:rPr>
                        <a:t>15</a:t>
                      </a:r>
                      <a:r>
                        <a:rPr kumimoji="1" lang="zh-TW"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億円（</a:t>
                      </a:r>
                      <a:r>
                        <a:rPr kumimoji="1" lang="en-US" altLang="zh-TW" sz="1100" dirty="0">
                          <a:latin typeface="BIZ UDPゴシック" panose="020B0400000000000000" pitchFamily="50" charset="-128"/>
                          <a:ea typeface="BIZ UDPゴシック" panose="020B0400000000000000" pitchFamily="50" charset="-128"/>
                          <a:sym typeface="BIZ UDPゴシック" panose="020B0400000000000000" pitchFamily="50" charset="-128"/>
                        </a:rPr>
                        <a:t>20</a:t>
                      </a:r>
                      <a:r>
                        <a:rPr kumimoji="1" lang="zh-TW"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億円）</a:t>
                      </a:r>
                      <a:r>
                        <a:rPr kumimoji="1" lang="ja-JP"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a:t>
                      </a:r>
                      <a:r>
                        <a:rPr kumimoji="1" lang="en-US" altLang="ja-JP" sz="1100" dirty="0">
                          <a:latin typeface="BIZ UDPゴシック" panose="020B0400000000000000" pitchFamily="50" charset="-128"/>
                          <a:ea typeface="BIZ UDPゴシック" panose="020B0400000000000000" pitchFamily="50" charset="-128"/>
                          <a:sym typeface="BIZ UDPゴシック" panose="020B0400000000000000" pitchFamily="50" charset="-128"/>
                        </a:rPr>
                        <a:t>[1/2</a:t>
                      </a:r>
                      <a:r>
                        <a:rPr kumimoji="1" lang="ja-JP"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以内</a:t>
                      </a:r>
                      <a:br>
                        <a:rPr kumimoji="1" lang="en-US" altLang="ja-JP" sz="1100" dirty="0">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1" lang="ja-JP"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（一定の要件を満たす場合には</a:t>
                      </a:r>
                      <a:r>
                        <a:rPr kumimoji="1" lang="en-US" altLang="ja-JP" sz="1100" dirty="0">
                          <a:latin typeface="BIZ UDPゴシック" panose="020B0400000000000000" pitchFamily="50" charset="-128"/>
                          <a:ea typeface="BIZ UDPゴシック" panose="020B0400000000000000" pitchFamily="50" charset="-128"/>
                          <a:sym typeface="BIZ UDPゴシック" panose="020B0400000000000000" pitchFamily="50" charset="-128"/>
                        </a:rPr>
                        <a:t>2</a:t>
                      </a:r>
                      <a:r>
                        <a:rPr kumimoji="1" lang="ja-JP"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a:t>
                      </a:r>
                      <a:r>
                        <a:rPr kumimoji="1" lang="en-US" altLang="ja-JP" sz="1100" dirty="0">
                          <a:latin typeface="BIZ UDPゴシック" panose="020B0400000000000000" pitchFamily="50" charset="-128"/>
                          <a:ea typeface="BIZ UDPゴシック" panose="020B0400000000000000" pitchFamily="50" charset="-128"/>
                          <a:sym typeface="BIZ UDPゴシック" panose="020B0400000000000000" pitchFamily="50" charset="-128"/>
                        </a:rPr>
                        <a:t>3</a:t>
                      </a:r>
                      <a:r>
                        <a:rPr kumimoji="1" lang="ja-JP"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以内）</a:t>
                      </a:r>
                      <a:r>
                        <a:rPr kumimoji="1" lang="en-US" altLang="ja-JP" sz="1100" dirty="0">
                          <a:latin typeface="BIZ UDPゴシック" panose="020B0400000000000000" pitchFamily="50" charset="-128"/>
                          <a:ea typeface="BIZ UDPゴシック" panose="020B0400000000000000" pitchFamily="50" charset="-128"/>
                          <a:sym typeface="BIZ UDPゴシック" panose="020B0400000000000000" pitchFamily="50" charset="-128"/>
                        </a:rPr>
                        <a:t>]</a:t>
                      </a:r>
                    </a:p>
                    <a:p>
                      <a:pPr marL="92075" indent="-92075"/>
                      <a:r>
                        <a:rPr kumimoji="1" lang="en-US" altLang="ja-JP" sz="1100" dirty="0">
                          <a:latin typeface="BIZ UDPゴシック" panose="020B0400000000000000" pitchFamily="50" charset="-128"/>
                          <a:ea typeface="BIZ UDPゴシック" panose="020B0400000000000000" pitchFamily="50" charset="-128"/>
                          <a:sym typeface="BIZ UDPゴシック" panose="020B0400000000000000" pitchFamily="50" charset="-128"/>
                        </a:rPr>
                        <a:t>Ⅱ</a:t>
                      </a:r>
                      <a:r>
                        <a:rPr kumimoji="1" lang="zh-TW"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a:t>
                      </a:r>
                      <a:r>
                        <a:rPr kumimoji="1" lang="en-US" altLang="ja-JP" sz="1100" dirty="0">
                          <a:latin typeface="BIZ UDPゴシック" panose="020B0400000000000000" pitchFamily="50" charset="-128"/>
                          <a:ea typeface="BIZ UDPゴシック" panose="020B0400000000000000" pitchFamily="50" charset="-128"/>
                          <a:sym typeface="BIZ UDPゴシック" panose="020B0400000000000000" pitchFamily="50" charset="-128"/>
                        </a:rPr>
                        <a:t>3</a:t>
                      </a:r>
                      <a:r>
                        <a:rPr kumimoji="1" lang="ja-JP"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億円（電化の場合は</a:t>
                      </a:r>
                      <a:r>
                        <a:rPr kumimoji="1" lang="en-US" altLang="ja-JP" sz="1100" dirty="0">
                          <a:latin typeface="BIZ UDPゴシック" panose="020B0400000000000000" pitchFamily="50" charset="-128"/>
                          <a:ea typeface="BIZ UDPゴシック" panose="020B0400000000000000" pitchFamily="50" charset="-128"/>
                          <a:sym typeface="BIZ UDPゴシック" panose="020B0400000000000000" pitchFamily="50" charset="-128"/>
                        </a:rPr>
                        <a:t>5</a:t>
                      </a:r>
                      <a:r>
                        <a:rPr kumimoji="1" lang="ja-JP"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億円）</a:t>
                      </a:r>
                      <a:r>
                        <a:rPr kumimoji="1" lang="zh-TW"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 </a:t>
                      </a:r>
                      <a:r>
                        <a:rPr kumimoji="1" lang="en-US" altLang="zh-TW" sz="1100" dirty="0">
                          <a:latin typeface="BIZ UDPゴシック" panose="020B0400000000000000" pitchFamily="50" charset="-128"/>
                          <a:ea typeface="BIZ UDPゴシック" panose="020B0400000000000000" pitchFamily="50" charset="-128"/>
                          <a:sym typeface="BIZ UDPゴシック" panose="020B0400000000000000" pitchFamily="50" charset="-128"/>
                        </a:rPr>
                        <a:t>[1/2</a:t>
                      </a:r>
                      <a:r>
                        <a:rPr kumimoji="1" lang="zh-TW"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以内</a:t>
                      </a:r>
                      <a:r>
                        <a:rPr kumimoji="1" lang="en-US" altLang="zh-TW" sz="1100" dirty="0">
                          <a:latin typeface="BIZ UDPゴシック" panose="020B0400000000000000" pitchFamily="50" charset="-128"/>
                          <a:ea typeface="BIZ UDPゴシック" panose="020B0400000000000000" pitchFamily="50" charset="-128"/>
                          <a:sym typeface="BIZ UDPゴシック" panose="020B0400000000000000" pitchFamily="50" charset="-128"/>
                        </a:rPr>
                        <a:t>]</a:t>
                      </a:r>
                    </a:p>
                    <a:p>
                      <a:pPr marL="92075" indent="-92075"/>
                      <a:r>
                        <a:rPr kumimoji="1" lang="en-US" altLang="ja-JP" sz="1100" dirty="0">
                          <a:latin typeface="BIZ UDPゴシック" panose="020B0400000000000000" pitchFamily="50" charset="-128"/>
                          <a:ea typeface="BIZ UDPゴシック" panose="020B0400000000000000" pitchFamily="50" charset="-128"/>
                          <a:sym typeface="BIZ UDPゴシック" panose="020B0400000000000000" pitchFamily="50" charset="-128"/>
                        </a:rPr>
                        <a:t>Ⅲ</a:t>
                      </a:r>
                      <a:r>
                        <a:rPr kumimoji="1" lang="zh-TW"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a:t>
                      </a:r>
                      <a:r>
                        <a:rPr kumimoji="1" lang="en-US" altLang="zh-TW" sz="1100" dirty="0">
                          <a:latin typeface="BIZ UDPゴシック" panose="020B0400000000000000" pitchFamily="50" charset="-128"/>
                          <a:ea typeface="BIZ UDPゴシック" panose="020B0400000000000000" pitchFamily="50" charset="-128"/>
                          <a:sym typeface="BIZ UDPゴシック" panose="020B0400000000000000" pitchFamily="50" charset="-128"/>
                        </a:rPr>
                        <a:t>1</a:t>
                      </a:r>
                      <a:r>
                        <a:rPr kumimoji="1" lang="zh-TW"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億円</a:t>
                      </a:r>
                      <a:r>
                        <a:rPr kumimoji="1" lang="en-US" altLang="zh-TW" sz="1100" dirty="0">
                          <a:latin typeface="BIZ UDPゴシック" panose="020B0400000000000000" pitchFamily="50" charset="-128"/>
                          <a:ea typeface="BIZ UDPゴシック" panose="020B0400000000000000" pitchFamily="50" charset="-128"/>
                          <a:sym typeface="BIZ UDPゴシック" panose="020B0400000000000000" pitchFamily="50" charset="-128"/>
                        </a:rPr>
                        <a:t>[1/3</a:t>
                      </a:r>
                      <a:r>
                        <a:rPr kumimoji="1" lang="zh-TW"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以内</a:t>
                      </a:r>
                      <a:r>
                        <a:rPr kumimoji="1" lang="en-US" altLang="zh-TW" sz="1100" dirty="0">
                          <a:latin typeface="BIZ UDPゴシック" panose="020B0400000000000000" pitchFamily="50" charset="-128"/>
                          <a:ea typeface="BIZ UDPゴシック" panose="020B0400000000000000" pitchFamily="50" charset="-128"/>
                          <a:sym typeface="BIZ UDPゴシック" panose="020B0400000000000000" pitchFamily="50" charset="-128"/>
                        </a:rPr>
                        <a:t>]</a:t>
                      </a:r>
                    </a:p>
                    <a:p>
                      <a:pPr marL="92075" indent="-92075"/>
                      <a:r>
                        <a:rPr kumimoji="1" lang="en-US" altLang="ja-JP" sz="1100" dirty="0">
                          <a:latin typeface="BIZ UDPゴシック" panose="020B0400000000000000" pitchFamily="50" charset="-128"/>
                          <a:ea typeface="BIZ UDPゴシック" panose="020B0400000000000000" pitchFamily="50" charset="-128"/>
                          <a:sym typeface="BIZ UDPゴシック" panose="020B0400000000000000" pitchFamily="50" charset="-128"/>
                        </a:rPr>
                        <a:t>Ⅳ</a:t>
                      </a:r>
                      <a:r>
                        <a:rPr kumimoji="1" lang="zh-TW"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a:t>
                      </a:r>
                      <a:r>
                        <a:rPr kumimoji="1" lang="en-US" altLang="zh-TW" sz="1100" dirty="0">
                          <a:latin typeface="BIZ UDPゴシック" panose="020B0400000000000000" pitchFamily="50" charset="-128"/>
                          <a:ea typeface="BIZ UDPゴシック" panose="020B0400000000000000" pitchFamily="50" charset="-128"/>
                          <a:sym typeface="BIZ UDPゴシック" panose="020B0400000000000000" pitchFamily="50" charset="-128"/>
                        </a:rPr>
                        <a:t>1</a:t>
                      </a:r>
                      <a:r>
                        <a:rPr kumimoji="1" lang="zh-TW"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億円</a:t>
                      </a:r>
                      <a:r>
                        <a:rPr kumimoji="1" lang="en-US" altLang="zh-TW" sz="1100" dirty="0">
                          <a:latin typeface="BIZ UDPゴシック" panose="020B0400000000000000" pitchFamily="50" charset="-128"/>
                          <a:ea typeface="BIZ UDPゴシック" panose="020B0400000000000000" pitchFamily="50" charset="-128"/>
                          <a:sym typeface="BIZ UDPゴシック" panose="020B0400000000000000" pitchFamily="50" charset="-128"/>
                        </a:rPr>
                        <a:t>[1/2</a:t>
                      </a:r>
                      <a:r>
                        <a:rPr kumimoji="1" lang="zh-TW"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以内</a:t>
                      </a:r>
                      <a:r>
                        <a:rPr kumimoji="1" lang="en-US" altLang="zh-TW" sz="1100" dirty="0">
                          <a:latin typeface="BIZ UDPゴシック" panose="020B0400000000000000" pitchFamily="50" charset="-128"/>
                          <a:ea typeface="BIZ UDPゴシック" panose="020B0400000000000000" pitchFamily="50" charset="-128"/>
                          <a:sym typeface="BIZ UDPゴシック" panose="020B0400000000000000" pitchFamily="50" charset="-128"/>
                        </a:rPr>
                        <a:t>]</a:t>
                      </a:r>
                      <a:endParaRPr kumimoji="1" lang="ja-JP"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endParaRPr>
                    </a:p>
                  </a:txBody>
                  <a:tcPr/>
                </a:tc>
                <a:extLst>
                  <a:ext uri="{0D108BD9-81ED-4DB2-BD59-A6C34878D82A}">
                    <a16:rowId xmlns:a16="http://schemas.microsoft.com/office/drawing/2014/main" val="2437577011"/>
                  </a:ext>
                </a:extLst>
              </a:tr>
              <a:tr h="670589">
                <a:tc>
                  <a:txBody>
                    <a:bodyPr/>
                    <a:lstStyle/>
                    <a:p>
                      <a:r>
                        <a:rPr kumimoji="1" lang="en-US" altLang="ja-JP" sz="1100" dirty="0">
                          <a:latin typeface="BIZ UDPゴシック" panose="020B0400000000000000" pitchFamily="50" charset="-128"/>
                          <a:ea typeface="BIZ UDPゴシック" panose="020B0400000000000000" pitchFamily="50" charset="-128"/>
                          <a:sym typeface="BIZ UDPゴシック" panose="020B0400000000000000" pitchFamily="50" charset="-128"/>
                        </a:rPr>
                        <a:t>ZEB</a:t>
                      </a:r>
                      <a:r>
                        <a:rPr kumimoji="1" lang="ja-JP"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補助事業（建築物等の</a:t>
                      </a:r>
                      <a:r>
                        <a:rPr kumimoji="1" lang="en-US" altLang="ja-JP" sz="1100" dirty="0">
                          <a:latin typeface="BIZ UDPゴシック" panose="020B0400000000000000" pitchFamily="50" charset="-128"/>
                          <a:ea typeface="BIZ UDPゴシック" panose="020B0400000000000000" pitchFamily="50" charset="-128"/>
                          <a:sym typeface="BIZ UDPゴシック" panose="020B0400000000000000" pitchFamily="50" charset="-128"/>
                        </a:rPr>
                        <a:t>ZEB</a:t>
                      </a:r>
                      <a:r>
                        <a:rPr kumimoji="1" lang="ja-JP"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化・省</a:t>
                      </a:r>
                      <a:r>
                        <a:rPr kumimoji="1" lang="en-US" altLang="ja-JP" sz="1100" dirty="0">
                          <a:latin typeface="BIZ UDPゴシック" panose="020B0400000000000000" pitchFamily="50" charset="-128"/>
                          <a:ea typeface="BIZ UDPゴシック" panose="020B0400000000000000" pitchFamily="50" charset="-128"/>
                          <a:sym typeface="BIZ UDPゴシック" panose="020B0400000000000000" pitchFamily="50" charset="-128"/>
                        </a:rPr>
                        <a:t>CO2</a:t>
                      </a:r>
                      <a:r>
                        <a:rPr kumimoji="1" lang="ja-JP"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化普及加速事業）</a:t>
                      </a:r>
                    </a:p>
                  </a:txBody>
                  <a:tcPr/>
                </a:tc>
                <a:tc>
                  <a:txBody>
                    <a:bodyPr/>
                    <a:lstStyle/>
                    <a:p>
                      <a:r>
                        <a:rPr kumimoji="1" lang="ja-JP"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業務用建築物の</a:t>
                      </a:r>
                      <a:r>
                        <a:rPr kumimoji="1" lang="en-US" altLang="ja-JP" sz="1100" dirty="0">
                          <a:latin typeface="BIZ UDPゴシック" panose="020B0400000000000000" pitchFamily="50" charset="-128"/>
                          <a:ea typeface="BIZ UDPゴシック" panose="020B0400000000000000" pitchFamily="50" charset="-128"/>
                          <a:sym typeface="BIZ UDPゴシック" panose="020B0400000000000000" pitchFamily="50" charset="-128"/>
                        </a:rPr>
                        <a:t>ZEB</a:t>
                      </a:r>
                      <a:r>
                        <a:rPr kumimoji="1" lang="ja-JP"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化の更なる普及拡大のため、</a:t>
                      </a:r>
                      <a:r>
                        <a:rPr kumimoji="1" lang="en-US" altLang="ja-JP" sz="1100" dirty="0">
                          <a:latin typeface="BIZ UDPゴシック" panose="020B0400000000000000" pitchFamily="50" charset="-128"/>
                          <a:ea typeface="BIZ UDPゴシック" panose="020B0400000000000000" pitchFamily="50" charset="-128"/>
                          <a:sym typeface="BIZ UDPゴシック" panose="020B0400000000000000" pitchFamily="50" charset="-128"/>
                        </a:rPr>
                        <a:t>ZEB</a:t>
                      </a:r>
                      <a:r>
                        <a:rPr kumimoji="1" lang="ja-JP"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化に資するシステム・設備機器等の導入及び建築物ストックの改修効果の調査</a:t>
                      </a:r>
                      <a:endParaRPr kumimoji="1" lang="en-US" altLang="ja-JP" sz="1100" dirty="0">
                        <a:latin typeface="BIZ UDPゴシック" panose="020B0400000000000000" pitchFamily="50" charset="-128"/>
                        <a:ea typeface="BIZ UDPゴシック" panose="020B0400000000000000" pitchFamily="50" charset="-128"/>
                        <a:sym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建築物の運用時のみならず調達・建築・廃棄等の建築物ライフサイクルを通じて発生する</a:t>
                      </a:r>
                      <a:r>
                        <a:rPr kumimoji="1" lang="en-US" altLang="ja-JP" sz="1100" dirty="0">
                          <a:latin typeface="BIZ UDPゴシック" panose="020B0400000000000000" pitchFamily="50" charset="-128"/>
                          <a:ea typeface="BIZ UDPゴシック" panose="020B0400000000000000" pitchFamily="50" charset="-128"/>
                          <a:sym typeface="BIZ UDPゴシック" panose="020B0400000000000000" pitchFamily="50" charset="-128"/>
                        </a:rPr>
                        <a:t>CO2</a:t>
                      </a:r>
                      <a:r>
                        <a:rPr kumimoji="1" lang="ja-JP"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a:t>
                      </a:r>
                      <a:r>
                        <a:rPr kumimoji="1" lang="en-US" altLang="ja-JP" sz="1100" dirty="0">
                          <a:latin typeface="BIZ UDPゴシック" panose="020B0400000000000000" pitchFamily="50" charset="-128"/>
                          <a:ea typeface="BIZ UDPゴシック" panose="020B0400000000000000" pitchFamily="50" charset="-128"/>
                          <a:sym typeface="BIZ UDPゴシック" panose="020B0400000000000000" pitchFamily="50" charset="-128"/>
                        </a:rPr>
                        <a:t>LCCO2</a:t>
                      </a:r>
                      <a:r>
                        <a:rPr kumimoji="1" lang="ja-JP"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）を算出及び削減する先導的な取組</a:t>
                      </a:r>
                    </a:p>
                  </a:txBody>
                  <a:tcPr/>
                </a:tc>
                <a:tc>
                  <a:txBody>
                    <a:bodyPr/>
                    <a:lstStyle/>
                    <a:p>
                      <a:r>
                        <a:rPr kumimoji="1" lang="en-US" altLang="ja-JP" sz="1100" dirty="0">
                          <a:latin typeface="BIZ UDPゴシック" panose="020B0400000000000000" pitchFamily="50" charset="-128"/>
                          <a:ea typeface="BIZ UDPゴシック" panose="020B0400000000000000" pitchFamily="50" charset="-128"/>
                          <a:sym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下記</a:t>
                      </a:r>
                      <a:r>
                        <a:rPr kumimoji="1" lang="en-US" altLang="ja-JP" sz="1100" dirty="0">
                          <a:latin typeface="BIZ UDPゴシック" panose="020B0400000000000000" pitchFamily="50" charset="-128"/>
                          <a:ea typeface="BIZ UDPゴシック" panose="020B0400000000000000" pitchFamily="50" charset="-128"/>
                          <a:sym typeface="BIZ UDPゴシック" panose="020B0400000000000000" pitchFamily="50" charset="-128"/>
                        </a:rPr>
                        <a:t>Web</a:t>
                      </a:r>
                      <a:r>
                        <a:rPr kumimoji="1" lang="ja-JP"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サイト参照。</a:t>
                      </a:r>
                      <a:endParaRPr kumimoji="1" lang="en-US" altLang="ja-JP" sz="1100" dirty="0">
                        <a:latin typeface="BIZ UDPゴシック" panose="020B0400000000000000" pitchFamily="50" charset="-128"/>
                        <a:ea typeface="BIZ UDPゴシック" panose="020B0400000000000000" pitchFamily="50" charset="-128"/>
                        <a:sym typeface="BIZ UDPゴシック" panose="020B0400000000000000" pitchFamily="50" charset="-128"/>
                      </a:endParaRPr>
                    </a:p>
                    <a:p>
                      <a:r>
                        <a:rPr kumimoji="1" lang="en-US" altLang="ja-JP" sz="1100" dirty="0">
                          <a:latin typeface="BIZ UDPゴシック" panose="020B0400000000000000" pitchFamily="50" charset="-128"/>
                          <a:ea typeface="BIZ UDPゴシック" panose="020B0400000000000000" pitchFamily="50" charset="-128"/>
                          <a:sym typeface="BIZ UDPゴシック" panose="020B0400000000000000" pitchFamily="50" charset="-128"/>
                          <a:hlinkClick r:id="rId6"/>
                        </a:rPr>
                        <a:t>https://www.meti.go.jp/policy/energy_environment/global_warming/SME/pamphlet/pamphlet2022fy01.pdf</a:t>
                      </a:r>
                      <a:endParaRPr kumimoji="1" lang="ja-JP"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endParaRPr>
                    </a:p>
                    <a:p>
                      <a:endParaRPr kumimoji="1" lang="ja-JP"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endParaRPr>
                    </a:p>
                  </a:txBody>
                  <a:tcPr/>
                </a:tc>
                <a:tc>
                  <a:txBody>
                    <a:bodyPr/>
                    <a:lstStyle/>
                    <a:p>
                      <a:r>
                        <a:rPr kumimoji="1" lang="en-US" altLang="ja-JP" sz="1100" dirty="0">
                          <a:latin typeface="BIZ UDPゴシック" panose="020B0400000000000000" pitchFamily="50" charset="-128"/>
                          <a:ea typeface="BIZ UDPゴシック" panose="020B0400000000000000" pitchFamily="50" charset="-128"/>
                          <a:sym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下記</a:t>
                      </a:r>
                      <a:r>
                        <a:rPr kumimoji="1" lang="en-US" altLang="ja-JP" sz="1100" dirty="0">
                          <a:latin typeface="BIZ UDPゴシック" panose="020B0400000000000000" pitchFamily="50" charset="-128"/>
                          <a:ea typeface="BIZ UDPゴシック" panose="020B0400000000000000" pitchFamily="50" charset="-128"/>
                          <a:sym typeface="BIZ UDPゴシック" panose="020B0400000000000000" pitchFamily="50" charset="-128"/>
                        </a:rPr>
                        <a:t>Web</a:t>
                      </a:r>
                      <a:r>
                        <a:rPr kumimoji="1" lang="ja-JP"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サイト参照。</a:t>
                      </a:r>
                      <a:endParaRPr kumimoji="1" lang="en-US" altLang="ja-JP" sz="1100" dirty="0">
                        <a:latin typeface="BIZ UDPゴシック" panose="020B0400000000000000" pitchFamily="50" charset="-128"/>
                        <a:ea typeface="BIZ UDPゴシック" panose="020B0400000000000000" pitchFamily="50" charset="-128"/>
                        <a:sym typeface="BIZ UDPゴシック" panose="020B0400000000000000" pitchFamily="50" charset="-128"/>
                      </a:endParaRPr>
                    </a:p>
                    <a:p>
                      <a:r>
                        <a:rPr kumimoji="1" lang="en-US" altLang="ja-JP" sz="1100" dirty="0">
                          <a:latin typeface="BIZ UDPゴシック" panose="020B0400000000000000" pitchFamily="50" charset="-128"/>
                          <a:ea typeface="BIZ UDPゴシック" panose="020B0400000000000000" pitchFamily="50" charset="-128"/>
                          <a:sym typeface="BIZ UDPゴシック" panose="020B0400000000000000" pitchFamily="50" charset="-128"/>
                          <a:hlinkClick r:id="rId6"/>
                        </a:rPr>
                        <a:t>https://www.meti.go.jp/policy/energy_environment/global_warming/SME/pamphlet/pamphlet2022fy01.pdf</a:t>
                      </a:r>
                      <a:endParaRPr kumimoji="1" lang="ja-JP"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endParaRPr>
                    </a:p>
                    <a:p>
                      <a:endParaRPr kumimoji="1" lang="ja-JP"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endParaRPr>
                    </a:p>
                  </a:txBody>
                  <a:tcPr/>
                </a:tc>
                <a:extLst>
                  <a:ext uri="{0D108BD9-81ED-4DB2-BD59-A6C34878D82A}">
                    <a16:rowId xmlns:a16="http://schemas.microsoft.com/office/drawing/2014/main" val="191342755"/>
                  </a:ext>
                </a:extLst>
              </a:tr>
              <a:tr h="670589">
                <a:tc>
                  <a:txBody>
                    <a:bodyPr/>
                    <a:lstStyle/>
                    <a:p>
                      <a:r>
                        <a:rPr kumimoji="1" lang="ja-JP"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脱炭素ビルリノベ事業（業務用建築物の脱炭素改修加速化事業）</a:t>
                      </a:r>
                    </a:p>
                  </a:txBody>
                  <a:tcPr/>
                </a:tc>
                <a:tc>
                  <a:txBody>
                    <a:bodyPr/>
                    <a:lstStyle/>
                    <a:p>
                      <a:r>
                        <a:rPr kumimoji="1" lang="ja-JP"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既存建築物（業務用）の省</a:t>
                      </a:r>
                      <a:r>
                        <a:rPr kumimoji="1" lang="en-US" altLang="ja-JP" sz="1100" dirty="0">
                          <a:latin typeface="BIZ UDPゴシック" panose="020B0400000000000000" pitchFamily="50" charset="-128"/>
                          <a:ea typeface="BIZ UDPゴシック" panose="020B0400000000000000" pitchFamily="50" charset="-128"/>
                          <a:sym typeface="BIZ UDPゴシック" panose="020B0400000000000000" pitchFamily="50" charset="-128"/>
                        </a:rPr>
                        <a:t>CO2</a:t>
                      </a:r>
                      <a:r>
                        <a:rPr kumimoji="1" lang="ja-JP"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改修に際し、外皮の高断熱化及び高効率空調機等の導入</a:t>
                      </a:r>
                    </a:p>
                  </a:txBody>
                  <a:tcPr/>
                </a:tc>
                <a:tc>
                  <a:txBody>
                    <a:bodyPr/>
                    <a:lstStyle/>
                    <a:p>
                      <a:r>
                        <a:rPr kumimoji="1" lang="ja-JP"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改修後の外皮性能</a:t>
                      </a:r>
                      <a:r>
                        <a:rPr kumimoji="1" lang="en-US" altLang="ja-JP" sz="1100" dirty="0">
                          <a:latin typeface="BIZ UDPゴシック" panose="020B0400000000000000" pitchFamily="50" charset="-128"/>
                          <a:ea typeface="BIZ UDPゴシック" panose="020B0400000000000000" pitchFamily="50" charset="-128"/>
                          <a:sym typeface="BIZ UDPゴシック" panose="020B0400000000000000" pitchFamily="50" charset="-128"/>
                        </a:rPr>
                        <a:t>BPI</a:t>
                      </a:r>
                      <a:r>
                        <a:rPr kumimoji="1" lang="ja-JP"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が</a:t>
                      </a:r>
                      <a:r>
                        <a:rPr kumimoji="1" lang="en-US" altLang="ja-JP" sz="1100" dirty="0">
                          <a:latin typeface="BIZ UDPゴシック" panose="020B0400000000000000" pitchFamily="50" charset="-128"/>
                          <a:ea typeface="BIZ UDPゴシック" panose="020B0400000000000000" pitchFamily="50" charset="-128"/>
                          <a:sym typeface="BIZ UDPゴシック" panose="020B0400000000000000" pitchFamily="50" charset="-128"/>
                        </a:rPr>
                        <a:t>1.0</a:t>
                      </a:r>
                      <a:r>
                        <a:rPr kumimoji="1" lang="ja-JP"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以下であること及び一次エネルギー消費量が省エネルギー基準から用途に応じて</a:t>
                      </a:r>
                      <a:r>
                        <a:rPr kumimoji="1" lang="en-US" altLang="ja-JP" sz="1100" dirty="0">
                          <a:latin typeface="BIZ UDPゴシック" panose="020B0400000000000000" pitchFamily="50" charset="-128"/>
                          <a:ea typeface="BIZ UDPゴシック" panose="020B0400000000000000" pitchFamily="50" charset="-128"/>
                          <a:sym typeface="BIZ UDPゴシック" panose="020B0400000000000000" pitchFamily="50" charset="-128"/>
                        </a:rPr>
                        <a:t>30</a:t>
                      </a:r>
                      <a:r>
                        <a:rPr kumimoji="1" lang="ja-JP"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％又は</a:t>
                      </a:r>
                      <a:r>
                        <a:rPr kumimoji="1" lang="en-US" altLang="ja-JP" sz="1100" dirty="0">
                          <a:latin typeface="BIZ UDPゴシック" panose="020B0400000000000000" pitchFamily="50" charset="-128"/>
                          <a:ea typeface="BIZ UDPゴシック" panose="020B0400000000000000" pitchFamily="50" charset="-128"/>
                          <a:sym typeface="BIZ UDPゴシック" panose="020B0400000000000000" pitchFamily="50" charset="-128"/>
                        </a:rPr>
                        <a:t>40</a:t>
                      </a:r>
                      <a:r>
                        <a:rPr kumimoji="1" lang="ja-JP"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％程度以上</a:t>
                      </a:r>
                      <a:r>
                        <a:rPr kumimoji="1" lang="en-US" altLang="ja-JP" sz="1100" baseline="30000" dirty="0">
                          <a:latin typeface="BIZ UDPゴシック" panose="020B0400000000000000" pitchFamily="50" charset="-128"/>
                          <a:ea typeface="BIZ UDPゴシック" panose="020B0400000000000000" pitchFamily="50" charset="-128"/>
                          <a:sym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削減されること 等</a:t>
                      </a:r>
                      <a:endParaRPr kumimoji="1" lang="en-US" altLang="ja-JP" sz="1100" dirty="0">
                        <a:latin typeface="BIZ UDPゴシック" panose="020B0400000000000000" pitchFamily="50" charset="-128"/>
                        <a:ea typeface="BIZ UDPゴシック" panose="020B0400000000000000" pitchFamily="50" charset="-128"/>
                        <a:sym typeface="BIZ UDPゴシック" panose="020B0400000000000000" pitchFamily="50" charset="-128"/>
                      </a:endParaRPr>
                    </a:p>
                    <a:p>
                      <a:r>
                        <a:rPr kumimoji="1" lang="en-US" altLang="ja-JP" sz="1100" dirty="0">
                          <a:latin typeface="BIZ UDPゴシック" panose="020B0400000000000000" pitchFamily="50" charset="-128"/>
                          <a:ea typeface="BIZ UDPゴシック" panose="020B0400000000000000" pitchFamily="50" charset="-128"/>
                          <a:sym typeface="BIZ UDPゴシック" panose="020B0400000000000000" pitchFamily="50" charset="-128"/>
                        </a:rPr>
                        <a:t>※ </a:t>
                      </a:r>
                      <a:r>
                        <a:rPr kumimoji="1" lang="ja-JP"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改修前の</a:t>
                      </a:r>
                      <a:r>
                        <a:rPr kumimoji="1" lang="en-US" altLang="ja-JP" sz="1100" dirty="0">
                          <a:latin typeface="BIZ UDPゴシック" panose="020B0400000000000000" pitchFamily="50" charset="-128"/>
                          <a:ea typeface="BIZ UDPゴシック" panose="020B0400000000000000" pitchFamily="50" charset="-128"/>
                          <a:sym typeface="BIZ UDPゴシック" panose="020B0400000000000000" pitchFamily="50" charset="-128"/>
                        </a:rPr>
                        <a:t>BPI</a:t>
                      </a:r>
                      <a:r>
                        <a:rPr kumimoji="1" lang="ja-JP"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が</a:t>
                      </a:r>
                      <a:r>
                        <a:rPr kumimoji="1" lang="en-US" altLang="ja-JP" sz="1100" dirty="0">
                          <a:latin typeface="BIZ UDPゴシック" panose="020B0400000000000000" pitchFamily="50" charset="-128"/>
                          <a:ea typeface="BIZ UDPゴシック" panose="020B0400000000000000" pitchFamily="50" charset="-128"/>
                          <a:sym typeface="BIZ UDPゴシック" panose="020B0400000000000000" pitchFamily="50" charset="-128"/>
                        </a:rPr>
                        <a:t>1.0</a:t>
                      </a:r>
                      <a:r>
                        <a:rPr kumimoji="1" lang="ja-JP"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以下の建築物は用途に応じ</a:t>
                      </a:r>
                      <a:r>
                        <a:rPr kumimoji="1" lang="en-US" altLang="ja-JP" sz="1100" dirty="0">
                          <a:latin typeface="BIZ UDPゴシック" panose="020B0400000000000000" pitchFamily="50" charset="-128"/>
                          <a:ea typeface="BIZ UDPゴシック" panose="020B0400000000000000" pitchFamily="50" charset="-128"/>
                          <a:sym typeface="BIZ UDPゴシック" panose="020B0400000000000000" pitchFamily="50" charset="-128"/>
                        </a:rPr>
                        <a:t>40%</a:t>
                      </a:r>
                      <a:r>
                        <a:rPr kumimoji="1" lang="ja-JP"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又は</a:t>
                      </a:r>
                      <a:r>
                        <a:rPr kumimoji="1" lang="en-US" altLang="ja-JP" sz="1100" dirty="0">
                          <a:latin typeface="BIZ UDPゴシック" panose="020B0400000000000000" pitchFamily="50" charset="-128"/>
                          <a:ea typeface="BIZ UDPゴシック" panose="020B0400000000000000" pitchFamily="50" charset="-128"/>
                          <a:sym typeface="BIZ UDPゴシック" panose="020B0400000000000000" pitchFamily="50" charset="-128"/>
                        </a:rPr>
                        <a:t>50</a:t>
                      </a:r>
                      <a:r>
                        <a:rPr kumimoji="1" lang="ja-JP"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％以上</a:t>
                      </a:r>
                    </a:p>
                  </a:txBody>
                  <a:tcPr/>
                </a:tc>
                <a:tc>
                  <a:txBody>
                    <a:bodyPr/>
                    <a:lstStyle/>
                    <a:p>
                      <a:r>
                        <a:rPr kumimoji="1" lang="ja-JP"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○補助額</a:t>
                      </a:r>
                      <a:endParaRPr kumimoji="1" lang="en-US" altLang="ja-JP" sz="1100" dirty="0">
                        <a:latin typeface="BIZ UDPゴシック" panose="020B0400000000000000" pitchFamily="50" charset="-128"/>
                        <a:ea typeface="BIZ UDPゴシック" panose="020B0400000000000000" pitchFamily="50" charset="-128"/>
                        <a:sym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改修内容に応じて定額</a:t>
                      </a:r>
                      <a:br>
                        <a:rPr kumimoji="1" lang="en-US" altLang="ja-JP" sz="1100" dirty="0">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1" lang="ja-JP"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又は補助率</a:t>
                      </a:r>
                      <a:r>
                        <a:rPr kumimoji="1" lang="en-US" altLang="ja-JP" sz="1100" dirty="0">
                          <a:latin typeface="BIZ UDPゴシック" panose="020B0400000000000000" pitchFamily="50" charset="-128"/>
                          <a:ea typeface="BIZ UDPゴシック" panose="020B0400000000000000" pitchFamily="50" charset="-128"/>
                          <a:sym typeface="BIZ UDPゴシック" panose="020B0400000000000000" pitchFamily="50" charset="-128"/>
                        </a:rPr>
                        <a:t>1/2</a:t>
                      </a:r>
                      <a:r>
                        <a:rPr kumimoji="1" lang="ja-JP"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a:t>
                      </a:r>
                      <a:r>
                        <a:rPr kumimoji="1" lang="en-US" altLang="ja-JP" sz="1100" dirty="0">
                          <a:latin typeface="BIZ UDPゴシック" panose="020B0400000000000000" pitchFamily="50" charset="-128"/>
                          <a:ea typeface="BIZ UDPゴシック" panose="020B0400000000000000" pitchFamily="50" charset="-128"/>
                          <a:sym typeface="BIZ UDPゴシック" panose="020B0400000000000000" pitchFamily="50" charset="-128"/>
                        </a:rPr>
                        <a:t>1/3</a:t>
                      </a:r>
                      <a:r>
                        <a:rPr kumimoji="1" lang="ja-JP"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相当等</a:t>
                      </a:r>
                      <a:endParaRPr kumimoji="1" lang="en-US" altLang="ja-JP" sz="1100" dirty="0">
                        <a:latin typeface="BIZ UDPゴシック" panose="020B0400000000000000" pitchFamily="50" charset="-128"/>
                        <a:ea typeface="BIZ UDPゴシック" panose="020B0400000000000000" pitchFamily="50" charset="-128"/>
                        <a:sym typeface="BIZ UDPゴシック" panose="020B0400000000000000" pitchFamily="50" charset="-128"/>
                      </a:endParaRPr>
                    </a:p>
                    <a:p>
                      <a:endParaRPr kumimoji="1" lang="en-US" altLang="ja-JP" sz="1100" dirty="0">
                        <a:latin typeface="BIZ UDPゴシック" panose="020B0400000000000000" pitchFamily="50" charset="-128"/>
                        <a:ea typeface="BIZ UDPゴシック" panose="020B0400000000000000" pitchFamily="50" charset="-128"/>
                        <a:sym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○上限額検討中</a:t>
                      </a:r>
                    </a:p>
                  </a:txBody>
                  <a:tcPr/>
                </a:tc>
                <a:extLst>
                  <a:ext uri="{0D108BD9-81ED-4DB2-BD59-A6C34878D82A}">
                    <a16:rowId xmlns:a16="http://schemas.microsoft.com/office/drawing/2014/main" val="4290083402"/>
                  </a:ext>
                </a:extLst>
              </a:tr>
            </a:tbl>
          </a:graphicData>
        </a:graphic>
      </p:graphicFrame>
      <p:sp>
        <p:nvSpPr>
          <p:cNvPr id="3" name="タイトル 3">
            <a:extLst>
              <a:ext uri="{FF2B5EF4-FFF2-40B4-BE49-F238E27FC236}">
                <a16:creationId xmlns:a16="http://schemas.microsoft.com/office/drawing/2014/main" id="{C80AB343-240D-C069-4EBF-E41FA9E8276C}"/>
              </a:ext>
            </a:extLst>
          </p:cNvPr>
          <p:cNvSpPr>
            <a:spLocks noGrp="1"/>
          </p:cNvSpPr>
          <p:nvPr>
            <p:ph type="title"/>
          </p:nvPr>
        </p:nvSpPr>
        <p:spPr>
          <a:xfrm>
            <a:off x="539906" y="360696"/>
            <a:ext cx="9216000" cy="216000"/>
          </a:xfrm>
        </p:spPr>
        <p:txBody>
          <a:bodyPr vert="horz">
            <a:noAutofit/>
          </a:bodyPr>
          <a:lstStyle/>
          <a:p>
            <a:r>
              <a:rPr lang="en-US" altLang="ja-JP"/>
              <a:t>6</a:t>
            </a:r>
            <a:r>
              <a:rPr lang="ja-JP" altLang="en-US"/>
              <a:t>章．参考情報</a:t>
            </a:r>
          </a:p>
        </p:txBody>
      </p:sp>
      <p:sp>
        <p:nvSpPr>
          <p:cNvPr id="9" name="テキスト プレースホルダー 1">
            <a:extLst>
              <a:ext uri="{FF2B5EF4-FFF2-40B4-BE49-F238E27FC236}">
                <a16:creationId xmlns:a16="http://schemas.microsoft.com/office/drawing/2014/main" id="{BDE02684-207E-27F6-576B-F76E4B7F8FE8}"/>
              </a:ext>
            </a:extLst>
          </p:cNvPr>
          <p:cNvSpPr>
            <a:spLocks noGrp="1"/>
          </p:cNvSpPr>
          <p:nvPr>
            <p:ph type="body" sz="quarter" idx="20"/>
          </p:nvPr>
        </p:nvSpPr>
        <p:spPr>
          <a:xfrm>
            <a:off x="537850" y="6792714"/>
            <a:ext cx="9612000" cy="406265"/>
          </a:xfrm>
        </p:spPr>
        <p:txBody>
          <a:bodyPr/>
          <a:lstStyle/>
          <a:p>
            <a:r>
              <a:rPr kumimoji="1" lang="ja-JP" altLang="en-US" dirty="0"/>
              <a:t>出所）経済産業省</a:t>
            </a:r>
            <a:r>
              <a:rPr lang="ja-JP" altLang="en-US" dirty="0"/>
              <a:t>・環境省</a:t>
            </a:r>
            <a:r>
              <a:rPr kumimoji="1" lang="ja-JP" altLang="en-US" dirty="0"/>
              <a:t>　「中小企業等のカーボンニュートラル支援策」</a:t>
            </a:r>
            <a:r>
              <a:rPr kumimoji="1" lang="en-US" altLang="ja-JP" dirty="0">
                <a:hlinkClick r:id="rId6"/>
              </a:rPr>
              <a:t>https://www.meti.go.jp/policy/energy_environment/global_warming/SME/pamphlet/pamphlet2022fy01.pdf</a:t>
            </a:r>
            <a:r>
              <a:rPr kumimoji="1" lang="ja-JP" altLang="en-US" dirty="0"/>
              <a:t>　</a:t>
            </a:r>
            <a:r>
              <a:rPr kumimoji="1" lang="en-US" altLang="ja-JP" dirty="0"/>
              <a:t>(</a:t>
            </a:r>
            <a:r>
              <a:rPr kumimoji="1" lang="ja-JP" altLang="en-US" dirty="0"/>
              <a:t>閲覧日：</a:t>
            </a:r>
            <a:r>
              <a:rPr kumimoji="1" lang="en-US" altLang="ja-JP" dirty="0"/>
              <a:t>2024</a:t>
            </a:r>
            <a:r>
              <a:rPr kumimoji="1" lang="ja-JP" altLang="en-US" dirty="0"/>
              <a:t>年</a:t>
            </a:r>
            <a:r>
              <a:rPr lang="en-US" altLang="ja-JP" dirty="0"/>
              <a:t>3</a:t>
            </a:r>
            <a:r>
              <a:rPr kumimoji="1" lang="ja-JP" altLang="en-US" dirty="0"/>
              <a:t>月</a:t>
            </a:r>
            <a:r>
              <a:rPr kumimoji="1" lang="en-US" altLang="ja-JP" dirty="0"/>
              <a:t>25</a:t>
            </a:r>
            <a:r>
              <a:rPr kumimoji="1" lang="ja-JP" altLang="en-US" dirty="0"/>
              <a:t>日</a:t>
            </a:r>
            <a:r>
              <a:rPr kumimoji="1" lang="en-US" altLang="ja-JP" dirty="0"/>
              <a:t>)</a:t>
            </a:r>
            <a:r>
              <a:rPr lang="ja-JP" altLang="en-US" dirty="0"/>
              <a:t>より三菱総合研究所作成</a:t>
            </a:r>
            <a:endParaRPr kumimoji="1" lang="ja-JP" altLang="en-US" dirty="0"/>
          </a:p>
        </p:txBody>
      </p:sp>
    </p:spTree>
    <p:extLst>
      <p:ext uri="{BB962C8B-B14F-4D97-AF65-F5344CB8AC3E}">
        <p14:creationId xmlns:p14="http://schemas.microsoft.com/office/powerpoint/2010/main" val="28781917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FBC44CE4-3A32-A1BA-3ABC-ECFC0269F883}"/>
              </a:ext>
            </a:extLst>
          </p:cNvPr>
          <p:cNvGraphicFramePr>
            <a:graphicFrameLocks noChangeAspect="1"/>
          </p:cNvGraphicFramePr>
          <p:nvPr>
            <p:custDataLst>
              <p:tags r:id="rId1"/>
            </p:custDataLst>
            <p:extLst>
              <p:ext uri="{D42A27DB-BD31-4B8C-83A1-F6EECF244321}">
                <p14:modId xmlns:p14="http://schemas.microsoft.com/office/powerpoint/2010/main" val="16302074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40" imgH="541" progId="TCLayout.ActiveDocument.1">
                  <p:embed/>
                </p:oleObj>
              </mc:Choice>
              <mc:Fallback>
                <p:oleObj name="think-cell スライド" r:id="rId4" imgW="540" imgH="541" progId="TCLayout.ActiveDocument.1">
                  <p:embed/>
                  <p:pic>
                    <p:nvPicPr>
                      <p:cNvPr id="2" name="think-cell data - do not delete" hidden="1">
                        <a:extLst>
                          <a:ext uri="{FF2B5EF4-FFF2-40B4-BE49-F238E27FC236}">
                            <a16:creationId xmlns:a16="http://schemas.microsoft.com/office/drawing/2014/main" id="{FBC44CE4-3A32-A1BA-3ABC-ECFC0269F88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字幕 3">
            <a:extLst>
              <a:ext uri="{FF2B5EF4-FFF2-40B4-BE49-F238E27FC236}">
                <a16:creationId xmlns:a16="http://schemas.microsoft.com/office/drawing/2014/main" id="{3355EF6A-B9F6-813F-A8B0-4091AC2A8020}"/>
              </a:ext>
            </a:extLst>
          </p:cNvPr>
          <p:cNvSpPr>
            <a:spLocks noGrp="1"/>
          </p:cNvSpPr>
          <p:nvPr>
            <p:ph type="subTitle" idx="10"/>
          </p:nvPr>
        </p:nvSpPr>
        <p:spPr/>
        <p:txBody>
          <a:bodyPr/>
          <a:lstStyle/>
          <a:p>
            <a:pPr marL="114300" indent="-114300" algn="l" fontAlgn="base" hangingPunct="0">
              <a:lnSpc>
                <a:spcPct val="100000"/>
              </a:lnSpc>
            </a:pPr>
            <a:r>
              <a:rPr lang="en-US" altLang="ja-JP" sz="2800" kern="100">
                <a:effectLst/>
                <a:cs typeface="Times New Roman" panose="02020603050405020304" pitchFamily="18" charset="0"/>
              </a:rPr>
              <a:t>【</a:t>
            </a:r>
            <a:r>
              <a:rPr lang="ja-JP" altLang="en-US" sz="2800" kern="100">
                <a:effectLst/>
                <a:cs typeface="Times New Roman" panose="02020603050405020304" pitchFamily="18" charset="0"/>
              </a:rPr>
              <a:t>参考</a:t>
            </a:r>
            <a:r>
              <a:rPr lang="en-US" altLang="ja-JP" sz="2800" kern="100">
                <a:effectLst/>
                <a:cs typeface="Times New Roman" panose="02020603050405020304" pitchFamily="18" charset="0"/>
              </a:rPr>
              <a:t>】</a:t>
            </a:r>
            <a:r>
              <a:rPr lang="ja-JP" altLang="en-US" sz="2800" kern="100">
                <a:effectLst/>
                <a:cs typeface="Times New Roman" panose="02020603050405020304" pitchFamily="18" charset="0"/>
              </a:rPr>
              <a:t>カーボンニュートラル向け関連補助金</a:t>
            </a:r>
            <a:endParaRPr lang="ja-JP" altLang="ja-JP" sz="2800" kern="100">
              <a:effectLst/>
              <a:cs typeface="Times New Roman" panose="02020603050405020304" pitchFamily="18" charset="0"/>
            </a:endParaRPr>
          </a:p>
        </p:txBody>
      </p:sp>
      <p:graphicFrame>
        <p:nvGraphicFramePr>
          <p:cNvPr id="8" name="表 8">
            <a:extLst>
              <a:ext uri="{FF2B5EF4-FFF2-40B4-BE49-F238E27FC236}">
                <a16:creationId xmlns:a16="http://schemas.microsoft.com/office/drawing/2014/main" id="{B8BFADC3-7232-4DD4-1CB7-C4365555AABC}"/>
              </a:ext>
            </a:extLst>
          </p:cNvPr>
          <p:cNvGraphicFramePr>
            <a:graphicFrameLocks noGrp="1"/>
          </p:cNvGraphicFramePr>
          <p:nvPr>
            <p:extLst>
              <p:ext uri="{D42A27DB-BD31-4B8C-83A1-F6EECF244321}">
                <p14:modId xmlns:p14="http://schemas.microsoft.com/office/powerpoint/2010/main" val="424891707"/>
              </p:ext>
            </p:extLst>
          </p:nvPr>
        </p:nvGraphicFramePr>
        <p:xfrm>
          <a:off x="205825" y="1548369"/>
          <a:ext cx="10276675" cy="4648200"/>
        </p:xfrm>
        <a:graphic>
          <a:graphicData uri="http://schemas.openxmlformats.org/drawingml/2006/table">
            <a:tbl>
              <a:tblPr firstRow="1" bandRow="1">
                <a:tableStyleId>{5C22544A-7EE6-4342-B048-85BDC9FD1C3A}</a:tableStyleId>
              </a:tblPr>
              <a:tblGrid>
                <a:gridCol w="1264835">
                  <a:extLst>
                    <a:ext uri="{9D8B030D-6E8A-4147-A177-3AD203B41FA5}">
                      <a16:colId xmlns:a16="http://schemas.microsoft.com/office/drawing/2014/main" val="3838996352"/>
                    </a:ext>
                  </a:extLst>
                </a:gridCol>
                <a:gridCol w="2133600">
                  <a:extLst>
                    <a:ext uri="{9D8B030D-6E8A-4147-A177-3AD203B41FA5}">
                      <a16:colId xmlns:a16="http://schemas.microsoft.com/office/drawing/2014/main" val="2194363314"/>
                    </a:ext>
                  </a:extLst>
                </a:gridCol>
                <a:gridCol w="3962400">
                  <a:extLst>
                    <a:ext uri="{9D8B030D-6E8A-4147-A177-3AD203B41FA5}">
                      <a16:colId xmlns:a16="http://schemas.microsoft.com/office/drawing/2014/main" val="2289142867"/>
                    </a:ext>
                  </a:extLst>
                </a:gridCol>
                <a:gridCol w="2915840">
                  <a:extLst>
                    <a:ext uri="{9D8B030D-6E8A-4147-A177-3AD203B41FA5}">
                      <a16:colId xmlns:a16="http://schemas.microsoft.com/office/drawing/2014/main" val="567830432"/>
                    </a:ext>
                  </a:extLst>
                </a:gridCol>
              </a:tblGrid>
              <a:tr h="158334">
                <a:tc>
                  <a:txBody>
                    <a:bodyPr/>
                    <a:lstStyle/>
                    <a:p>
                      <a:endParaRPr kumimoji="1" lang="ja-JP"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endParaRPr>
                    </a:p>
                  </a:txBody>
                  <a:tcPr/>
                </a:tc>
                <a:tc>
                  <a:txBody>
                    <a:bodyPr/>
                    <a:lstStyle/>
                    <a:p>
                      <a:r>
                        <a:rPr kumimoji="1" lang="ja-JP" altLang="en-US" sz="1100">
                          <a:latin typeface="BIZ UDPゴシック" panose="020B0400000000000000" pitchFamily="50" charset="-128"/>
                          <a:ea typeface="BIZ UDPゴシック" panose="020B0400000000000000" pitchFamily="50" charset="-128"/>
                          <a:sym typeface="BIZ UDPゴシック" panose="020B0400000000000000" pitchFamily="50" charset="-128"/>
                        </a:rPr>
                        <a:t>対象</a:t>
                      </a:r>
                    </a:p>
                  </a:txBody>
                  <a:tcPr/>
                </a:tc>
                <a:tc>
                  <a:txBody>
                    <a:bodyPr/>
                    <a:lstStyle/>
                    <a:p>
                      <a:r>
                        <a:rPr kumimoji="1" lang="ja-JP"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要件等</a:t>
                      </a:r>
                    </a:p>
                  </a:txBody>
                  <a:tcPr/>
                </a:tc>
                <a:tc>
                  <a:txBody>
                    <a:bodyPr/>
                    <a:lstStyle/>
                    <a:p>
                      <a:r>
                        <a:rPr kumimoji="1" lang="ja-JP" altLang="en-US" sz="1100">
                          <a:latin typeface="BIZ UDPゴシック" panose="020B0400000000000000" pitchFamily="50" charset="-128"/>
                          <a:ea typeface="BIZ UDPゴシック" panose="020B0400000000000000" pitchFamily="50" charset="-128"/>
                          <a:sym typeface="BIZ UDPゴシック" panose="020B0400000000000000" pitchFamily="50" charset="-128"/>
                        </a:rPr>
                        <a:t>補助額（補助率・補助限度額）</a:t>
                      </a:r>
                    </a:p>
                  </a:txBody>
                  <a:tcPr/>
                </a:tc>
                <a:extLst>
                  <a:ext uri="{0D108BD9-81ED-4DB2-BD59-A6C34878D82A}">
                    <a16:rowId xmlns:a16="http://schemas.microsoft.com/office/drawing/2014/main" val="1768186807"/>
                  </a:ext>
                </a:extLst>
              </a:tr>
              <a:tr h="670589">
                <a:tc>
                  <a:txBody>
                    <a:bodyPr/>
                    <a:lstStyle/>
                    <a:p>
                      <a:r>
                        <a:rPr kumimoji="1" lang="en-US" altLang="ja-JP" sz="1100" dirty="0">
                          <a:latin typeface="BIZ UDPゴシック" panose="020B0400000000000000" pitchFamily="50" charset="-128"/>
                          <a:ea typeface="BIZ UDPゴシック" panose="020B0400000000000000" pitchFamily="50" charset="-128"/>
                          <a:sym typeface="BIZ UDPゴシック" panose="020B0400000000000000" pitchFamily="50" charset="-128"/>
                        </a:rPr>
                        <a:t>CEV</a:t>
                      </a:r>
                      <a:r>
                        <a:rPr kumimoji="1" lang="ja-JP"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補助金</a:t>
                      </a:r>
                    </a:p>
                  </a:txBody>
                  <a:tcPr/>
                </a:tc>
                <a:tc>
                  <a:txBody>
                    <a:bodyPr/>
                    <a:lstStyle/>
                    <a:p>
                      <a:r>
                        <a:rPr kumimoji="1" lang="ja-JP"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電気自動車</a:t>
                      </a:r>
                      <a:r>
                        <a:rPr kumimoji="1" lang="en-US" altLang="ja-JP" sz="1100" dirty="0">
                          <a:latin typeface="BIZ UDPゴシック" panose="020B0400000000000000" pitchFamily="50" charset="-128"/>
                          <a:ea typeface="BIZ UDPゴシック" panose="020B0400000000000000" pitchFamily="50" charset="-128"/>
                          <a:sym typeface="BIZ UDPゴシック" panose="020B0400000000000000" pitchFamily="50" charset="-128"/>
                        </a:rPr>
                        <a:t>[EV]</a:t>
                      </a:r>
                      <a:r>
                        <a:rPr kumimoji="1" lang="ja-JP"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やプラグインハイブリット</a:t>
                      </a:r>
                      <a:r>
                        <a:rPr kumimoji="1" lang="en-US" altLang="ja-JP" sz="1100" dirty="0">
                          <a:latin typeface="BIZ UDPゴシック" panose="020B0400000000000000" pitchFamily="50" charset="-128"/>
                          <a:ea typeface="BIZ UDPゴシック" panose="020B0400000000000000" pitchFamily="50" charset="-128"/>
                          <a:sym typeface="BIZ UDPゴシック" panose="020B0400000000000000" pitchFamily="50" charset="-128"/>
                        </a:rPr>
                        <a:t>[PHEV]</a:t>
                      </a:r>
                      <a:r>
                        <a:rPr kumimoji="1" lang="ja-JP"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、燃料電池</a:t>
                      </a:r>
                    </a:p>
                    <a:p>
                      <a:r>
                        <a:rPr kumimoji="1" lang="ja-JP"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自動車</a:t>
                      </a:r>
                      <a:r>
                        <a:rPr kumimoji="1" lang="en-US" altLang="ja-JP" sz="1100" dirty="0">
                          <a:latin typeface="BIZ UDPゴシック" panose="020B0400000000000000" pitchFamily="50" charset="-128"/>
                          <a:ea typeface="BIZ UDPゴシック" panose="020B0400000000000000" pitchFamily="50" charset="-128"/>
                          <a:sym typeface="BIZ UDPゴシック" panose="020B0400000000000000" pitchFamily="50" charset="-128"/>
                        </a:rPr>
                        <a:t>[FCV]</a:t>
                      </a:r>
                      <a:r>
                        <a:rPr kumimoji="1" lang="ja-JP"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等の導入</a:t>
                      </a:r>
                    </a:p>
                  </a:txBody>
                  <a:tcPr/>
                </a:tc>
                <a:tc>
                  <a:txBody>
                    <a:bodyPr/>
                    <a:lstStyle/>
                    <a:p>
                      <a:r>
                        <a:rPr kumimoji="1" lang="ja-JP" altLang="en-US" sz="1100">
                          <a:latin typeface="BIZ UDPゴシック" panose="020B0400000000000000" pitchFamily="50" charset="-128"/>
                          <a:ea typeface="BIZ UDPゴシック" panose="020B0400000000000000" pitchFamily="50" charset="-128"/>
                          <a:sym typeface="BIZ UDPゴシック" panose="020B0400000000000000" pitchFamily="50" charset="-128"/>
                        </a:rPr>
                        <a:t>対象車の購入</a:t>
                      </a:r>
                    </a:p>
                  </a:txBody>
                  <a:tcPr/>
                </a:tc>
                <a:tc>
                  <a:txBody>
                    <a:bodyPr/>
                    <a:lstStyle/>
                    <a:p>
                      <a:r>
                        <a:rPr kumimoji="1" lang="zh-TW"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○補助上限額</a:t>
                      </a:r>
                    </a:p>
                    <a:p>
                      <a:r>
                        <a:rPr kumimoji="1" lang="en-US" altLang="zh-TW" sz="1100" dirty="0">
                          <a:latin typeface="BIZ UDPゴシック" panose="020B0400000000000000" pitchFamily="50" charset="-128"/>
                          <a:ea typeface="BIZ UDPゴシック" panose="020B0400000000000000" pitchFamily="50" charset="-128"/>
                          <a:sym typeface="BIZ UDPゴシック" panose="020B0400000000000000" pitchFamily="50" charset="-128"/>
                        </a:rPr>
                        <a:t>EV</a:t>
                      </a:r>
                      <a:r>
                        <a:rPr kumimoji="1" lang="zh-TW"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a:t>
                      </a:r>
                      <a:r>
                        <a:rPr kumimoji="1" lang="en-US" altLang="zh-TW" sz="1100" dirty="0">
                          <a:latin typeface="BIZ UDPゴシック" panose="020B0400000000000000" pitchFamily="50" charset="-128"/>
                          <a:ea typeface="BIZ UDPゴシック" panose="020B0400000000000000" pitchFamily="50" charset="-128"/>
                          <a:sym typeface="BIZ UDPゴシック" panose="020B0400000000000000" pitchFamily="50" charset="-128"/>
                        </a:rPr>
                        <a:t>85</a:t>
                      </a:r>
                      <a:r>
                        <a:rPr kumimoji="1" lang="zh-TW"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万円</a:t>
                      </a:r>
                    </a:p>
                    <a:p>
                      <a:r>
                        <a:rPr kumimoji="1" lang="zh-TW"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軽</a:t>
                      </a:r>
                      <a:r>
                        <a:rPr kumimoji="1" lang="en-US" altLang="zh-TW" sz="1100" dirty="0">
                          <a:latin typeface="BIZ UDPゴシック" panose="020B0400000000000000" pitchFamily="50" charset="-128"/>
                          <a:ea typeface="BIZ UDPゴシック" panose="020B0400000000000000" pitchFamily="50" charset="-128"/>
                          <a:sym typeface="BIZ UDPゴシック" panose="020B0400000000000000" pitchFamily="50" charset="-128"/>
                        </a:rPr>
                        <a:t>EV</a:t>
                      </a:r>
                      <a:r>
                        <a:rPr kumimoji="1" lang="zh-TW"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a:t>
                      </a:r>
                      <a:r>
                        <a:rPr kumimoji="1" lang="en-US" altLang="zh-TW" sz="1100" dirty="0">
                          <a:latin typeface="BIZ UDPゴシック" panose="020B0400000000000000" pitchFamily="50" charset="-128"/>
                          <a:ea typeface="BIZ UDPゴシック" panose="020B0400000000000000" pitchFamily="50" charset="-128"/>
                          <a:sym typeface="BIZ UDPゴシック" panose="020B0400000000000000" pitchFamily="50" charset="-128"/>
                        </a:rPr>
                        <a:t>55</a:t>
                      </a:r>
                      <a:r>
                        <a:rPr kumimoji="1" lang="zh-TW"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万円</a:t>
                      </a:r>
                    </a:p>
                    <a:p>
                      <a:r>
                        <a:rPr kumimoji="1" lang="en-US" altLang="zh-TW" sz="1100" dirty="0">
                          <a:latin typeface="BIZ UDPゴシック" panose="020B0400000000000000" pitchFamily="50" charset="-128"/>
                          <a:ea typeface="BIZ UDPゴシック" panose="020B0400000000000000" pitchFamily="50" charset="-128"/>
                          <a:sym typeface="BIZ UDPゴシック" panose="020B0400000000000000" pitchFamily="50" charset="-128"/>
                        </a:rPr>
                        <a:t>PHEV</a:t>
                      </a:r>
                      <a:r>
                        <a:rPr kumimoji="1" lang="zh-TW"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a:t>
                      </a:r>
                      <a:r>
                        <a:rPr kumimoji="1" lang="en-US" altLang="zh-TW" sz="1100" dirty="0">
                          <a:latin typeface="BIZ UDPゴシック" panose="020B0400000000000000" pitchFamily="50" charset="-128"/>
                          <a:ea typeface="BIZ UDPゴシック" panose="020B0400000000000000" pitchFamily="50" charset="-128"/>
                          <a:sym typeface="BIZ UDPゴシック" panose="020B0400000000000000" pitchFamily="50" charset="-128"/>
                        </a:rPr>
                        <a:t>55</a:t>
                      </a:r>
                      <a:r>
                        <a:rPr kumimoji="1" lang="zh-TW"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万円</a:t>
                      </a:r>
                    </a:p>
                    <a:p>
                      <a:r>
                        <a:rPr kumimoji="1" lang="en-US" altLang="zh-TW" sz="1100" dirty="0">
                          <a:latin typeface="BIZ UDPゴシック" panose="020B0400000000000000" pitchFamily="50" charset="-128"/>
                          <a:ea typeface="BIZ UDPゴシック" panose="020B0400000000000000" pitchFamily="50" charset="-128"/>
                          <a:sym typeface="BIZ UDPゴシック" panose="020B0400000000000000" pitchFamily="50" charset="-128"/>
                        </a:rPr>
                        <a:t>FCV</a:t>
                      </a:r>
                      <a:r>
                        <a:rPr kumimoji="1" lang="zh-TW"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a:t>
                      </a:r>
                      <a:r>
                        <a:rPr kumimoji="1" lang="en-US" altLang="zh-TW" sz="1100" dirty="0">
                          <a:latin typeface="BIZ UDPゴシック" panose="020B0400000000000000" pitchFamily="50" charset="-128"/>
                          <a:ea typeface="BIZ UDPゴシック" panose="020B0400000000000000" pitchFamily="50" charset="-128"/>
                          <a:sym typeface="BIZ UDPゴシック" panose="020B0400000000000000" pitchFamily="50" charset="-128"/>
                        </a:rPr>
                        <a:t>255</a:t>
                      </a:r>
                      <a:r>
                        <a:rPr kumimoji="1" lang="zh-TW"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万円</a:t>
                      </a:r>
                      <a:endParaRPr kumimoji="1" lang="ja-JP"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endParaRPr>
                    </a:p>
                  </a:txBody>
                  <a:tcPr/>
                </a:tc>
                <a:extLst>
                  <a:ext uri="{0D108BD9-81ED-4DB2-BD59-A6C34878D82A}">
                    <a16:rowId xmlns:a16="http://schemas.microsoft.com/office/drawing/2014/main" val="963807171"/>
                  </a:ext>
                </a:extLst>
              </a:tr>
              <a:tr h="670589">
                <a:tc>
                  <a:txBody>
                    <a:bodyPr/>
                    <a:lstStyle/>
                    <a:p>
                      <a:r>
                        <a:rPr kumimoji="1" lang="ja-JP" altLang="en-US" sz="1100">
                          <a:latin typeface="BIZ UDPゴシック" panose="020B0400000000000000" pitchFamily="50" charset="-128"/>
                          <a:ea typeface="BIZ UDPゴシック" panose="020B0400000000000000" pitchFamily="50" charset="-128"/>
                          <a:sym typeface="BIZ UDPゴシック" panose="020B0400000000000000" pitchFamily="50" charset="-128"/>
                        </a:rPr>
                        <a:t>省エネルギー設備投資利子補給金</a:t>
                      </a:r>
                      <a:endParaRPr kumimoji="1" lang="ja-JP"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endParaRPr>
                    </a:p>
                  </a:txBody>
                  <a:tcPr/>
                </a:tc>
                <a:tc>
                  <a:txBody>
                    <a:bodyPr/>
                    <a:lstStyle/>
                    <a:p>
                      <a:r>
                        <a:rPr kumimoji="1" lang="ja-JP" altLang="en-US" sz="1100">
                          <a:latin typeface="BIZ UDPゴシック" panose="020B0400000000000000" pitchFamily="50" charset="-128"/>
                          <a:ea typeface="BIZ UDPゴシック" panose="020B0400000000000000" pitchFamily="50" charset="-128"/>
                          <a:sym typeface="BIZ UDPゴシック" panose="020B0400000000000000" pitchFamily="50" charset="-128"/>
                        </a:rPr>
                        <a:t>利子補給対象事業を行う者に対して執行団体が指定する金融機関が行う融資</a:t>
                      </a:r>
                      <a:endParaRPr kumimoji="1" lang="ja-JP"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endParaRPr>
                    </a:p>
                  </a:txBody>
                  <a:tcPr/>
                </a:tc>
                <a:tc>
                  <a:txBody>
                    <a:bodyPr/>
                    <a:lstStyle/>
                    <a:p>
                      <a:pPr marL="92075" indent="-92075"/>
                      <a:r>
                        <a:rPr kumimoji="1" lang="en-US" altLang="ja-JP" sz="1100" dirty="0">
                          <a:latin typeface="BIZ UDPゴシック" panose="020B0400000000000000" pitchFamily="50" charset="-128"/>
                          <a:ea typeface="BIZ UDPゴシック" panose="020B0400000000000000" pitchFamily="50" charset="-128"/>
                          <a:sym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ア</a:t>
                      </a:r>
                      <a:r>
                        <a:rPr kumimoji="1" lang="en-US" altLang="ja-JP" sz="1100" dirty="0">
                          <a:latin typeface="BIZ UDPゴシック" panose="020B0400000000000000" pitchFamily="50" charset="-128"/>
                          <a:ea typeface="BIZ UDPゴシック" panose="020B0400000000000000" pitchFamily="50" charset="-128"/>
                          <a:sym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エネルギー消費効率が高い省エネルギー設備を新設、又は増設する事業</a:t>
                      </a:r>
                    </a:p>
                    <a:p>
                      <a:pPr marL="92075" indent="-92075"/>
                      <a:r>
                        <a:rPr kumimoji="1" lang="en-US" altLang="ja-JP" sz="1100" dirty="0">
                          <a:latin typeface="BIZ UDPゴシック" panose="020B0400000000000000" pitchFamily="50" charset="-128"/>
                          <a:ea typeface="BIZ UDPゴシック" panose="020B0400000000000000" pitchFamily="50" charset="-128"/>
                          <a:sym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イ</a:t>
                      </a:r>
                      <a:r>
                        <a:rPr kumimoji="1" lang="en-US" altLang="ja-JP" sz="1100" dirty="0">
                          <a:latin typeface="BIZ UDPゴシック" panose="020B0400000000000000" pitchFamily="50" charset="-128"/>
                          <a:ea typeface="BIZ UDPゴシック" panose="020B0400000000000000" pitchFamily="50" charset="-128"/>
                          <a:sym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省エネルギー設備等を新設、又は増設し、工場・事業場全体におけるエネルギー消費原単位が１％以上改善される事業</a:t>
                      </a:r>
                    </a:p>
                    <a:p>
                      <a:pPr marL="92075" indent="-92075"/>
                      <a:r>
                        <a:rPr kumimoji="1" lang="en-US" altLang="ja-JP" sz="1100" dirty="0">
                          <a:latin typeface="BIZ UDPゴシック" panose="020B0400000000000000" pitchFamily="50" charset="-128"/>
                          <a:ea typeface="BIZ UDPゴシック" panose="020B0400000000000000" pitchFamily="50" charset="-128"/>
                          <a:sym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ウ</a:t>
                      </a:r>
                      <a:r>
                        <a:rPr kumimoji="1" lang="en-US" altLang="ja-JP" sz="1100" dirty="0">
                          <a:latin typeface="BIZ UDPゴシック" panose="020B0400000000000000" pitchFamily="50" charset="-128"/>
                          <a:ea typeface="BIZ UDPゴシック" panose="020B0400000000000000" pitchFamily="50" charset="-128"/>
                          <a:sym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データセンターのクラウドサービス活用やＥＭＳの導入等による省エネルギー取組に関する事業</a:t>
                      </a:r>
                    </a:p>
                  </a:txBody>
                  <a:tcPr/>
                </a:tc>
                <a:tc>
                  <a:txBody>
                    <a:bodyPr/>
                    <a:lstStyle/>
                    <a:p>
                      <a:r>
                        <a:rPr kumimoji="1" lang="ja-JP"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○利子補給率</a:t>
                      </a:r>
                    </a:p>
                    <a:p>
                      <a:pPr marL="92075" indent="0"/>
                      <a:r>
                        <a:rPr kumimoji="1" lang="ja-JP"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貸付利率</a:t>
                      </a:r>
                      <a:r>
                        <a:rPr kumimoji="1" lang="en-US" altLang="ja-JP" sz="1100" dirty="0">
                          <a:latin typeface="BIZ UDPゴシック" panose="020B0400000000000000" pitchFamily="50" charset="-128"/>
                          <a:ea typeface="BIZ UDPゴシック" panose="020B0400000000000000" pitchFamily="50" charset="-128"/>
                          <a:sym typeface="BIZ UDPゴシック" panose="020B0400000000000000" pitchFamily="50" charset="-128"/>
                        </a:rPr>
                        <a:t>1.1%</a:t>
                      </a:r>
                      <a:r>
                        <a:rPr kumimoji="1" lang="ja-JP"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以上→</a:t>
                      </a:r>
                      <a:r>
                        <a:rPr kumimoji="1" lang="en-US" altLang="ja-JP" sz="1100" dirty="0">
                          <a:latin typeface="BIZ UDPゴシック" panose="020B0400000000000000" pitchFamily="50" charset="-128"/>
                          <a:ea typeface="BIZ UDPゴシック" panose="020B0400000000000000" pitchFamily="50" charset="-128"/>
                          <a:sym typeface="BIZ UDPゴシック" panose="020B0400000000000000" pitchFamily="50" charset="-128"/>
                        </a:rPr>
                        <a:t>1.0%</a:t>
                      </a:r>
                    </a:p>
                    <a:p>
                      <a:pPr marL="92075" indent="0"/>
                      <a:r>
                        <a:rPr kumimoji="1" lang="ja-JP"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貸付利率</a:t>
                      </a:r>
                      <a:r>
                        <a:rPr kumimoji="1" lang="en-US" altLang="ja-JP" sz="1100" dirty="0">
                          <a:latin typeface="BIZ UDPゴシック" panose="020B0400000000000000" pitchFamily="50" charset="-128"/>
                          <a:ea typeface="BIZ UDPゴシック" panose="020B0400000000000000" pitchFamily="50" charset="-128"/>
                          <a:sym typeface="BIZ UDPゴシック" panose="020B0400000000000000" pitchFamily="50" charset="-128"/>
                        </a:rPr>
                        <a:t>1.1%</a:t>
                      </a:r>
                      <a:r>
                        <a:rPr kumimoji="1" lang="ja-JP"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未満→貸付利率から▲</a:t>
                      </a:r>
                      <a:r>
                        <a:rPr kumimoji="1" lang="en-US" altLang="ja-JP" sz="1100" dirty="0">
                          <a:latin typeface="BIZ UDPゴシック" panose="020B0400000000000000" pitchFamily="50" charset="-128"/>
                          <a:ea typeface="BIZ UDPゴシック" panose="020B0400000000000000" pitchFamily="50" charset="-128"/>
                          <a:sym typeface="BIZ UDPゴシック" panose="020B0400000000000000" pitchFamily="50" charset="-128"/>
                        </a:rPr>
                        <a:t>0.1%</a:t>
                      </a:r>
                    </a:p>
                    <a:p>
                      <a:r>
                        <a:rPr kumimoji="1" lang="en-US" altLang="ja-JP" sz="1100" dirty="0">
                          <a:latin typeface="BIZ UDPゴシック" panose="020B0400000000000000" pitchFamily="50" charset="-128"/>
                          <a:ea typeface="BIZ UDPゴシック" panose="020B0400000000000000" pitchFamily="50" charset="-128"/>
                          <a:sym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交付対象融資額の上限：</a:t>
                      </a:r>
                      <a:r>
                        <a:rPr kumimoji="1" lang="en-US" altLang="ja-JP" sz="1100" dirty="0">
                          <a:latin typeface="BIZ UDPゴシック" panose="020B0400000000000000" pitchFamily="50" charset="-128"/>
                          <a:ea typeface="BIZ UDPゴシック" panose="020B0400000000000000" pitchFamily="50" charset="-128"/>
                          <a:sym typeface="BIZ UDPゴシック" panose="020B0400000000000000" pitchFamily="50" charset="-128"/>
                        </a:rPr>
                        <a:t>100</a:t>
                      </a:r>
                      <a:r>
                        <a:rPr kumimoji="1" lang="ja-JP"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億円</a:t>
                      </a:r>
                    </a:p>
                    <a:p>
                      <a:r>
                        <a:rPr kumimoji="1" lang="ja-JP"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○交付対象期間：最長</a:t>
                      </a:r>
                      <a:r>
                        <a:rPr kumimoji="1" lang="en-US" altLang="ja-JP" sz="1100" dirty="0">
                          <a:latin typeface="BIZ UDPゴシック" panose="020B0400000000000000" pitchFamily="50" charset="-128"/>
                          <a:ea typeface="BIZ UDPゴシック" panose="020B0400000000000000" pitchFamily="50" charset="-128"/>
                          <a:sym typeface="BIZ UDPゴシック" panose="020B0400000000000000" pitchFamily="50" charset="-128"/>
                        </a:rPr>
                        <a:t>10</a:t>
                      </a:r>
                      <a:r>
                        <a:rPr kumimoji="1" lang="ja-JP"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年間</a:t>
                      </a:r>
                    </a:p>
                  </a:txBody>
                  <a:tcPr/>
                </a:tc>
                <a:extLst>
                  <a:ext uri="{0D108BD9-81ED-4DB2-BD59-A6C34878D82A}">
                    <a16:rowId xmlns:a16="http://schemas.microsoft.com/office/drawing/2014/main" val="3854379154"/>
                  </a:ext>
                </a:extLst>
              </a:tr>
              <a:tr h="670589">
                <a:tc>
                  <a:txBody>
                    <a:bodyPr/>
                    <a:lstStyle/>
                    <a:p>
                      <a:r>
                        <a:rPr kumimoji="1" lang="ja-JP" altLang="en-US" sz="1100">
                          <a:latin typeface="BIZ UDPゴシック" panose="020B0400000000000000" pitchFamily="50" charset="-128"/>
                          <a:ea typeface="BIZ UDPゴシック" panose="020B0400000000000000" pitchFamily="50" charset="-128"/>
                          <a:sym typeface="BIZ UDPゴシック" panose="020B0400000000000000" pitchFamily="50" charset="-128"/>
                        </a:rPr>
                        <a:t>バリューチェーン脱炭素促進利子補給事業</a:t>
                      </a:r>
                      <a:endParaRPr kumimoji="1" lang="ja-JP"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endParaRPr>
                    </a:p>
                  </a:txBody>
                  <a:tcPr/>
                </a:tc>
                <a:tc>
                  <a:txBody>
                    <a:bodyPr/>
                    <a:lstStyle/>
                    <a:p>
                      <a:r>
                        <a:rPr kumimoji="1" lang="ja-JP" altLang="en-US" sz="1100">
                          <a:latin typeface="BIZ UDPゴシック" panose="020B0400000000000000" pitchFamily="50" charset="-128"/>
                          <a:ea typeface="BIZ UDPゴシック" panose="020B0400000000000000" pitchFamily="50" charset="-128"/>
                          <a:sym typeface="BIZ UDPゴシック" panose="020B0400000000000000" pitchFamily="50" charset="-128"/>
                        </a:rPr>
                        <a:t>利子補給対象事業を行う者に対して一般社団法人環境パートナーシップ会議（</a:t>
                      </a:r>
                      <a:r>
                        <a:rPr kumimoji="1" lang="en-US" altLang="ja-JP" sz="1100">
                          <a:latin typeface="BIZ UDPゴシック" panose="020B0400000000000000" pitchFamily="50" charset="-128"/>
                          <a:ea typeface="BIZ UDPゴシック" panose="020B0400000000000000" pitchFamily="50" charset="-128"/>
                          <a:sym typeface="BIZ UDPゴシック" panose="020B0400000000000000" pitchFamily="50" charset="-128"/>
                        </a:rPr>
                        <a:t>EPC</a:t>
                      </a:r>
                      <a:r>
                        <a:rPr kumimoji="1" lang="ja-JP" altLang="en-US" sz="1100">
                          <a:latin typeface="BIZ UDPゴシック" panose="020B0400000000000000" pitchFamily="50" charset="-128"/>
                          <a:ea typeface="BIZ UDPゴシック" panose="020B0400000000000000" pitchFamily="50" charset="-128"/>
                          <a:sym typeface="BIZ UDPゴシック" panose="020B0400000000000000" pitchFamily="50" charset="-128"/>
                        </a:rPr>
                        <a:t>）が指定する金融機関が行う地球温暖化対策のための設備投資に対する融資</a:t>
                      </a:r>
                    </a:p>
                  </a:txBody>
                  <a:tcPr/>
                </a:tc>
                <a:tc>
                  <a:txBody>
                    <a:bodyPr/>
                    <a:lstStyle/>
                    <a:p>
                      <a:pPr marL="92075" indent="-92075"/>
                      <a:r>
                        <a:rPr kumimoji="1" lang="ja-JP"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・融資先事業者が自らの二酸化炭素排出量を算定・報告・公表すること</a:t>
                      </a:r>
                      <a:endParaRPr kumimoji="1" lang="en-US" altLang="ja-JP" sz="1100" dirty="0">
                        <a:latin typeface="BIZ UDPゴシック" panose="020B0400000000000000" pitchFamily="50" charset="-128"/>
                        <a:ea typeface="BIZ UDPゴシック" panose="020B0400000000000000" pitchFamily="50" charset="-128"/>
                        <a:sym typeface="BIZ UDPゴシック" panose="020B0400000000000000" pitchFamily="50" charset="-128"/>
                      </a:endParaRPr>
                    </a:p>
                    <a:p>
                      <a:pPr marL="92075" indent="-92075"/>
                      <a:r>
                        <a:rPr kumimoji="1" lang="ja-JP"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・脱炭素に資する省エネ・再エネ設備投資であること</a:t>
                      </a:r>
                      <a:endParaRPr kumimoji="1" lang="en-US" altLang="ja-JP" sz="1100" dirty="0">
                        <a:latin typeface="BIZ UDPゴシック" panose="020B0400000000000000" pitchFamily="50" charset="-128"/>
                        <a:ea typeface="BIZ UDPゴシック" panose="020B0400000000000000" pitchFamily="50" charset="-128"/>
                        <a:sym typeface="BIZ UDPゴシック" panose="020B0400000000000000" pitchFamily="50" charset="-128"/>
                      </a:endParaRPr>
                    </a:p>
                    <a:p>
                      <a:pPr marL="92075" indent="-92075"/>
                      <a:r>
                        <a:rPr kumimoji="1" lang="ja-JP"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等</a:t>
                      </a:r>
                    </a:p>
                  </a:txBody>
                  <a:tcPr/>
                </a:tc>
                <a:tc>
                  <a:txBody>
                    <a:bodyPr/>
                    <a:lstStyle/>
                    <a:p>
                      <a:r>
                        <a:rPr kumimoji="1" lang="ja-JP"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○利子補給率</a:t>
                      </a:r>
                    </a:p>
                    <a:p>
                      <a:pPr marL="92075" indent="0"/>
                      <a:r>
                        <a:rPr kumimoji="1" lang="ja-JP"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貸付利率</a:t>
                      </a:r>
                      <a:r>
                        <a:rPr kumimoji="1" lang="en-US" altLang="ja-JP" sz="1100" dirty="0">
                          <a:latin typeface="BIZ UDPゴシック" panose="020B0400000000000000" pitchFamily="50" charset="-128"/>
                          <a:ea typeface="BIZ UDPゴシック" panose="020B0400000000000000" pitchFamily="50" charset="-128"/>
                          <a:sym typeface="BIZ UDPゴシック" panose="020B0400000000000000" pitchFamily="50" charset="-128"/>
                        </a:rPr>
                        <a:t>1.3%</a:t>
                      </a:r>
                      <a:r>
                        <a:rPr kumimoji="1" lang="ja-JP"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以上→</a:t>
                      </a:r>
                      <a:r>
                        <a:rPr kumimoji="1" lang="en-US" altLang="ja-JP" sz="1100" dirty="0">
                          <a:latin typeface="BIZ UDPゴシック" panose="020B0400000000000000" pitchFamily="50" charset="-128"/>
                          <a:ea typeface="BIZ UDPゴシック" panose="020B0400000000000000" pitchFamily="50" charset="-128"/>
                          <a:sym typeface="BIZ UDPゴシック" panose="020B0400000000000000" pitchFamily="50" charset="-128"/>
                        </a:rPr>
                        <a:t>1.0%</a:t>
                      </a:r>
                    </a:p>
                    <a:p>
                      <a:pPr marL="92075" indent="0"/>
                      <a:r>
                        <a:rPr kumimoji="1" lang="ja-JP"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貸付利率</a:t>
                      </a:r>
                      <a:r>
                        <a:rPr kumimoji="1" lang="en-US" altLang="ja-JP" sz="1100" dirty="0">
                          <a:latin typeface="BIZ UDPゴシック" panose="020B0400000000000000" pitchFamily="50" charset="-128"/>
                          <a:ea typeface="BIZ UDPゴシック" panose="020B0400000000000000" pitchFamily="50" charset="-128"/>
                          <a:sym typeface="BIZ UDPゴシック" panose="020B0400000000000000" pitchFamily="50" charset="-128"/>
                        </a:rPr>
                        <a:t>1.3%</a:t>
                      </a:r>
                      <a:r>
                        <a:rPr kumimoji="1" lang="ja-JP"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未満→貸付利率から</a:t>
                      </a:r>
                    </a:p>
                    <a:p>
                      <a:pPr marL="92075" indent="0"/>
                      <a:r>
                        <a:rPr kumimoji="1" lang="ja-JP"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a:t>
                      </a:r>
                      <a:r>
                        <a:rPr kumimoji="1" lang="en-US" altLang="ja-JP" sz="1100" dirty="0">
                          <a:latin typeface="BIZ UDPゴシック" panose="020B0400000000000000" pitchFamily="50" charset="-128"/>
                          <a:ea typeface="BIZ UDPゴシック" panose="020B0400000000000000" pitchFamily="50" charset="-128"/>
                          <a:sym typeface="BIZ UDPゴシック" panose="020B0400000000000000" pitchFamily="50" charset="-128"/>
                        </a:rPr>
                        <a:t>0.3%</a:t>
                      </a:r>
                    </a:p>
                    <a:p>
                      <a:r>
                        <a:rPr kumimoji="1" lang="en-US" altLang="ja-JP" sz="1100" dirty="0">
                          <a:latin typeface="BIZ UDPゴシック" panose="020B0400000000000000" pitchFamily="50" charset="-128"/>
                          <a:ea typeface="BIZ UDPゴシック" panose="020B0400000000000000" pitchFamily="50" charset="-128"/>
                          <a:sym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交付対象融資額の上限：</a:t>
                      </a:r>
                      <a:r>
                        <a:rPr kumimoji="1" lang="en-US" altLang="ja-JP" sz="1100" dirty="0">
                          <a:latin typeface="BIZ UDPゴシック" panose="020B0400000000000000" pitchFamily="50" charset="-128"/>
                          <a:ea typeface="BIZ UDPゴシック" panose="020B0400000000000000" pitchFamily="50" charset="-128"/>
                          <a:sym typeface="BIZ UDPゴシック" panose="020B0400000000000000" pitchFamily="50" charset="-128"/>
                        </a:rPr>
                        <a:t>10</a:t>
                      </a:r>
                      <a:r>
                        <a:rPr kumimoji="1" lang="ja-JP"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億円</a:t>
                      </a:r>
                    </a:p>
                    <a:p>
                      <a:r>
                        <a:rPr kumimoji="1" lang="ja-JP"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○交付対象期間：最長３年間</a:t>
                      </a:r>
                    </a:p>
                  </a:txBody>
                  <a:tcPr/>
                </a:tc>
                <a:extLst>
                  <a:ext uri="{0D108BD9-81ED-4DB2-BD59-A6C34878D82A}">
                    <a16:rowId xmlns:a16="http://schemas.microsoft.com/office/drawing/2014/main" val="3659892073"/>
                  </a:ext>
                </a:extLst>
              </a:tr>
              <a:tr h="670589">
                <a:tc>
                  <a:txBody>
                    <a:bodyPr/>
                    <a:lstStyle/>
                    <a:p>
                      <a:r>
                        <a:rPr kumimoji="1" lang="ja-JP"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脱炭素社会の構築に向けた</a:t>
                      </a:r>
                      <a:r>
                        <a:rPr kumimoji="1" lang="en-US" altLang="ja-JP" sz="1100" dirty="0">
                          <a:latin typeface="BIZ UDPゴシック" panose="020B0400000000000000" pitchFamily="50" charset="-128"/>
                          <a:ea typeface="BIZ UDPゴシック" panose="020B0400000000000000" pitchFamily="50" charset="-128"/>
                          <a:sym typeface="BIZ UDPゴシック" panose="020B0400000000000000" pitchFamily="50" charset="-128"/>
                        </a:rPr>
                        <a:t>ESG</a:t>
                      </a:r>
                      <a:r>
                        <a:rPr kumimoji="1" lang="ja-JP"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リース促進事業</a:t>
                      </a:r>
                    </a:p>
                  </a:txBody>
                  <a:tcPr/>
                </a:tc>
                <a:tc>
                  <a:txBody>
                    <a:bodyPr/>
                    <a:lstStyle/>
                    <a:p>
                      <a:r>
                        <a:rPr kumimoji="1" lang="ja-JP" altLang="en-US" sz="1100">
                          <a:latin typeface="BIZ UDPゴシック" panose="020B0400000000000000" pitchFamily="50" charset="-128"/>
                          <a:ea typeface="BIZ UDPゴシック" panose="020B0400000000000000" pitchFamily="50" charset="-128"/>
                          <a:sym typeface="BIZ UDPゴシック" panose="020B0400000000000000" pitchFamily="50" charset="-128"/>
                        </a:rPr>
                        <a:t>適格要件を満たした中小企業等が対象の脱炭素機器を指定リース事業者を通じてリース導入</a:t>
                      </a:r>
                    </a:p>
                  </a:txBody>
                  <a:tcPr/>
                </a:tc>
                <a:tc>
                  <a:txBody>
                    <a:bodyPr/>
                    <a:lstStyle/>
                    <a:p>
                      <a:pPr marL="92075" indent="-92075"/>
                      <a:r>
                        <a:rPr kumimoji="1" lang="ja-JP"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①対象となるリース先であること</a:t>
                      </a:r>
                      <a:br>
                        <a:rPr kumimoji="1" lang="en-US" altLang="ja-JP" sz="1100" dirty="0">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1" lang="en-US" altLang="ja-JP" sz="1100" dirty="0">
                          <a:latin typeface="BIZ UDPゴシック" panose="020B0400000000000000" pitchFamily="50" charset="-128"/>
                          <a:ea typeface="BIZ UDPゴシック" panose="020B0400000000000000" pitchFamily="50" charset="-128"/>
                          <a:sym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個人事業主、中小企業など</a:t>
                      </a:r>
                      <a:endParaRPr kumimoji="1" lang="en-US" altLang="ja-JP" sz="1100" dirty="0">
                        <a:latin typeface="BIZ UDPゴシック" panose="020B0400000000000000" pitchFamily="50" charset="-128"/>
                        <a:ea typeface="BIZ UDPゴシック" panose="020B0400000000000000" pitchFamily="50" charset="-128"/>
                        <a:sym typeface="BIZ UDPゴシック" panose="020B0400000000000000" pitchFamily="50" charset="-128"/>
                      </a:endParaRPr>
                    </a:p>
                    <a:p>
                      <a:pPr marL="92075" indent="-92075"/>
                      <a:r>
                        <a:rPr kumimoji="1" lang="ja-JP"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②対象となるリース契約であること</a:t>
                      </a:r>
                      <a:br>
                        <a:rPr kumimoji="1" lang="en-US" altLang="ja-JP" sz="1100" dirty="0">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1" lang="en-US" altLang="ja-JP" sz="1100" dirty="0">
                          <a:latin typeface="BIZ UDPゴシック" panose="020B0400000000000000" pitchFamily="50" charset="-128"/>
                          <a:ea typeface="BIZ UDPゴシック" panose="020B0400000000000000" pitchFamily="50" charset="-128"/>
                          <a:sym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中古品の脱炭素機器をリースする契約でないことなど</a:t>
                      </a:r>
                    </a:p>
                    <a:p>
                      <a:pPr marL="92075" indent="-92075"/>
                      <a:r>
                        <a:rPr kumimoji="1" lang="ja-JP"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③対象となる脱炭素機器であること</a:t>
                      </a:r>
                      <a:br>
                        <a:rPr kumimoji="1" lang="en-US" altLang="ja-JP" sz="1100" dirty="0">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1" lang="en-US" altLang="ja-JP" sz="1100" dirty="0">
                          <a:latin typeface="BIZ UDPゴシック" panose="020B0400000000000000" pitchFamily="50" charset="-128"/>
                          <a:ea typeface="BIZ UDPゴシック" panose="020B0400000000000000" pitchFamily="50" charset="-128"/>
                          <a:sym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工作機械、空調用設備など</a:t>
                      </a:r>
                    </a:p>
                  </a:txBody>
                  <a:tcPr/>
                </a:tc>
                <a:tc>
                  <a:txBody>
                    <a:bodyPr/>
                    <a:lstStyle/>
                    <a:p>
                      <a:pPr marL="92075" indent="-92075"/>
                      <a:r>
                        <a:rPr kumimoji="1" lang="ja-JP"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○基準補助率</a:t>
                      </a:r>
                      <a:br>
                        <a:rPr kumimoji="1" lang="en-US" altLang="ja-JP" sz="1100" dirty="0">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1" lang="ja-JP"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総リース料の１～４％</a:t>
                      </a:r>
                      <a:br>
                        <a:rPr kumimoji="1" lang="en-US" altLang="ja-JP" sz="1100" dirty="0">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1" lang="en-US" altLang="ja-JP" sz="1100" dirty="0">
                          <a:latin typeface="BIZ UDPゴシック" panose="020B0400000000000000" pitchFamily="50" charset="-128"/>
                          <a:ea typeface="BIZ UDPゴシック" panose="020B0400000000000000" pitchFamily="50" charset="-128"/>
                          <a:sym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対象製品別に設定</a:t>
                      </a:r>
                    </a:p>
                    <a:p>
                      <a:pPr marL="92075" indent="-92075"/>
                      <a:r>
                        <a:rPr kumimoji="1" lang="ja-JP"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○上乗せ補助率</a:t>
                      </a:r>
                      <a:br>
                        <a:rPr kumimoji="1" lang="en-US" altLang="ja-JP" sz="1100" dirty="0">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1" lang="ja-JP"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基準補助率に１～２％を上乗せ</a:t>
                      </a:r>
                      <a:br>
                        <a:rPr kumimoji="1" lang="en-US" altLang="ja-JP" sz="1100" dirty="0">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1" lang="en-US" altLang="ja-JP" sz="1100" dirty="0">
                          <a:latin typeface="BIZ UDPゴシック" panose="020B0400000000000000" pitchFamily="50" charset="-128"/>
                          <a:ea typeface="BIZ UDPゴシック" panose="020B0400000000000000" pitchFamily="50" charset="-128"/>
                          <a:sym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リース先、指定リース事業者の</a:t>
                      </a:r>
                      <a:br>
                        <a:rPr kumimoji="1" lang="en-US" altLang="ja-JP" sz="1100" dirty="0">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1" lang="ja-JP"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　</a:t>
                      </a:r>
                      <a:r>
                        <a:rPr kumimoji="1" lang="en-US" altLang="ja-JP" sz="1100" dirty="0">
                          <a:latin typeface="BIZ UDPゴシック" panose="020B0400000000000000" pitchFamily="50" charset="-128"/>
                          <a:ea typeface="BIZ UDPゴシック" panose="020B0400000000000000" pitchFamily="50" charset="-128"/>
                          <a:sym typeface="BIZ UDPゴシック" panose="020B0400000000000000" pitchFamily="50" charset="-128"/>
                        </a:rPr>
                        <a:t>ESG</a:t>
                      </a:r>
                      <a:r>
                        <a:rPr kumimoji="1" lang="ja-JP"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の取組状況を勘案し判定</a:t>
                      </a:r>
                    </a:p>
                  </a:txBody>
                  <a:tcPr/>
                </a:tc>
                <a:extLst>
                  <a:ext uri="{0D108BD9-81ED-4DB2-BD59-A6C34878D82A}">
                    <a16:rowId xmlns:a16="http://schemas.microsoft.com/office/drawing/2014/main" val="3190946099"/>
                  </a:ext>
                </a:extLst>
              </a:tr>
            </a:tbl>
          </a:graphicData>
        </a:graphic>
      </p:graphicFrame>
      <p:sp>
        <p:nvSpPr>
          <p:cNvPr id="7" name="テキスト プレースホルダー 1">
            <a:extLst>
              <a:ext uri="{FF2B5EF4-FFF2-40B4-BE49-F238E27FC236}">
                <a16:creationId xmlns:a16="http://schemas.microsoft.com/office/drawing/2014/main" id="{11E11165-BEA3-582A-747F-BC89C3C38B32}"/>
              </a:ext>
            </a:extLst>
          </p:cNvPr>
          <p:cNvSpPr>
            <a:spLocks noGrp="1"/>
          </p:cNvSpPr>
          <p:nvPr>
            <p:ph type="body" sz="quarter" idx="20"/>
          </p:nvPr>
        </p:nvSpPr>
        <p:spPr>
          <a:xfrm>
            <a:off x="537850" y="6792714"/>
            <a:ext cx="9612000" cy="406265"/>
          </a:xfrm>
        </p:spPr>
        <p:txBody>
          <a:bodyPr/>
          <a:lstStyle/>
          <a:p>
            <a:r>
              <a:rPr kumimoji="1" lang="ja-JP" altLang="en-US" dirty="0"/>
              <a:t>出所）経済産業省・環境省　「中小企業等のカーボンニュートラル支援策」</a:t>
            </a:r>
            <a:r>
              <a:rPr kumimoji="1" lang="en-US" altLang="ja-JP" dirty="0">
                <a:hlinkClick r:id="rId6"/>
              </a:rPr>
              <a:t>https://www.meti.go.jp/policy/energy_environment/global_warming/SME/pamphlet/pamphlet2022fy01.pdf</a:t>
            </a:r>
            <a:r>
              <a:rPr kumimoji="1" lang="ja-JP" altLang="en-US" dirty="0"/>
              <a:t>　</a:t>
            </a:r>
            <a:r>
              <a:rPr kumimoji="1" lang="en-US" altLang="ja-JP" dirty="0"/>
              <a:t>(</a:t>
            </a:r>
            <a:r>
              <a:rPr kumimoji="1" lang="ja-JP" altLang="en-US" dirty="0"/>
              <a:t>閲覧日：</a:t>
            </a:r>
            <a:r>
              <a:rPr kumimoji="1" lang="en-US" altLang="ja-JP" dirty="0"/>
              <a:t>2024</a:t>
            </a:r>
            <a:r>
              <a:rPr kumimoji="1" lang="ja-JP" altLang="en-US" dirty="0"/>
              <a:t>年</a:t>
            </a:r>
            <a:r>
              <a:rPr lang="en-US" altLang="ja-JP" dirty="0"/>
              <a:t>3</a:t>
            </a:r>
            <a:r>
              <a:rPr kumimoji="1" lang="ja-JP" altLang="en-US" dirty="0"/>
              <a:t>月</a:t>
            </a:r>
            <a:r>
              <a:rPr kumimoji="1" lang="en-US" altLang="ja-JP" dirty="0"/>
              <a:t>25</a:t>
            </a:r>
            <a:r>
              <a:rPr kumimoji="1" lang="ja-JP" altLang="en-US" dirty="0"/>
              <a:t>日</a:t>
            </a:r>
            <a:r>
              <a:rPr kumimoji="1" lang="en-US" altLang="ja-JP" dirty="0"/>
              <a:t>)</a:t>
            </a:r>
            <a:r>
              <a:rPr lang="ja-JP" altLang="en-US" dirty="0"/>
              <a:t>より三菱総合研究所作成</a:t>
            </a:r>
            <a:endParaRPr kumimoji="1" lang="ja-JP" altLang="en-US" dirty="0"/>
          </a:p>
        </p:txBody>
      </p:sp>
      <p:sp>
        <p:nvSpPr>
          <p:cNvPr id="3" name="タイトル 3">
            <a:extLst>
              <a:ext uri="{FF2B5EF4-FFF2-40B4-BE49-F238E27FC236}">
                <a16:creationId xmlns:a16="http://schemas.microsoft.com/office/drawing/2014/main" id="{96E2385F-1F60-2279-CF55-78F1BA5E43A9}"/>
              </a:ext>
            </a:extLst>
          </p:cNvPr>
          <p:cNvSpPr>
            <a:spLocks noGrp="1"/>
          </p:cNvSpPr>
          <p:nvPr>
            <p:ph type="title"/>
          </p:nvPr>
        </p:nvSpPr>
        <p:spPr>
          <a:xfrm>
            <a:off x="539906" y="360696"/>
            <a:ext cx="9216000" cy="216000"/>
          </a:xfrm>
        </p:spPr>
        <p:txBody>
          <a:bodyPr vert="horz">
            <a:noAutofit/>
          </a:bodyPr>
          <a:lstStyle/>
          <a:p>
            <a:r>
              <a:rPr lang="en-US" altLang="ja-JP"/>
              <a:t>6</a:t>
            </a:r>
            <a:r>
              <a:rPr lang="ja-JP" altLang="en-US"/>
              <a:t>章．参考情報</a:t>
            </a:r>
          </a:p>
        </p:txBody>
      </p:sp>
    </p:spTree>
    <p:extLst>
      <p:ext uri="{BB962C8B-B14F-4D97-AF65-F5344CB8AC3E}">
        <p14:creationId xmlns:p14="http://schemas.microsoft.com/office/powerpoint/2010/main" val="33188225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FBC44CE4-3A32-A1BA-3ABC-ECFC0269F88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40" imgH="541" progId="TCLayout.ActiveDocument.1">
                  <p:embed/>
                </p:oleObj>
              </mc:Choice>
              <mc:Fallback>
                <p:oleObj name="think-cell スライド" r:id="rId4" imgW="540" imgH="541" progId="TCLayout.ActiveDocument.1">
                  <p:embed/>
                  <p:pic>
                    <p:nvPicPr>
                      <p:cNvPr id="2" name="think-cell data - do not delete" hidden="1">
                        <a:extLst>
                          <a:ext uri="{FF2B5EF4-FFF2-40B4-BE49-F238E27FC236}">
                            <a16:creationId xmlns:a16="http://schemas.microsoft.com/office/drawing/2014/main" id="{FBC44CE4-3A32-A1BA-3ABC-ECFC0269F88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字幕 3">
            <a:extLst>
              <a:ext uri="{FF2B5EF4-FFF2-40B4-BE49-F238E27FC236}">
                <a16:creationId xmlns:a16="http://schemas.microsoft.com/office/drawing/2014/main" id="{3355EF6A-B9F6-813F-A8B0-4091AC2A8020}"/>
              </a:ext>
            </a:extLst>
          </p:cNvPr>
          <p:cNvSpPr>
            <a:spLocks noGrp="1"/>
          </p:cNvSpPr>
          <p:nvPr>
            <p:ph type="subTitle" idx="10"/>
          </p:nvPr>
        </p:nvSpPr>
        <p:spPr/>
        <p:txBody>
          <a:bodyPr/>
          <a:lstStyle/>
          <a:p>
            <a:pPr marL="114300" indent="-114300" algn="l" fontAlgn="base" hangingPunct="0">
              <a:lnSpc>
                <a:spcPct val="100000"/>
              </a:lnSpc>
            </a:pPr>
            <a:r>
              <a:rPr lang="en-US" altLang="ja-JP" sz="2800" kern="100">
                <a:effectLst/>
                <a:cs typeface="Times New Roman" panose="02020603050405020304" pitchFamily="18" charset="0"/>
              </a:rPr>
              <a:t>【</a:t>
            </a:r>
            <a:r>
              <a:rPr lang="ja-JP" altLang="en-US" sz="2800" kern="100">
                <a:effectLst/>
                <a:cs typeface="Times New Roman" panose="02020603050405020304" pitchFamily="18" charset="0"/>
              </a:rPr>
              <a:t>参考</a:t>
            </a:r>
            <a:r>
              <a:rPr lang="en-US" altLang="ja-JP" sz="2800" kern="100">
                <a:effectLst/>
                <a:cs typeface="Times New Roman" panose="02020603050405020304" pitchFamily="18" charset="0"/>
              </a:rPr>
              <a:t>】</a:t>
            </a:r>
            <a:r>
              <a:rPr lang="ja-JP" altLang="en-US" sz="2800" kern="100">
                <a:effectLst/>
                <a:cs typeface="Times New Roman" panose="02020603050405020304" pitchFamily="18" charset="0"/>
              </a:rPr>
              <a:t>カーボンニュートラル向け関連補助金</a:t>
            </a:r>
            <a:endParaRPr lang="ja-JP" altLang="ja-JP" sz="2800" kern="100">
              <a:effectLst/>
              <a:cs typeface="Times New Roman" panose="02020603050405020304" pitchFamily="18" charset="0"/>
            </a:endParaRPr>
          </a:p>
        </p:txBody>
      </p:sp>
      <p:graphicFrame>
        <p:nvGraphicFramePr>
          <p:cNvPr id="8" name="表 8">
            <a:extLst>
              <a:ext uri="{FF2B5EF4-FFF2-40B4-BE49-F238E27FC236}">
                <a16:creationId xmlns:a16="http://schemas.microsoft.com/office/drawing/2014/main" id="{B8BFADC3-7232-4DD4-1CB7-C4365555AABC}"/>
              </a:ext>
            </a:extLst>
          </p:cNvPr>
          <p:cNvGraphicFramePr>
            <a:graphicFrameLocks noGrp="1"/>
          </p:cNvGraphicFramePr>
          <p:nvPr>
            <p:extLst>
              <p:ext uri="{D42A27DB-BD31-4B8C-83A1-F6EECF244321}">
                <p14:modId xmlns:p14="http://schemas.microsoft.com/office/powerpoint/2010/main" val="2777302928"/>
              </p:ext>
            </p:extLst>
          </p:nvPr>
        </p:nvGraphicFramePr>
        <p:xfrm>
          <a:off x="205825" y="1548369"/>
          <a:ext cx="10276675" cy="4912445"/>
        </p:xfrm>
        <a:graphic>
          <a:graphicData uri="http://schemas.openxmlformats.org/drawingml/2006/table">
            <a:tbl>
              <a:tblPr firstRow="1" bandRow="1">
                <a:tableStyleId>{5C22544A-7EE6-4342-B048-85BDC9FD1C3A}</a:tableStyleId>
              </a:tblPr>
              <a:tblGrid>
                <a:gridCol w="1264835">
                  <a:extLst>
                    <a:ext uri="{9D8B030D-6E8A-4147-A177-3AD203B41FA5}">
                      <a16:colId xmlns:a16="http://schemas.microsoft.com/office/drawing/2014/main" val="3838996352"/>
                    </a:ext>
                  </a:extLst>
                </a:gridCol>
                <a:gridCol w="2118360">
                  <a:extLst>
                    <a:ext uri="{9D8B030D-6E8A-4147-A177-3AD203B41FA5}">
                      <a16:colId xmlns:a16="http://schemas.microsoft.com/office/drawing/2014/main" val="2194363314"/>
                    </a:ext>
                  </a:extLst>
                </a:gridCol>
                <a:gridCol w="3985260">
                  <a:extLst>
                    <a:ext uri="{9D8B030D-6E8A-4147-A177-3AD203B41FA5}">
                      <a16:colId xmlns:a16="http://schemas.microsoft.com/office/drawing/2014/main" val="2289142867"/>
                    </a:ext>
                  </a:extLst>
                </a:gridCol>
                <a:gridCol w="2908220">
                  <a:extLst>
                    <a:ext uri="{9D8B030D-6E8A-4147-A177-3AD203B41FA5}">
                      <a16:colId xmlns:a16="http://schemas.microsoft.com/office/drawing/2014/main" val="567830432"/>
                    </a:ext>
                  </a:extLst>
                </a:gridCol>
              </a:tblGrid>
              <a:tr h="158334">
                <a:tc>
                  <a:txBody>
                    <a:bodyPr/>
                    <a:lstStyle/>
                    <a:p>
                      <a:endParaRPr kumimoji="1" lang="ja-JP" altLang="en-US" sz="1100">
                        <a:latin typeface="BIZ UDPゴシック" panose="020B0400000000000000" pitchFamily="50" charset="-128"/>
                        <a:ea typeface="BIZ UDPゴシック" panose="020B0400000000000000" pitchFamily="50" charset="-128"/>
                        <a:sym typeface="BIZ UDPゴシック" panose="020B0400000000000000" pitchFamily="50" charset="-128"/>
                      </a:endParaRPr>
                    </a:p>
                  </a:txBody>
                  <a:tcPr/>
                </a:tc>
                <a:tc>
                  <a:txBody>
                    <a:bodyPr/>
                    <a:lstStyle/>
                    <a:p>
                      <a:r>
                        <a:rPr kumimoji="1" lang="ja-JP" altLang="en-US" sz="1100">
                          <a:latin typeface="BIZ UDPゴシック" panose="020B0400000000000000" pitchFamily="50" charset="-128"/>
                          <a:ea typeface="BIZ UDPゴシック" panose="020B0400000000000000" pitchFamily="50" charset="-128"/>
                          <a:sym typeface="BIZ UDPゴシック" panose="020B0400000000000000" pitchFamily="50" charset="-128"/>
                        </a:rPr>
                        <a:t>対象</a:t>
                      </a:r>
                    </a:p>
                  </a:txBody>
                  <a:tcPr/>
                </a:tc>
                <a:tc>
                  <a:txBody>
                    <a:bodyPr/>
                    <a:lstStyle/>
                    <a:p>
                      <a:r>
                        <a:rPr kumimoji="1" lang="ja-JP" altLang="en-US" sz="1100">
                          <a:latin typeface="BIZ UDPゴシック" panose="020B0400000000000000" pitchFamily="50" charset="-128"/>
                          <a:ea typeface="BIZ UDPゴシック" panose="020B0400000000000000" pitchFamily="50" charset="-128"/>
                          <a:sym typeface="BIZ UDPゴシック" panose="020B0400000000000000" pitchFamily="50" charset="-128"/>
                        </a:rPr>
                        <a:t>要件</a:t>
                      </a:r>
                    </a:p>
                  </a:txBody>
                  <a:tcPr/>
                </a:tc>
                <a:tc>
                  <a:txBody>
                    <a:bodyPr/>
                    <a:lstStyle/>
                    <a:p>
                      <a:r>
                        <a:rPr kumimoji="1" lang="ja-JP" altLang="en-US" sz="1100">
                          <a:latin typeface="BIZ UDPゴシック" panose="020B0400000000000000" pitchFamily="50" charset="-128"/>
                          <a:ea typeface="BIZ UDPゴシック" panose="020B0400000000000000" pitchFamily="50" charset="-128"/>
                          <a:sym typeface="BIZ UDPゴシック" panose="020B0400000000000000" pitchFamily="50" charset="-128"/>
                        </a:rPr>
                        <a:t>補助額（補助率・補助限度額）</a:t>
                      </a:r>
                    </a:p>
                  </a:txBody>
                  <a:tcPr/>
                </a:tc>
                <a:extLst>
                  <a:ext uri="{0D108BD9-81ED-4DB2-BD59-A6C34878D82A}">
                    <a16:rowId xmlns:a16="http://schemas.microsoft.com/office/drawing/2014/main" val="1768186807"/>
                  </a:ext>
                </a:extLst>
              </a:tr>
              <a:tr h="670589">
                <a:tc>
                  <a:txBody>
                    <a:bodyPr/>
                    <a:lstStyle/>
                    <a:p>
                      <a:r>
                        <a:rPr kumimoji="1" lang="en-US" altLang="zh-TW" sz="1100" dirty="0">
                          <a:latin typeface="BIZ UDPゴシック" panose="020B0400000000000000" pitchFamily="50" charset="-128"/>
                          <a:ea typeface="BIZ UDPゴシック" panose="020B0400000000000000" pitchFamily="50" charset="-128"/>
                          <a:sym typeface="BIZ UDPゴシック" panose="020B0400000000000000" pitchFamily="50" charset="-128"/>
                        </a:rPr>
                        <a:t>CN</a:t>
                      </a:r>
                      <a:r>
                        <a:rPr kumimoji="1" lang="zh-TW"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投資促進税制</a:t>
                      </a:r>
                      <a:endParaRPr kumimoji="1" lang="ja-JP"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endParaRPr>
                    </a:p>
                  </a:txBody>
                  <a:tcPr/>
                </a:tc>
                <a:tc>
                  <a:txBody>
                    <a:bodyPr/>
                    <a:lstStyle/>
                    <a:p>
                      <a:r>
                        <a:rPr kumimoji="1" lang="ja-JP"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大きな脱炭素化効果を持つ製品の生産設備や生産工程等の脱炭素化と付加価値向上を両立する設備の導入</a:t>
                      </a:r>
                    </a:p>
                  </a:txBody>
                  <a:tcPr/>
                </a:tc>
                <a:tc>
                  <a:txBody>
                    <a:bodyPr/>
                    <a:lstStyle/>
                    <a:p>
                      <a:pPr marL="92075" indent="-92075"/>
                      <a:r>
                        <a:rPr kumimoji="1" lang="ja-JP"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①化合物パワー半導体等の脱炭素化効果が大きい製品の生産設備の導入</a:t>
                      </a:r>
                    </a:p>
                    <a:p>
                      <a:pPr marL="92075" indent="-92075"/>
                      <a:r>
                        <a:rPr kumimoji="1" lang="ja-JP"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②導入前後で事業所の炭素生産性を</a:t>
                      </a:r>
                      <a:r>
                        <a:rPr kumimoji="1" lang="en-US" altLang="ja-JP" sz="1100" dirty="0">
                          <a:latin typeface="BIZ UDPゴシック" panose="020B0400000000000000" pitchFamily="50" charset="-128"/>
                          <a:ea typeface="BIZ UDPゴシック" panose="020B0400000000000000" pitchFamily="50" charset="-128"/>
                          <a:sym typeface="BIZ UDPゴシック" panose="020B0400000000000000" pitchFamily="50" charset="-128"/>
                        </a:rPr>
                        <a:t>1%</a:t>
                      </a:r>
                      <a:r>
                        <a:rPr kumimoji="1" lang="ja-JP"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以上向上させる設備</a:t>
                      </a:r>
                    </a:p>
                  </a:txBody>
                  <a:tcPr/>
                </a:tc>
                <a:tc>
                  <a:txBody>
                    <a:bodyPr/>
                    <a:lstStyle/>
                    <a:p>
                      <a:r>
                        <a:rPr kumimoji="1" lang="ja-JP"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○措置内容</a:t>
                      </a:r>
                    </a:p>
                    <a:p>
                      <a:r>
                        <a:rPr kumimoji="1" lang="ja-JP"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①税額控除</a:t>
                      </a:r>
                      <a:r>
                        <a:rPr kumimoji="1" lang="en-US" altLang="ja-JP" sz="1100" dirty="0">
                          <a:latin typeface="BIZ UDPゴシック" panose="020B0400000000000000" pitchFamily="50" charset="-128"/>
                          <a:ea typeface="BIZ UDPゴシック" panose="020B0400000000000000" pitchFamily="50" charset="-128"/>
                          <a:sym typeface="BIZ UDPゴシック" panose="020B0400000000000000" pitchFamily="50" charset="-128"/>
                        </a:rPr>
                        <a:t>10</a:t>
                      </a:r>
                      <a:r>
                        <a:rPr kumimoji="1" lang="ja-JP"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％又は特別償却</a:t>
                      </a:r>
                      <a:r>
                        <a:rPr kumimoji="1" lang="en-US" altLang="ja-JP" sz="1100" dirty="0">
                          <a:latin typeface="BIZ UDPゴシック" panose="020B0400000000000000" pitchFamily="50" charset="-128"/>
                          <a:ea typeface="BIZ UDPゴシック" panose="020B0400000000000000" pitchFamily="50" charset="-128"/>
                          <a:sym typeface="BIZ UDPゴシック" panose="020B0400000000000000" pitchFamily="50" charset="-128"/>
                        </a:rPr>
                        <a:t>50</a:t>
                      </a:r>
                      <a:r>
                        <a:rPr kumimoji="1" lang="ja-JP"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a:t>
                      </a:r>
                    </a:p>
                    <a:p>
                      <a:r>
                        <a:rPr kumimoji="1" lang="ja-JP"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②</a:t>
                      </a:r>
                      <a:br>
                        <a:rPr kumimoji="1" lang="en-US" altLang="ja-JP" sz="1100" dirty="0">
                          <a:latin typeface="BIZ UDPゴシック" panose="020B0400000000000000" pitchFamily="50" charset="-128"/>
                          <a:ea typeface="BIZ UDPゴシック" panose="020B0400000000000000" pitchFamily="50" charset="-128"/>
                          <a:sym typeface="BIZ UDPゴシック" panose="020B0400000000000000" pitchFamily="50" charset="-128"/>
                        </a:rPr>
                      </a:br>
                      <a:r>
                        <a:rPr kumimoji="1" lang="ja-JP"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３年以内に</a:t>
                      </a:r>
                      <a:r>
                        <a:rPr kumimoji="1" lang="en-US" altLang="ja-JP" sz="1100" dirty="0">
                          <a:latin typeface="BIZ UDPゴシック" panose="020B0400000000000000" pitchFamily="50" charset="-128"/>
                          <a:ea typeface="BIZ UDPゴシック" panose="020B0400000000000000" pitchFamily="50" charset="-128"/>
                          <a:sym typeface="BIZ UDPゴシック" panose="020B0400000000000000" pitchFamily="50" charset="-128"/>
                        </a:rPr>
                        <a:t>10</a:t>
                      </a:r>
                      <a:r>
                        <a:rPr kumimoji="1" lang="ja-JP"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％以上向上</a:t>
                      </a:r>
                    </a:p>
                    <a:p>
                      <a:pPr marL="182563" indent="-90488"/>
                      <a:r>
                        <a:rPr kumimoji="1" lang="ja-JP"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：税額控除</a:t>
                      </a:r>
                      <a:r>
                        <a:rPr kumimoji="1" lang="en-US" altLang="ja-JP" sz="1100" dirty="0">
                          <a:latin typeface="BIZ UDPゴシック" panose="020B0400000000000000" pitchFamily="50" charset="-128"/>
                          <a:ea typeface="BIZ UDPゴシック" panose="020B0400000000000000" pitchFamily="50" charset="-128"/>
                          <a:sym typeface="BIZ UDPゴシック" panose="020B0400000000000000" pitchFamily="50" charset="-128"/>
                        </a:rPr>
                        <a:t>10</a:t>
                      </a:r>
                      <a:r>
                        <a:rPr kumimoji="1" lang="ja-JP"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％又は特別償却</a:t>
                      </a:r>
                      <a:r>
                        <a:rPr kumimoji="1" lang="en-US" altLang="ja-JP" sz="1100" dirty="0">
                          <a:latin typeface="BIZ UDPゴシック" panose="020B0400000000000000" pitchFamily="50" charset="-128"/>
                          <a:ea typeface="BIZ UDPゴシック" panose="020B0400000000000000" pitchFamily="50" charset="-128"/>
                          <a:sym typeface="BIZ UDPゴシック" panose="020B0400000000000000" pitchFamily="50" charset="-128"/>
                        </a:rPr>
                        <a:t>50</a:t>
                      </a:r>
                      <a:r>
                        <a:rPr kumimoji="1" lang="ja-JP"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a:t>
                      </a:r>
                      <a:endParaRPr kumimoji="1" lang="en-US" altLang="ja-JP" sz="1100" dirty="0">
                        <a:latin typeface="BIZ UDPゴシック" panose="020B0400000000000000" pitchFamily="50" charset="-128"/>
                        <a:ea typeface="BIZ UDPゴシック" panose="020B0400000000000000" pitchFamily="50" charset="-128"/>
                        <a:sym typeface="BIZ UDPゴシック" panose="020B0400000000000000" pitchFamily="50" charset="-128"/>
                      </a:endParaRPr>
                    </a:p>
                    <a:p>
                      <a:pPr marL="0" indent="-90488" algn="l" defTabSz="1007772" rtl="0" eaLnBrk="1" latinLnBrk="0" hangingPunct="1"/>
                      <a:r>
                        <a:rPr kumimoji="1" lang="ja-JP" altLang="en-US" sz="1100" kern="1200" dirty="0">
                          <a:solidFill>
                            <a:schemeClr val="dk1"/>
                          </a:solidFill>
                          <a:latin typeface="BIZ UDPゴシック" panose="020B0400000000000000" pitchFamily="50" charset="-128"/>
                          <a:ea typeface="BIZ UDPゴシック" panose="020B0400000000000000" pitchFamily="50" charset="-128"/>
                          <a:cs typeface="+mn-cs"/>
                          <a:sym typeface="BIZ UDPゴシック" panose="020B0400000000000000" pitchFamily="50" charset="-128"/>
                        </a:rPr>
                        <a:t>３年以内に７％以上向上</a:t>
                      </a:r>
                    </a:p>
                    <a:p>
                      <a:pPr marL="182563" indent="-90488"/>
                      <a:r>
                        <a:rPr kumimoji="1" lang="ja-JP"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：税額控除５％又は特別償却</a:t>
                      </a:r>
                      <a:r>
                        <a:rPr kumimoji="1" lang="en-US" altLang="ja-JP" sz="1100" dirty="0">
                          <a:latin typeface="BIZ UDPゴシック" panose="020B0400000000000000" pitchFamily="50" charset="-128"/>
                          <a:ea typeface="BIZ UDPゴシック" panose="020B0400000000000000" pitchFamily="50" charset="-128"/>
                          <a:sym typeface="BIZ UDPゴシック" panose="020B0400000000000000" pitchFamily="50" charset="-128"/>
                        </a:rPr>
                        <a:t>50</a:t>
                      </a:r>
                      <a:r>
                        <a:rPr kumimoji="1" lang="ja-JP"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a:t>
                      </a:r>
                    </a:p>
                  </a:txBody>
                  <a:tcPr/>
                </a:tc>
                <a:extLst>
                  <a:ext uri="{0D108BD9-81ED-4DB2-BD59-A6C34878D82A}">
                    <a16:rowId xmlns:a16="http://schemas.microsoft.com/office/drawing/2014/main" val="1055876237"/>
                  </a:ext>
                </a:extLst>
              </a:tr>
              <a:tr h="1182845">
                <a:tc>
                  <a:txBody>
                    <a:bodyPr/>
                    <a:lstStyle/>
                    <a:p>
                      <a:r>
                        <a:rPr kumimoji="1" lang="en-US" altLang="ja-JP" sz="1100">
                          <a:latin typeface="BIZ UDPゴシック" panose="020B0400000000000000" pitchFamily="50" charset="-128"/>
                          <a:ea typeface="BIZ UDPゴシック" panose="020B0400000000000000" pitchFamily="50" charset="-128"/>
                          <a:sym typeface="BIZ UDPゴシック" panose="020B0400000000000000" pitchFamily="50" charset="-128"/>
                        </a:rPr>
                        <a:t>J-</a:t>
                      </a:r>
                      <a:r>
                        <a:rPr kumimoji="1" lang="ja-JP" altLang="en-US" sz="1100">
                          <a:latin typeface="BIZ UDPゴシック" panose="020B0400000000000000" pitchFamily="50" charset="-128"/>
                          <a:ea typeface="BIZ UDPゴシック" panose="020B0400000000000000" pitchFamily="50" charset="-128"/>
                          <a:sym typeface="BIZ UDPゴシック" panose="020B0400000000000000" pitchFamily="50" charset="-128"/>
                        </a:rPr>
                        <a:t>クレジット</a:t>
                      </a:r>
                    </a:p>
                  </a:txBody>
                  <a:tcPr/>
                </a:tc>
                <a:tc>
                  <a:txBody>
                    <a:bodyPr/>
                    <a:lstStyle/>
                    <a:p>
                      <a:r>
                        <a:rPr kumimoji="1" lang="ja-JP"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省エネ・再エネ設備の導入や森林管理等</a:t>
                      </a:r>
                    </a:p>
                  </a:txBody>
                  <a:tcPr/>
                </a:tc>
                <a:tc>
                  <a:txBody>
                    <a:bodyPr/>
                    <a:lstStyle/>
                    <a:p>
                      <a:r>
                        <a:rPr kumimoji="1" lang="ja-JP"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省エネ・再エネ設備の導入や森林管理等による温室効果ガスの排出削減・吸収のプロジェクト</a:t>
                      </a:r>
                    </a:p>
                  </a:txBody>
                  <a:tcPr/>
                </a:tc>
                <a:tc>
                  <a:txBody>
                    <a:bodyPr/>
                    <a:lstStyle/>
                    <a:p>
                      <a:r>
                        <a:rPr kumimoji="1" lang="ja-JP"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ベースライン排出量（対策を実施しなかった場合の想定</a:t>
                      </a:r>
                      <a:r>
                        <a:rPr kumimoji="1" lang="en-US" altLang="ja-JP" sz="1100" dirty="0">
                          <a:latin typeface="BIZ UDPゴシック" panose="020B0400000000000000" pitchFamily="50" charset="-128"/>
                          <a:ea typeface="BIZ UDPゴシック" panose="020B0400000000000000" pitchFamily="50" charset="-128"/>
                          <a:sym typeface="BIZ UDPゴシック" panose="020B0400000000000000" pitchFamily="50" charset="-128"/>
                        </a:rPr>
                        <a:t>CO</a:t>
                      </a:r>
                      <a:r>
                        <a:rPr kumimoji="1" lang="en-US" altLang="ja-JP" sz="1100" baseline="-25000" dirty="0">
                          <a:latin typeface="BIZ UDPゴシック" panose="020B0400000000000000" pitchFamily="50" charset="-128"/>
                          <a:ea typeface="BIZ UDPゴシック" panose="020B0400000000000000" pitchFamily="50" charset="-128"/>
                          <a:sym typeface="BIZ UDPゴシック" panose="020B0400000000000000" pitchFamily="50" charset="-128"/>
                        </a:rPr>
                        <a:t>2</a:t>
                      </a:r>
                      <a:r>
                        <a:rPr kumimoji="1" lang="ja-JP"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排出量）とプロジェクト実施後排出量との差である排出削減量を他者へ売買可能な「Ｊ－クレジット」として認証。</a:t>
                      </a:r>
                    </a:p>
                  </a:txBody>
                  <a:tcPr/>
                </a:tc>
                <a:extLst>
                  <a:ext uri="{0D108BD9-81ED-4DB2-BD59-A6C34878D82A}">
                    <a16:rowId xmlns:a16="http://schemas.microsoft.com/office/drawing/2014/main" val="2202823817"/>
                  </a:ext>
                </a:extLst>
              </a:tr>
              <a:tr h="773040">
                <a:tc>
                  <a:txBody>
                    <a:bodyPr/>
                    <a:lstStyle/>
                    <a:p>
                      <a:r>
                        <a:rPr kumimoji="1" lang="zh-TW" altLang="en-US" sz="1100">
                          <a:latin typeface="BIZ UDPゴシック" panose="020B0400000000000000" pitchFamily="50" charset="-128"/>
                          <a:ea typeface="BIZ UDPゴシック" panose="020B0400000000000000" pitchFamily="50" charset="-128"/>
                          <a:sym typeface="BIZ UDPゴシック" panose="020B0400000000000000" pitchFamily="50" charset="-128"/>
                        </a:rPr>
                        <a:t>太陽光発電</a:t>
                      </a:r>
                      <a:r>
                        <a:rPr kumimoji="1" lang="ja-JP" altLang="en-US" sz="1100">
                          <a:latin typeface="BIZ UDPゴシック" panose="020B0400000000000000" pitchFamily="50" charset="-128"/>
                          <a:ea typeface="BIZ UDPゴシック" panose="020B0400000000000000" pitchFamily="50" charset="-128"/>
                          <a:sym typeface="BIZ UDPゴシック" panose="020B0400000000000000" pitchFamily="50" charset="-128"/>
                        </a:rPr>
                        <a:t>設備等</a:t>
                      </a:r>
                      <a:r>
                        <a:rPr kumimoji="1" lang="zh-TW" altLang="en-US" sz="1100">
                          <a:latin typeface="BIZ UDPゴシック" panose="020B0400000000000000" pitchFamily="50" charset="-128"/>
                          <a:ea typeface="BIZ UDPゴシック" panose="020B0400000000000000" pitchFamily="50" charset="-128"/>
                          <a:sym typeface="BIZ UDPゴシック" panose="020B0400000000000000" pitchFamily="50" charset="-128"/>
                        </a:rPr>
                        <a:t>導入補助金</a:t>
                      </a:r>
                      <a:endParaRPr kumimoji="1" lang="ja-JP"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endParaRPr>
                    </a:p>
                  </a:txBody>
                  <a:tcPr/>
                </a:tc>
                <a:tc>
                  <a:txBody>
                    <a:bodyPr/>
                    <a:lstStyle/>
                    <a:p>
                      <a:r>
                        <a:rPr kumimoji="1" lang="ja-JP"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需要家主導による新たな太陽光発電設備等の導入モデルの実現</a:t>
                      </a:r>
                    </a:p>
                  </a:txBody>
                  <a:tcPr/>
                </a:tc>
                <a:tc>
                  <a:txBody>
                    <a:bodyPr/>
                    <a:lstStyle/>
                    <a:p>
                      <a:pPr marL="92075" indent="-92075" algn="l" defTabSz="1007772" rtl="0" eaLnBrk="1" latinLnBrk="0" hangingPunct="1"/>
                      <a:r>
                        <a:rPr kumimoji="1" lang="ja-JP" altLang="en-US" sz="1100" kern="1200" dirty="0">
                          <a:solidFill>
                            <a:schemeClr val="dk1"/>
                          </a:solidFill>
                          <a:latin typeface="BIZ UDPゴシック" panose="020B0400000000000000" pitchFamily="50" charset="-128"/>
                          <a:ea typeface="BIZ UDPゴシック" panose="020B0400000000000000" pitchFamily="50" charset="-128"/>
                          <a:cs typeface="+mn-cs"/>
                          <a:sym typeface="BIZ UDPゴシック" panose="020B0400000000000000" pitchFamily="50" charset="-128"/>
                        </a:rPr>
                        <a:t>・発電事業者が一定規模以上の太陽光発電設備等を新設</a:t>
                      </a:r>
                    </a:p>
                    <a:p>
                      <a:pPr marL="92075" indent="-92075" algn="l" defTabSz="1007772" rtl="0" eaLnBrk="1" latinLnBrk="0" hangingPunct="1"/>
                      <a:r>
                        <a:rPr kumimoji="1" lang="ja-JP" altLang="en-US" sz="1100" kern="1200" dirty="0">
                          <a:solidFill>
                            <a:schemeClr val="dk1"/>
                          </a:solidFill>
                          <a:latin typeface="BIZ UDPゴシック" panose="020B0400000000000000" pitchFamily="50" charset="-128"/>
                          <a:ea typeface="BIZ UDPゴシック" panose="020B0400000000000000" pitchFamily="50" charset="-128"/>
                          <a:cs typeface="+mn-cs"/>
                          <a:sym typeface="BIZ UDPゴシック" panose="020B0400000000000000" pitchFamily="50" charset="-128"/>
                        </a:rPr>
                        <a:t>・</a:t>
                      </a:r>
                      <a:r>
                        <a:rPr kumimoji="1" lang="en-US" altLang="ja-JP" sz="1100" kern="1200" dirty="0">
                          <a:solidFill>
                            <a:schemeClr val="dk1"/>
                          </a:solidFill>
                          <a:latin typeface="BIZ UDPゴシック" panose="020B0400000000000000" pitchFamily="50" charset="-128"/>
                          <a:ea typeface="BIZ UDPゴシック" panose="020B0400000000000000" pitchFamily="50" charset="-128"/>
                          <a:cs typeface="+mn-cs"/>
                          <a:sym typeface="BIZ UDPゴシック" panose="020B0400000000000000" pitchFamily="50" charset="-128"/>
                        </a:rPr>
                        <a:t>8</a:t>
                      </a:r>
                      <a:r>
                        <a:rPr kumimoji="1" lang="ja-JP" altLang="en-US" sz="1100" kern="1200" dirty="0">
                          <a:solidFill>
                            <a:schemeClr val="dk1"/>
                          </a:solidFill>
                          <a:latin typeface="BIZ UDPゴシック" panose="020B0400000000000000" pitchFamily="50" charset="-128"/>
                          <a:ea typeface="BIZ UDPゴシック" panose="020B0400000000000000" pitchFamily="50" charset="-128"/>
                          <a:cs typeface="+mn-cs"/>
                          <a:sym typeface="BIZ UDPゴシック" panose="020B0400000000000000" pitchFamily="50" charset="-128"/>
                        </a:rPr>
                        <a:t>年以上にわたる一定量以上の利用契約</a:t>
                      </a:r>
                    </a:p>
                    <a:p>
                      <a:pPr marL="92075" indent="-92075" algn="l" defTabSz="1007772" rtl="0" eaLnBrk="1" latinLnBrk="0" hangingPunct="1"/>
                      <a:r>
                        <a:rPr kumimoji="1" lang="ja-JP" altLang="en-US" sz="1100" kern="1200" dirty="0">
                          <a:solidFill>
                            <a:schemeClr val="dk1"/>
                          </a:solidFill>
                          <a:latin typeface="BIZ UDPゴシック" panose="020B0400000000000000" pitchFamily="50" charset="-128"/>
                          <a:ea typeface="BIZ UDPゴシック" panose="020B0400000000000000" pitchFamily="50" charset="-128"/>
                          <a:cs typeface="+mn-cs"/>
                          <a:sym typeface="BIZ UDPゴシック" panose="020B0400000000000000" pitchFamily="50" charset="-128"/>
                        </a:rPr>
                        <a:t>・</a:t>
                      </a:r>
                      <a:r>
                        <a:rPr kumimoji="1" lang="en-US" altLang="ja-JP" sz="1100" kern="1200" dirty="0">
                          <a:solidFill>
                            <a:schemeClr val="dk1"/>
                          </a:solidFill>
                          <a:latin typeface="BIZ UDPゴシック" panose="020B0400000000000000" pitchFamily="50" charset="-128"/>
                          <a:ea typeface="BIZ UDPゴシック" panose="020B0400000000000000" pitchFamily="50" charset="-128"/>
                          <a:cs typeface="+mn-cs"/>
                          <a:sym typeface="BIZ UDPゴシック" panose="020B0400000000000000" pitchFamily="50" charset="-128"/>
                        </a:rPr>
                        <a:t>FIT</a:t>
                      </a:r>
                      <a:r>
                        <a:rPr kumimoji="1" lang="ja-JP" altLang="en-US" sz="1100" kern="1200" dirty="0">
                          <a:solidFill>
                            <a:schemeClr val="dk1"/>
                          </a:solidFill>
                          <a:latin typeface="BIZ UDPゴシック" panose="020B0400000000000000" pitchFamily="50" charset="-128"/>
                          <a:ea typeface="BIZ UDPゴシック" panose="020B0400000000000000" pitchFamily="50" charset="-128"/>
                          <a:cs typeface="+mn-cs"/>
                          <a:sym typeface="BIZ UDPゴシック" panose="020B0400000000000000" pitchFamily="50" charset="-128"/>
                        </a:rPr>
                        <a:t>・</a:t>
                      </a:r>
                      <a:r>
                        <a:rPr kumimoji="1" lang="en-US" altLang="ja-JP" sz="1100" kern="1200" dirty="0">
                          <a:solidFill>
                            <a:schemeClr val="dk1"/>
                          </a:solidFill>
                          <a:latin typeface="BIZ UDPゴシック" panose="020B0400000000000000" pitchFamily="50" charset="-128"/>
                          <a:ea typeface="BIZ UDPゴシック" panose="020B0400000000000000" pitchFamily="50" charset="-128"/>
                          <a:cs typeface="+mn-cs"/>
                          <a:sym typeface="BIZ UDPゴシック" panose="020B0400000000000000" pitchFamily="50" charset="-128"/>
                        </a:rPr>
                        <a:t>FIP</a:t>
                      </a:r>
                      <a:r>
                        <a:rPr kumimoji="1" lang="ja-JP" altLang="en-US" sz="1100" kern="1200" dirty="0">
                          <a:solidFill>
                            <a:schemeClr val="dk1"/>
                          </a:solidFill>
                          <a:latin typeface="BIZ UDPゴシック" panose="020B0400000000000000" pitchFamily="50" charset="-128"/>
                          <a:ea typeface="BIZ UDPゴシック" panose="020B0400000000000000" pitchFamily="50" charset="-128"/>
                          <a:cs typeface="+mn-cs"/>
                          <a:sym typeface="BIZ UDPゴシック" panose="020B0400000000000000" pitchFamily="50" charset="-128"/>
                        </a:rPr>
                        <a:t>や自己託送を活用しな</a:t>
                      </a:r>
                      <a:br>
                        <a:rPr kumimoji="1" lang="en-US" altLang="ja-JP" sz="1100" kern="1200" dirty="0">
                          <a:solidFill>
                            <a:schemeClr val="dk1"/>
                          </a:solidFill>
                          <a:latin typeface="BIZ UDPゴシック" panose="020B0400000000000000" pitchFamily="50" charset="-128"/>
                          <a:ea typeface="BIZ UDPゴシック" panose="020B0400000000000000" pitchFamily="50" charset="-128"/>
                          <a:cs typeface="+mn-cs"/>
                          <a:sym typeface="BIZ UDPゴシック" panose="020B0400000000000000" pitchFamily="50" charset="-128"/>
                        </a:rPr>
                      </a:br>
                      <a:r>
                        <a:rPr kumimoji="1" lang="ja-JP" altLang="en-US" sz="1100" kern="1200" dirty="0">
                          <a:solidFill>
                            <a:schemeClr val="dk1"/>
                          </a:solidFill>
                          <a:latin typeface="BIZ UDPゴシック" panose="020B0400000000000000" pitchFamily="50" charset="-128"/>
                          <a:ea typeface="BIZ UDPゴシック" panose="020B0400000000000000" pitchFamily="50" charset="-128"/>
                          <a:cs typeface="+mn-cs"/>
                          <a:sym typeface="BIZ UDPゴシック" panose="020B0400000000000000" pitchFamily="50" charset="-128"/>
                        </a:rPr>
                        <a:t>等</a:t>
                      </a:r>
                    </a:p>
                  </a:txBody>
                  <a:tcPr/>
                </a:tc>
                <a:tc>
                  <a:txBody>
                    <a:bodyPr/>
                    <a:lstStyle/>
                    <a:p>
                      <a:r>
                        <a:rPr kumimoji="1" lang="ja-JP"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①通常型１／２以内</a:t>
                      </a:r>
                    </a:p>
                    <a:p>
                      <a:r>
                        <a:rPr kumimoji="1" lang="ja-JP"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②自治体連携型２／３以内</a:t>
                      </a:r>
                    </a:p>
                    <a:p>
                      <a:r>
                        <a:rPr kumimoji="1" lang="ja-JP"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 </a:t>
                      </a:r>
                      <a:r>
                        <a:rPr kumimoji="1" lang="en-US" altLang="ja-JP" sz="1100" dirty="0">
                          <a:latin typeface="BIZ UDPゴシック" panose="020B0400000000000000" pitchFamily="50" charset="-128"/>
                          <a:ea typeface="BIZ UDPゴシック" panose="020B0400000000000000" pitchFamily="50" charset="-128"/>
                          <a:sym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併設する蓄電池は１／２以内</a:t>
                      </a:r>
                    </a:p>
                  </a:txBody>
                  <a:tcPr/>
                </a:tc>
                <a:extLst>
                  <a:ext uri="{0D108BD9-81ED-4DB2-BD59-A6C34878D82A}">
                    <a16:rowId xmlns:a16="http://schemas.microsoft.com/office/drawing/2014/main" val="19373425"/>
                  </a:ext>
                </a:extLst>
              </a:tr>
              <a:tr h="363236">
                <a:tc>
                  <a:txBody>
                    <a:bodyPr/>
                    <a:lstStyle/>
                    <a:p>
                      <a:r>
                        <a:rPr kumimoji="1" lang="ja-JP" altLang="en-US" sz="1100">
                          <a:latin typeface="BIZ UDPゴシック" panose="020B0400000000000000" pitchFamily="50" charset="-128"/>
                          <a:ea typeface="BIZ UDPゴシック" panose="020B0400000000000000" pitchFamily="50" charset="-128"/>
                          <a:sym typeface="BIZ UDPゴシック" panose="020B0400000000000000" pitchFamily="50" charset="-128"/>
                        </a:rPr>
                        <a:t>自家消費型太陽光発電・蓄電池導入補助金（ストレージパリティの達成に向けた太陽光発電設備等の価格低減促進事業）</a:t>
                      </a:r>
                    </a:p>
                  </a:txBody>
                  <a:tcPr/>
                </a:tc>
                <a:tc>
                  <a:txBody>
                    <a:bodyPr/>
                    <a:lstStyle/>
                    <a:p>
                      <a:r>
                        <a:rPr kumimoji="1" lang="ja-JP"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自家消費型の太陽光発電・蓄電池の導入</a:t>
                      </a:r>
                    </a:p>
                  </a:txBody>
                  <a:tcPr/>
                </a:tc>
                <a:tc>
                  <a:txBody>
                    <a:bodyPr/>
                    <a:lstStyle/>
                    <a:p>
                      <a:pPr marL="92075" indent="-92075" algn="l" defTabSz="1007772" rtl="0" eaLnBrk="1" latinLnBrk="0" hangingPunct="1"/>
                      <a:r>
                        <a:rPr kumimoji="1" lang="ja-JP" altLang="en-US" sz="1100" kern="1200" dirty="0">
                          <a:solidFill>
                            <a:schemeClr val="dk1"/>
                          </a:solidFill>
                          <a:latin typeface="BIZ UDPゴシック" panose="020B0400000000000000" pitchFamily="50" charset="-128"/>
                          <a:ea typeface="BIZ UDPゴシック" panose="020B0400000000000000" pitchFamily="50" charset="-128"/>
                          <a:cs typeface="+mn-cs"/>
                          <a:sym typeface="BIZ UDPゴシック" panose="020B0400000000000000" pitchFamily="50" charset="-128"/>
                        </a:rPr>
                        <a:t>・太陽光発電設備導入場所と同一の敷地内（オンサイト）で自家消費する必要</a:t>
                      </a:r>
                    </a:p>
                    <a:p>
                      <a:pPr marL="92075" indent="-92075" algn="l" defTabSz="1007772" rtl="0" eaLnBrk="1" latinLnBrk="0" hangingPunct="1"/>
                      <a:r>
                        <a:rPr kumimoji="1" lang="ja-JP" altLang="en-US" sz="1100" kern="1200" dirty="0">
                          <a:solidFill>
                            <a:schemeClr val="dk1"/>
                          </a:solidFill>
                          <a:latin typeface="BIZ UDPゴシック" panose="020B0400000000000000" pitchFamily="50" charset="-128"/>
                          <a:ea typeface="BIZ UDPゴシック" panose="020B0400000000000000" pitchFamily="50" charset="-128"/>
                          <a:cs typeface="+mn-cs"/>
                          <a:sym typeface="BIZ UDPゴシック" panose="020B0400000000000000" pitchFamily="50" charset="-128"/>
                        </a:rPr>
                        <a:t>・蓄電池導入が必須</a:t>
                      </a:r>
                    </a:p>
                    <a:p>
                      <a:pPr marL="92075" indent="-92075" algn="l" defTabSz="1007772" rtl="0" eaLnBrk="1" latinLnBrk="0" hangingPunct="1"/>
                      <a:r>
                        <a:rPr kumimoji="1" lang="ja-JP" altLang="en-US" sz="1100" kern="1200" dirty="0">
                          <a:solidFill>
                            <a:schemeClr val="dk1"/>
                          </a:solidFill>
                          <a:latin typeface="BIZ UDPゴシック" panose="020B0400000000000000" pitchFamily="50" charset="-128"/>
                          <a:ea typeface="BIZ UDPゴシック" panose="020B0400000000000000" pitchFamily="50" charset="-128"/>
                          <a:cs typeface="+mn-cs"/>
                          <a:sym typeface="BIZ UDPゴシック" panose="020B0400000000000000" pitchFamily="50" charset="-128"/>
                        </a:rPr>
                        <a:t>・逆潮流しないものに限る</a:t>
                      </a:r>
                      <a:br>
                        <a:rPr kumimoji="1" lang="en-US" altLang="ja-JP" sz="1100" kern="1200" dirty="0">
                          <a:solidFill>
                            <a:schemeClr val="dk1"/>
                          </a:solidFill>
                          <a:latin typeface="BIZ UDPゴシック" panose="020B0400000000000000" pitchFamily="50" charset="-128"/>
                          <a:ea typeface="BIZ UDPゴシック" panose="020B0400000000000000" pitchFamily="50" charset="-128"/>
                          <a:cs typeface="+mn-cs"/>
                          <a:sym typeface="BIZ UDPゴシック" panose="020B0400000000000000" pitchFamily="50" charset="-128"/>
                        </a:rPr>
                      </a:br>
                      <a:r>
                        <a:rPr kumimoji="1" lang="ja-JP" altLang="en-US" sz="1100" kern="1200" dirty="0">
                          <a:solidFill>
                            <a:schemeClr val="dk1"/>
                          </a:solidFill>
                          <a:latin typeface="BIZ UDPゴシック" panose="020B0400000000000000" pitchFamily="50" charset="-128"/>
                          <a:ea typeface="BIZ UDPゴシック" panose="020B0400000000000000" pitchFamily="50" charset="-128"/>
                          <a:cs typeface="+mn-cs"/>
                          <a:sym typeface="BIZ UDPゴシック" panose="020B0400000000000000" pitchFamily="50" charset="-128"/>
                        </a:rPr>
                        <a:t>等</a:t>
                      </a:r>
                    </a:p>
                  </a:txBody>
                  <a:tcPr/>
                </a:tc>
                <a:tc>
                  <a:txBody>
                    <a:bodyPr/>
                    <a:lstStyle/>
                    <a:p>
                      <a:r>
                        <a:rPr kumimoji="1" lang="ja-JP"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＜太陽光設備の補助額＞</a:t>
                      </a:r>
                    </a:p>
                    <a:p>
                      <a:r>
                        <a:rPr kumimoji="1" lang="ja-JP"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 </a:t>
                      </a:r>
                      <a:r>
                        <a:rPr kumimoji="1" lang="en-US" altLang="ja-JP" sz="1100" dirty="0">
                          <a:latin typeface="BIZ UDPゴシック" panose="020B0400000000000000" pitchFamily="50" charset="-128"/>
                          <a:ea typeface="BIZ UDPゴシック" panose="020B0400000000000000" pitchFamily="50" charset="-128"/>
                          <a:sym typeface="BIZ UDPゴシック" panose="020B0400000000000000" pitchFamily="50" charset="-128"/>
                        </a:rPr>
                        <a:t>PPA</a:t>
                      </a:r>
                      <a:r>
                        <a:rPr kumimoji="1" lang="ja-JP"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又はリース：５万円</a:t>
                      </a:r>
                      <a:r>
                        <a:rPr kumimoji="1" lang="en-US" altLang="ja-JP" sz="1100" dirty="0">
                          <a:latin typeface="BIZ UDPゴシック" panose="020B0400000000000000" pitchFamily="50" charset="-128"/>
                          <a:ea typeface="BIZ UDPゴシック" panose="020B0400000000000000" pitchFamily="50" charset="-128"/>
                          <a:sym typeface="BIZ UDPゴシック" panose="020B0400000000000000" pitchFamily="50" charset="-128"/>
                        </a:rPr>
                        <a:t>/kW</a:t>
                      </a:r>
                    </a:p>
                    <a:p>
                      <a:r>
                        <a:rPr kumimoji="1" lang="ja-JP"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 購入</a:t>
                      </a:r>
                      <a:r>
                        <a:rPr kumimoji="1" lang="en-US" altLang="ja-JP" sz="1100" dirty="0">
                          <a:latin typeface="BIZ UDPゴシック" panose="020B0400000000000000" pitchFamily="50" charset="-128"/>
                          <a:ea typeface="BIZ UDPゴシック" panose="020B0400000000000000" pitchFamily="50" charset="-128"/>
                          <a:sym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自己所有</a:t>
                      </a:r>
                      <a:r>
                        <a:rPr kumimoji="1" lang="en-US" altLang="ja-JP" sz="1100" dirty="0">
                          <a:latin typeface="BIZ UDPゴシック" panose="020B0400000000000000" pitchFamily="50" charset="-128"/>
                          <a:ea typeface="BIZ UDPゴシック" panose="020B0400000000000000" pitchFamily="50" charset="-128"/>
                          <a:sym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：４万円</a:t>
                      </a:r>
                      <a:r>
                        <a:rPr kumimoji="1" lang="en-US" altLang="ja-JP" sz="1100" dirty="0">
                          <a:latin typeface="BIZ UDPゴシック" panose="020B0400000000000000" pitchFamily="50" charset="-128"/>
                          <a:ea typeface="BIZ UDPゴシック" panose="020B0400000000000000" pitchFamily="50" charset="-128"/>
                          <a:sym typeface="BIZ UDPゴシック" panose="020B0400000000000000" pitchFamily="50" charset="-128"/>
                        </a:rPr>
                        <a:t>/kW</a:t>
                      </a:r>
                    </a:p>
                    <a:p>
                      <a:endParaRPr kumimoji="1" lang="en-US" altLang="zh-TW" sz="1100" dirty="0">
                        <a:latin typeface="BIZ UDPゴシック" panose="020B0400000000000000" pitchFamily="50" charset="-128"/>
                        <a:ea typeface="BIZ UDPゴシック" panose="020B0400000000000000" pitchFamily="50" charset="-128"/>
                        <a:sym typeface="BIZ UDPゴシック" panose="020B0400000000000000" pitchFamily="50" charset="-128"/>
                      </a:endParaRPr>
                    </a:p>
                    <a:p>
                      <a:r>
                        <a:rPr kumimoji="1" lang="zh-TW"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＜補助金上限額</a:t>
                      </a:r>
                      <a:r>
                        <a:rPr kumimoji="1" lang="en-US" altLang="zh-TW" sz="1100" dirty="0">
                          <a:latin typeface="BIZ UDPゴシック" panose="020B0400000000000000" pitchFamily="50" charset="-128"/>
                          <a:ea typeface="BIZ UDPゴシック" panose="020B0400000000000000" pitchFamily="50" charset="-128"/>
                          <a:sym typeface="BIZ UDPゴシック" panose="020B0400000000000000" pitchFamily="50" charset="-128"/>
                        </a:rPr>
                        <a:t>(</a:t>
                      </a:r>
                      <a:r>
                        <a:rPr kumimoji="1" lang="zh-TW"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予定</a:t>
                      </a:r>
                      <a:r>
                        <a:rPr kumimoji="1" lang="en-US" altLang="zh-TW" sz="1100" dirty="0">
                          <a:latin typeface="BIZ UDPゴシック" panose="020B0400000000000000" pitchFamily="50" charset="-128"/>
                          <a:ea typeface="BIZ UDPゴシック" panose="020B0400000000000000" pitchFamily="50" charset="-128"/>
                          <a:sym typeface="BIZ UDPゴシック" panose="020B0400000000000000" pitchFamily="50" charset="-128"/>
                        </a:rPr>
                        <a:t>)</a:t>
                      </a:r>
                      <a:r>
                        <a:rPr kumimoji="1" lang="zh-TW"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a:t>
                      </a:r>
                      <a:endParaRPr kumimoji="1" lang="en-US" altLang="zh-TW" sz="1100" dirty="0">
                        <a:latin typeface="BIZ UDPゴシック" panose="020B0400000000000000" pitchFamily="50" charset="-128"/>
                        <a:ea typeface="BIZ UDPゴシック" panose="020B0400000000000000" pitchFamily="50" charset="-128"/>
                        <a:sym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 </a:t>
                      </a:r>
                      <a:r>
                        <a:rPr kumimoji="1" lang="en-US" altLang="zh-TW" sz="1100" dirty="0">
                          <a:latin typeface="BIZ UDPゴシック" panose="020B0400000000000000" pitchFamily="50" charset="-128"/>
                          <a:ea typeface="BIZ UDPゴシック" panose="020B0400000000000000" pitchFamily="50" charset="-128"/>
                          <a:sym typeface="BIZ UDPゴシック" panose="020B0400000000000000" pitchFamily="50" charset="-128"/>
                        </a:rPr>
                        <a:t>3,000</a:t>
                      </a:r>
                      <a:r>
                        <a:rPr kumimoji="1" lang="zh-TW"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万円</a:t>
                      </a:r>
                      <a:endParaRPr kumimoji="1" lang="en-US" altLang="zh-TW" sz="1100" dirty="0">
                        <a:latin typeface="BIZ UDPゴシック" panose="020B0400000000000000" pitchFamily="50" charset="-128"/>
                        <a:ea typeface="BIZ UDPゴシック" panose="020B0400000000000000" pitchFamily="50" charset="-128"/>
                        <a:sym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 </a:t>
                      </a:r>
                      <a:r>
                        <a:rPr kumimoji="1" lang="zh-TW"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（太陽光</a:t>
                      </a:r>
                      <a:r>
                        <a:rPr kumimoji="1" lang="en-US" altLang="zh-TW" sz="1100" dirty="0">
                          <a:latin typeface="BIZ UDPゴシック" panose="020B0400000000000000" pitchFamily="50" charset="-128"/>
                          <a:ea typeface="BIZ UDPゴシック" panose="020B0400000000000000" pitchFamily="50" charset="-128"/>
                          <a:sym typeface="BIZ UDPゴシック" panose="020B0400000000000000" pitchFamily="50" charset="-128"/>
                        </a:rPr>
                        <a:t>2,000</a:t>
                      </a:r>
                      <a:r>
                        <a:rPr kumimoji="1" lang="zh-TW"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万円</a:t>
                      </a:r>
                      <a:r>
                        <a:rPr kumimoji="1" lang="ja-JP"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a:t>
                      </a:r>
                      <a:r>
                        <a:rPr kumimoji="1" lang="zh-TW"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蓄電池</a:t>
                      </a:r>
                      <a:r>
                        <a:rPr kumimoji="1" lang="en-US" altLang="zh-TW" sz="1100" dirty="0">
                          <a:latin typeface="BIZ UDPゴシック" panose="020B0400000000000000" pitchFamily="50" charset="-128"/>
                          <a:ea typeface="BIZ UDPゴシック" panose="020B0400000000000000" pitchFamily="50" charset="-128"/>
                          <a:sym typeface="BIZ UDPゴシック" panose="020B0400000000000000" pitchFamily="50" charset="-128"/>
                        </a:rPr>
                        <a:t>1,000</a:t>
                      </a:r>
                      <a:r>
                        <a:rPr kumimoji="1" lang="zh-TW"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万円）</a:t>
                      </a:r>
                      <a:endParaRPr kumimoji="1" lang="ja-JP"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endParaRPr>
                    </a:p>
                  </a:txBody>
                  <a:tcPr/>
                </a:tc>
                <a:extLst>
                  <a:ext uri="{0D108BD9-81ED-4DB2-BD59-A6C34878D82A}">
                    <a16:rowId xmlns:a16="http://schemas.microsoft.com/office/drawing/2014/main" val="717076783"/>
                  </a:ext>
                </a:extLst>
              </a:tr>
            </a:tbl>
          </a:graphicData>
        </a:graphic>
      </p:graphicFrame>
      <p:sp>
        <p:nvSpPr>
          <p:cNvPr id="7" name="テキスト プレースホルダー 1">
            <a:extLst>
              <a:ext uri="{FF2B5EF4-FFF2-40B4-BE49-F238E27FC236}">
                <a16:creationId xmlns:a16="http://schemas.microsoft.com/office/drawing/2014/main" id="{11E11165-BEA3-582A-747F-BC89C3C38B32}"/>
              </a:ext>
            </a:extLst>
          </p:cNvPr>
          <p:cNvSpPr>
            <a:spLocks noGrp="1"/>
          </p:cNvSpPr>
          <p:nvPr>
            <p:ph type="body" sz="quarter" idx="20"/>
          </p:nvPr>
        </p:nvSpPr>
        <p:spPr>
          <a:xfrm>
            <a:off x="537850" y="6792714"/>
            <a:ext cx="9612000" cy="406265"/>
          </a:xfrm>
        </p:spPr>
        <p:txBody>
          <a:bodyPr/>
          <a:lstStyle/>
          <a:p>
            <a:r>
              <a:rPr kumimoji="1" lang="ja-JP" altLang="en-US" dirty="0"/>
              <a:t>出所）経済産業省・環境省　「中小企業等のカーボンニュートラル支援策」</a:t>
            </a:r>
            <a:r>
              <a:rPr kumimoji="1" lang="en-US" altLang="ja-JP" dirty="0">
                <a:hlinkClick r:id="rId6"/>
              </a:rPr>
              <a:t>https://www.meti.go.jp/policy/energy_environment/global_warming/SME/pamphlet/pamphlet2022fy01.pdf</a:t>
            </a:r>
            <a:r>
              <a:rPr kumimoji="1" lang="ja-JP" altLang="en-US" dirty="0"/>
              <a:t>　</a:t>
            </a:r>
            <a:r>
              <a:rPr kumimoji="1" lang="en-US" altLang="ja-JP" dirty="0"/>
              <a:t>(</a:t>
            </a:r>
            <a:r>
              <a:rPr kumimoji="1" lang="ja-JP" altLang="en-US" dirty="0"/>
              <a:t>閲覧日：</a:t>
            </a:r>
            <a:r>
              <a:rPr kumimoji="1" lang="en-US" altLang="ja-JP" dirty="0"/>
              <a:t>2024</a:t>
            </a:r>
            <a:r>
              <a:rPr kumimoji="1" lang="ja-JP" altLang="en-US" dirty="0"/>
              <a:t>年</a:t>
            </a:r>
            <a:r>
              <a:rPr lang="en-US" altLang="ja-JP" dirty="0"/>
              <a:t>3</a:t>
            </a:r>
            <a:r>
              <a:rPr kumimoji="1" lang="ja-JP" altLang="en-US" dirty="0"/>
              <a:t>月</a:t>
            </a:r>
            <a:r>
              <a:rPr kumimoji="1" lang="en-US" altLang="ja-JP" dirty="0"/>
              <a:t>25</a:t>
            </a:r>
            <a:r>
              <a:rPr kumimoji="1" lang="ja-JP" altLang="en-US" dirty="0"/>
              <a:t>日</a:t>
            </a:r>
            <a:r>
              <a:rPr kumimoji="1" lang="en-US" altLang="ja-JP" dirty="0"/>
              <a:t>)</a:t>
            </a:r>
            <a:r>
              <a:rPr lang="ja-JP" altLang="en-US" dirty="0"/>
              <a:t>より三菱総合研究所作成</a:t>
            </a:r>
            <a:endParaRPr kumimoji="1" lang="ja-JP" altLang="en-US" dirty="0"/>
          </a:p>
        </p:txBody>
      </p:sp>
      <p:sp>
        <p:nvSpPr>
          <p:cNvPr id="3" name="タイトル 3">
            <a:extLst>
              <a:ext uri="{FF2B5EF4-FFF2-40B4-BE49-F238E27FC236}">
                <a16:creationId xmlns:a16="http://schemas.microsoft.com/office/drawing/2014/main" id="{96E2385F-1F60-2279-CF55-78F1BA5E43A9}"/>
              </a:ext>
            </a:extLst>
          </p:cNvPr>
          <p:cNvSpPr>
            <a:spLocks noGrp="1"/>
          </p:cNvSpPr>
          <p:nvPr>
            <p:ph type="title"/>
          </p:nvPr>
        </p:nvSpPr>
        <p:spPr>
          <a:xfrm>
            <a:off x="539906" y="360696"/>
            <a:ext cx="9216000" cy="216000"/>
          </a:xfrm>
        </p:spPr>
        <p:txBody>
          <a:bodyPr vert="horz">
            <a:noAutofit/>
          </a:bodyPr>
          <a:lstStyle/>
          <a:p>
            <a:r>
              <a:rPr lang="en-US" altLang="ja-JP"/>
              <a:t>6</a:t>
            </a:r>
            <a:r>
              <a:rPr lang="ja-JP" altLang="en-US"/>
              <a:t>章．参考情報</a:t>
            </a:r>
          </a:p>
        </p:txBody>
      </p:sp>
    </p:spTree>
    <p:extLst>
      <p:ext uri="{BB962C8B-B14F-4D97-AF65-F5344CB8AC3E}">
        <p14:creationId xmlns:p14="http://schemas.microsoft.com/office/powerpoint/2010/main" val="21913025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C302B9F9-5AAD-502A-7855-6ADA19C65B48}"/>
              </a:ext>
            </a:extLst>
          </p:cNvPr>
          <p:cNvGraphicFramePr>
            <a:graphicFrameLocks noChangeAspect="1"/>
          </p:cNvGraphicFramePr>
          <p:nvPr>
            <p:custDataLst>
              <p:tags r:id="rId1"/>
            </p:custDataLst>
            <p:extLst>
              <p:ext uri="{D42A27DB-BD31-4B8C-83A1-F6EECF244321}">
                <p14:modId xmlns:p14="http://schemas.microsoft.com/office/powerpoint/2010/main" val="34420509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40" imgH="541" progId="TCLayout.ActiveDocument.1">
                  <p:embed/>
                </p:oleObj>
              </mc:Choice>
              <mc:Fallback>
                <p:oleObj name="think-cell スライド" r:id="rId4" imgW="540" imgH="541" progId="TCLayout.ActiveDocument.1">
                  <p:embed/>
                  <p:pic>
                    <p:nvPicPr>
                      <p:cNvPr id="2" name="think-cell data - do not delete" hidden="1">
                        <a:extLst>
                          <a:ext uri="{FF2B5EF4-FFF2-40B4-BE49-F238E27FC236}">
                            <a16:creationId xmlns:a16="http://schemas.microsoft.com/office/drawing/2014/main" id="{C302B9F9-5AAD-502A-7855-6ADA19C65B4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字幕 3">
            <a:extLst>
              <a:ext uri="{FF2B5EF4-FFF2-40B4-BE49-F238E27FC236}">
                <a16:creationId xmlns:a16="http://schemas.microsoft.com/office/drawing/2014/main" id="{3355EF6A-B9F6-813F-A8B0-4091AC2A8020}"/>
              </a:ext>
            </a:extLst>
          </p:cNvPr>
          <p:cNvSpPr>
            <a:spLocks noGrp="1"/>
          </p:cNvSpPr>
          <p:nvPr>
            <p:ph type="subTitle" idx="10"/>
          </p:nvPr>
        </p:nvSpPr>
        <p:spPr/>
        <p:txBody>
          <a:bodyPr/>
          <a:lstStyle/>
          <a:p>
            <a:pPr marL="114300" indent="-114300" algn="l" fontAlgn="base" hangingPunct="0">
              <a:lnSpc>
                <a:spcPct val="100000"/>
              </a:lnSpc>
            </a:pPr>
            <a:r>
              <a:rPr lang="en-US" altLang="ja-JP" sz="2800" kern="100">
                <a:effectLst/>
                <a:cs typeface="Times New Roman" panose="02020603050405020304" pitchFamily="18" charset="0"/>
              </a:rPr>
              <a:t>【</a:t>
            </a:r>
            <a:r>
              <a:rPr lang="ja-JP" altLang="en-US" sz="2800" kern="100">
                <a:effectLst/>
                <a:cs typeface="Times New Roman" panose="02020603050405020304" pitchFamily="18" charset="0"/>
              </a:rPr>
              <a:t>参考</a:t>
            </a:r>
            <a:r>
              <a:rPr lang="en-US" altLang="ja-JP" sz="2800" kern="100">
                <a:effectLst/>
                <a:cs typeface="Times New Roman" panose="02020603050405020304" pitchFamily="18" charset="0"/>
              </a:rPr>
              <a:t>】</a:t>
            </a:r>
            <a:r>
              <a:rPr lang="ja-JP" altLang="en-US" sz="2800" kern="100">
                <a:effectLst/>
                <a:cs typeface="Times New Roman" panose="02020603050405020304" pitchFamily="18" charset="0"/>
              </a:rPr>
              <a:t>カーボンニュートラル向け関連補助金</a:t>
            </a:r>
            <a:endParaRPr lang="ja-JP" altLang="ja-JP" sz="2800" kern="100">
              <a:effectLst/>
              <a:cs typeface="Times New Roman" panose="02020603050405020304" pitchFamily="18" charset="0"/>
            </a:endParaRPr>
          </a:p>
        </p:txBody>
      </p:sp>
      <p:graphicFrame>
        <p:nvGraphicFramePr>
          <p:cNvPr id="8" name="表 8">
            <a:extLst>
              <a:ext uri="{FF2B5EF4-FFF2-40B4-BE49-F238E27FC236}">
                <a16:creationId xmlns:a16="http://schemas.microsoft.com/office/drawing/2014/main" id="{B8BFADC3-7232-4DD4-1CB7-C4365555AABC}"/>
              </a:ext>
            </a:extLst>
          </p:cNvPr>
          <p:cNvGraphicFramePr>
            <a:graphicFrameLocks noGrp="1"/>
          </p:cNvGraphicFramePr>
          <p:nvPr>
            <p:extLst>
              <p:ext uri="{D42A27DB-BD31-4B8C-83A1-F6EECF244321}">
                <p14:modId xmlns:p14="http://schemas.microsoft.com/office/powerpoint/2010/main" val="989890374"/>
              </p:ext>
            </p:extLst>
          </p:nvPr>
        </p:nvGraphicFramePr>
        <p:xfrm>
          <a:off x="205825" y="1548369"/>
          <a:ext cx="10276675" cy="2026920"/>
        </p:xfrm>
        <a:graphic>
          <a:graphicData uri="http://schemas.openxmlformats.org/drawingml/2006/table">
            <a:tbl>
              <a:tblPr firstRow="1" bandRow="1">
                <a:tableStyleId>{5C22544A-7EE6-4342-B048-85BDC9FD1C3A}</a:tableStyleId>
              </a:tblPr>
              <a:tblGrid>
                <a:gridCol w="1272455">
                  <a:extLst>
                    <a:ext uri="{9D8B030D-6E8A-4147-A177-3AD203B41FA5}">
                      <a16:colId xmlns:a16="http://schemas.microsoft.com/office/drawing/2014/main" val="3838996352"/>
                    </a:ext>
                  </a:extLst>
                </a:gridCol>
                <a:gridCol w="2125980">
                  <a:extLst>
                    <a:ext uri="{9D8B030D-6E8A-4147-A177-3AD203B41FA5}">
                      <a16:colId xmlns:a16="http://schemas.microsoft.com/office/drawing/2014/main" val="2194363314"/>
                    </a:ext>
                  </a:extLst>
                </a:gridCol>
                <a:gridCol w="3962400">
                  <a:extLst>
                    <a:ext uri="{9D8B030D-6E8A-4147-A177-3AD203B41FA5}">
                      <a16:colId xmlns:a16="http://schemas.microsoft.com/office/drawing/2014/main" val="2289142867"/>
                    </a:ext>
                  </a:extLst>
                </a:gridCol>
                <a:gridCol w="2915840">
                  <a:extLst>
                    <a:ext uri="{9D8B030D-6E8A-4147-A177-3AD203B41FA5}">
                      <a16:colId xmlns:a16="http://schemas.microsoft.com/office/drawing/2014/main" val="567830432"/>
                    </a:ext>
                  </a:extLst>
                </a:gridCol>
              </a:tblGrid>
              <a:tr h="158334">
                <a:tc>
                  <a:txBody>
                    <a:bodyPr/>
                    <a:lstStyle/>
                    <a:p>
                      <a:endParaRPr kumimoji="1" lang="ja-JP" altLang="en-US" sz="1100">
                        <a:latin typeface="BIZ UDPゴシック" panose="020B0400000000000000" pitchFamily="50" charset="-128"/>
                        <a:ea typeface="BIZ UDPゴシック" panose="020B0400000000000000" pitchFamily="50" charset="-128"/>
                        <a:sym typeface="BIZ UDPゴシック" panose="020B0400000000000000" pitchFamily="50" charset="-128"/>
                      </a:endParaRPr>
                    </a:p>
                  </a:txBody>
                  <a:tcPr/>
                </a:tc>
                <a:tc>
                  <a:txBody>
                    <a:bodyPr/>
                    <a:lstStyle/>
                    <a:p>
                      <a:r>
                        <a:rPr kumimoji="1" lang="ja-JP" altLang="en-US" sz="1100">
                          <a:latin typeface="BIZ UDPゴシック" panose="020B0400000000000000" pitchFamily="50" charset="-128"/>
                          <a:ea typeface="BIZ UDPゴシック" panose="020B0400000000000000" pitchFamily="50" charset="-128"/>
                          <a:sym typeface="BIZ UDPゴシック" panose="020B0400000000000000" pitchFamily="50" charset="-128"/>
                        </a:rPr>
                        <a:t>対象</a:t>
                      </a:r>
                    </a:p>
                  </a:txBody>
                  <a:tcPr/>
                </a:tc>
                <a:tc>
                  <a:txBody>
                    <a:bodyPr/>
                    <a:lstStyle/>
                    <a:p>
                      <a:r>
                        <a:rPr kumimoji="1" lang="ja-JP" altLang="en-US" sz="1100">
                          <a:latin typeface="BIZ UDPゴシック" panose="020B0400000000000000" pitchFamily="50" charset="-128"/>
                          <a:ea typeface="BIZ UDPゴシック" panose="020B0400000000000000" pitchFamily="50" charset="-128"/>
                          <a:sym typeface="BIZ UDPゴシック" panose="020B0400000000000000" pitchFamily="50" charset="-128"/>
                        </a:rPr>
                        <a:t>要件</a:t>
                      </a:r>
                    </a:p>
                  </a:txBody>
                  <a:tcPr/>
                </a:tc>
                <a:tc>
                  <a:txBody>
                    <a:bodyPr/>
                    <a:lstStyle/>
                    <a:p>
                      <a:r>
                        <a:rPr kumimoji="1" lang="ja-JP" altLang="en-US" sz="1100">
                          <a:latin typeface="BIZ UDPゴシック" panose="020B0400000000000000" pitchFamily="50" charset="-128"/>
                          <a:ea typeface="BIZ UDPゴシック" panose="020B0400000000000000" pitchFamily="50" charset="-128"/>
                          <a:sym typeface="BIZ UDPゴシック" panose="020B0400000000000000" pitchFamily="50" charset="-128"/>
                        </a:rPr>
                        <a:t>補助額（補助率・補助限度額）</a:t>
                      </a:r>
                    </a:p>
                  </a:txBody>
                  <a:tcPr/>
                </a:tc>
                <a:extLst>
                  <a:ext uri="{0D108BD9-81ED-4DB2-BD59-A6C34878D82A}">
                    <a16:rowId xmlns:a16="http://schemas.microsoft.com/office/drawing/2014/main" val="1768186807"/>
                  </a:ext>
                </a:extLst>
              </a:tr>
              <a:tr h="1182845">
                <a:tc>
                  <a:txBody>
                    <a:bodyPr/>
                    <a:lstStyle/>
                    <a:p>
                      <a:r>
                        <a:rPr kumimoji="1" lang="ja-JP"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日本公庫による</a:t>
                      </a:r>
                    </a:p>
                    <a:p>
                      <a:r>
                        <a:rPr kumimoji="1" lang="ja-JP"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環境・エネルギー対策資金</a:t>
                      </a:r>
                    </a:p>
                    <a:p>
                      <a:r>
                        <a:rPr kumimoji="1" lang="ja-JP"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a:t>
                      </a:r>
                      <a:r>
                        <a:rPr kumimoji="1" lang="en-US" altLang="ja-JP" sz="1100" dirty="0">
                          <a:latin typeface="BIZ UDPゴシック" panose="020B0400000000000000" pitchFamily="50" charset="-128"/>
                          <a:ea typeface="BIZ UDPゴシック" panose="020B0400000000000000" pitchFamily="50" charset="-128"/>
                          <a:sym typeface="BIZ UDPゴシック" panose="020B0400000000000000" pitchFamily="50" charset="-128"/>
                        </a:rPr>
                        <a:t>GX</a:t>
                      </a:r>
                      <a:r>
                        <a:rPr kumimoji="1" lang="ja-JP"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関連）</a:t>
                      </a:r>
                    </a:p>
                  </a:txBody>
                  <a:tcPr/>
                </a:tc>
                <a:tc>
                  <a:txBody>
                    <a:bodyPr/>
                    <a:lstStyle/>
                    <a:p>
                      <a:r>
                        <a:rPr kumimoji="1" lang="ja-JP"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グリーントランスフォーメーション推進計画を実施するために必要な設備資金（更新・増強を含む。）及び運転資金（温室効果ガス排出量の継続把握、第三者検証費用等を含む。）</a:t>
                      </a:r>
                    </a:p>
                  </a:txBody>
                  <a:tcPr/>
                </a:tc>
                <a:tc>
                  <a:txBody>
                    <a:bodyPr/>
                    <a:lstStyle/>
                    <a:p>
                      <a:r>
                        <a:rPr kumimoji="1" lang="ja-JP"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温室効果ガス排出量を算定し、グリーントランスフォーメーション（</a:t>
                      </a:r>
                      <a:r>
                        <a:rPr kumimoji="1" lang="en-US" altLang="ja-JP" sz="1100" dirty="0">
                          <a:latin typeface="BIZ UDPゴシック" panose="020B0400000000000000" pitchFamily="50" charset="-128"/>
                          <a:ea typeface="BIZ UDPゴシック" panose="020B0400000000000000" pitchFamily="50" charset="-128"/>
                          <a:sym typeface="BIZ UDPゴシック" panose="020B0400000000000000" pitchFamily="50" charset="-128"/>
                        </a:rPr>
                        <a:t>GX</a:t>
                      </a:r>
                      <a:r>
                        <a:rPr kumimoji="1" lang="ja-JP"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）に取り組む方であって、次の</a:t>
                      </a:r>
                      <a:r>
                        <a:rPr kumimoji="1" lang="en-US" altLang="ja-JP" sz="1100" dirty="0">
                          <a:latin typeface="BIZ UDPゴシック" panose="020B0400000000000000" pitchFamily="50" charset="-128"/>
                          <a:ea typeface="BIZ UDPゴシック" panose="020B0400000000000000" pitchFamily="50" charset="-128"/>
                          <a:sym typeface="BIZ UDPゴシック" panose="020B0400000000000000" pitchFamily="50" charset="-128"/>
                        </a:rPr>
                        <a:t>1</a:t>
                      </a:r>
                      <a:r>
                        <a:rPr kumimoji="1" lang="ja-JP"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又は</a:t>
                      </a:r>
                      <a:r>
                        <a:rPr kumimoji="1" lang="en-US" altLang="ja-JP" sz="1100" dirty="0">
                          <a:latin typeface="BIZ UDPゴシック" panose="020B0400000000000000" pitchFamily="50" charset="-128"/>
                          <a:ea typeface="BIZ UDPゴシック" panose="020B0400000000000000" pitchFamily="50" charset="-128"/>
                          <a:sym typeface="BIZ UDPゴシック" panose="020B0400000000000000" pitchFamily="50" charset="-128"/>
                        </a:rPr>
                        <a:t>2</a:t>
                      </a:r>
                      <a:r>
                        <a:rPr kumimoji="1" lang="ja-JP"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のいずれかの要件を満たすもの</a:t>
                      </a:r>
                      <a:endParaRPr kumimoji="1" lang="en-US" altLang="ja-JP" sz="1100" dirty="0">
                        <a:latin typeface="BIZ UDPゴシック" panose="020B0400000000000000" pitchFamily="50" charset="-128"/>
                        <a:ea typeface="BIZ UDPゴシック" panose="020B0400000000000000" pitchFamily="50" charset="-128"/>
                        <a:sym typeface="BIZ UDPゴシック" panose="020B0400000000000000" pitchFamily="50" charset="-128"/>
                      </a:endParaRPr>
                    </a:p>
                    <a:p>
                      <a:pPr marL="182563" indent="-90488"/>
                      <a:r>
                        <a:rPr kumimoji="1" lang="ja-JP"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１．グリーントランスフォーメーションに係る取組を開始した日の属する事業年度（設備投資を実施する場合にあっては設備の導入完了した日の属する事業年度）の翌事業年度から原則として</a:t>
                      </a:r>
                      <a:r>
                        <a:rPr kumimoji="1" lang="en-US" altLang="ja-JP" sz="1100" dirty="0">
                          <a:latin typeface="BIZ UDPゴシック" panose="020B0400000000000000" pitchFamily="50" charset="-128"/>
                          <a:ea typeface="BIZ UDPゴシック" panose="020B0400000000000000" pitchFamily="50" charset="-128"/>
                          <a:sym typeface="BIZ UDPゴシック" panose="020B0400000000000000" pitchFamily="50" charset="-128"/>
                        </a:rPr>
                        <a:t>5</a:t>
                      </a:r>
                      <a:r>
                        <a:rPr kumimoji="1" lang="ja-JP"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事業年度以内を目途に、炭素生産性の伸び率について年率平均</a:t>
                      </a:r>
                      <a:r>
                        <a:rPr kumimoji="1" lang="en-US" altLang="ja-JP" sz="1100" dirty="0">
                          <a:latin typeface="BIZ UDPゴシック" panose="020B0400000000000000" pitchFamily="50" charset="-128"/>
                          <a:ea typeface="BIZ UDPゴシック" panose="020B0400000000000000" pitchFamily="50" charset="-128"/>
                          <a:sym typeface="BIZ UDPゴシック" panose="020B0400000000000000" pitchFamily="50" charset="-128"/>
                        </a:rPr>
                        <a:t>1</a:t>
                      </a:r>
                      <a:r>
                        <a:rPr kumimoji="1" lang="ja-JP"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％以上が見込まれる取組を図る取組</a:t>
                      </a:r>
                    </a:p>
                    <a:p>
                      <a:pPr marL="182563" indent="-90488"/>
                      <a:r>
                        <a:rPr kumimoji="1" lang="ja-JP"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２．「</a:t>
                      </a:r>
                      <a:r>
                        <a:rPr kumimoji="1" lang="en-US" altLang="ja-JP" sz="1100" dirty="0">
                          <a:latin typeface="BIZ UDPゴシック" panose="020B0400000000000000" pitchFamily="50" charset="-128"/>
                          <a:ea typeface="BIZ UDPゴシック" panose="020B0400000000000000" pitchFamily="50" charset="-128"/>
                          <a:sym typeface="BIZ UDPゴシック" panose="020B0400000000000000" pitchFamily="50" charset="-128"/>
                        </a:rPr>
                        <a:t>2050</a:t>
                      </a:r>
                      <a:r>
                        <a:rPr kumimoji="1" lang="ja-JP"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年カーボンニュートラルに伴うグリーン成長戦略」における重要分野の課題解決に資する取組を図る取組</a:t>
                      </a:r>
                    </a:p>
                  </a:txBody>
                  <a:tcPr/>
                </a:tc>
                <a:tc>
                  <a:txBody>
                    <a:bodyPr/>
                    <a:lstStyle/>
                    <a:p>
                      <a:r>
                        <a:rPr kumimoji="1" lang="ja-JP"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融資限度額</a:t>
                      </a:r>
                    </a:p>
                    <a:p>
                      <a:r>
                        <a:rPr kumimoji="1" lang="ja-JP"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○中小企業事業</a:t>
                      </a:r>
                    </a:p>
                    <a:p>
                      <a:pPr marL="92075" indent="0"/>
                      <a:r>
                        <a:rPr kumimoji="1" lang="en-US" altLang="ja-JP" sz="1100" dirty="0">
                          <a:latin typeface="BIZ UDPゴシック" panose="020B0400000000000000" pitchFamily="50" charset="-128"/>
                          <a:ea typeface="BIZ UDPゴシック" panose="020B0400000000000000" pitchFamily="50" charset="-128"/>
                          <a:sym typeface="BIZ UDPゴシック" panose="020B0400000000000000" pitchFamily="50" charset="-128"/>
                        </a:rPr>
                        <a:t>7</a:t>
                      </a:r>
                      <a:r>
                        <a:rPr kumimoji="1" lang="ja-JP"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億</a:t>
                      </a:r>
                      <a:r>
                        <a:rPr kumimoji="1" lang="en-US" altLang="ja-JP" sz="1100" dirty="0">
                          <a:latin typeface="BIZ UDPゴシック" panose="020B0400000000000000" pitchFamily="50" charset="-128"/>
                          <a:ea typeface="BIZ UDPゴシック" panose="020B0400000000000000" pitchFamily="50" charset="-128"/>
                          <a:sym typeface="BIZ UDPゴシック" panose="020B0400000000000000" pitchFamily="50" charset="-128"/>
                        </a:rPr>
                        <a:t>2</a:t>
                      </a:r>
                      <a:r>
                        <a:rPr kumimoji="1" lang="ja-JP"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千万円</a:t>
                      </a:r>
                    </a:p>
                    <a:p>
                      <a:r>
                        <a:rPr kumimoji="1" lang="ja-JP"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○国民生活事業</a:t>
                      </a:r>
                    </a:p>
                    <a:p>
                      <a:pPr marL="92075" indent="0"/>
                      <a:r>
                        <a:rPr kumimoji="1" lang="en-US" altLang="ja-JP" sz="1100" dirty="0">
                          <a:latin typeface="BIZ UDPゴシック" panose="020B0400000000000000" pitchFamily="50" charset="-128"/>
                          <a:ea typeface="BIZ UDPゴシック" panose="020B0400000000000000" pitchFamily="50" charset="-128"/>
                          <a:sym typeface="BIZ UDPゴシック" panose="020B0400000000000000" pitchFamily="50" charset="-128"/>
                        </a:rPr>
                        <a:t>7,200</a:t>
                      </a:r>
                      <a:r>
                        <a:rPr kumimoji="1" lang="ja-JP" altLang="en-US" sz="1100" dirty="0">
                          <a:latin typeface="BIZ UDPゴシック" panose="020B0400000000000000" pitchFamily="50" charset="-128"/>
                          <a:ea typeface="BIZ UDPゴシック" panose="020B0400000000000000" pitchFamily="50" charset="-128"/>
                          <a:sym typeface="BIZ UDPゴシック" panose="020B0400000000000000" pitchFamily="50" charset="-128"/>
                        </a:rPr>
                        <a:t>万円</a:t>
                      </a:r>
                    </a:p>
                  </a:txBody>
                  <a:tcPr/>
                </a:tc>
                <a:extLst>
                  <a:ext uri="{0D108BD9-81ED-4DB2-BD59-A6C34878D82A}">
                    <a16:rowId xmlns:a16="http://schemas.microsoft.com/office/drawing/2014/main" val="2202823817"/>
                  </a:ext>
                </a:extLst>
              </a:tr>
            </a:tbl>
          </a:graphicData>
        </a:graphic>
      </p:graphicFrame>
      <p:sp>
        <p:nvSpPr>
          <p:cNvPr id="7" name="テキスト プレースホルダー 1">
            <a:extLst>
              <a:ext uri="{FF2B5EF4-FFF2-40B4-BE49-F238E27FC236}">
                <a16:creationId xmlns:a16="http://schemas.microsoft.com/office/drawing/2014/main" id="{3776D9A1-9BAF-3FD4-4087-999BFD54E35A}"/>
              </a:ext>
            </a:extLst>
          </p:cNvPr>
          <p:cNvSpPr>
            <a:spLocks noGrp="1"/>
          </p:cNvSpPr>
          <p:nvPr>
            <p:ph type="body" sz="quarter" idx="20"/>
          </p:nvPr>
        </p:nvSpPr>
        <p:spPr>
          <a:xfrm>
            <a:off x="537850" y="6792714"/>
            <a:ext cx="9612000" cy="406265"/>
          </a:xfrm>
        </p:spPr>
        <p:txBody>
          <a:bodyPr/>
          <a:lstStyle/>
          <a:p>
            <a:r>
              <a:rPr kumimoji="1" lang="ja-JP" altLang="en-US" dirty="0"/>
              <a:t>出所）経済産業省・環境省　「中小企業等のカーボンニュートラル支援策」</a:t>
            </a:r>
            <a:r>
              <a:rPr kumimoji="1" lang="en-US" altLang="ja-JP" dirty="0">
                <a:hlinkClick r:id="rId6"/>
              </a:rPr>
              <a:t>https://www.meti.go.jp/policy/energy_environment/global_warming/SME/pamphlet/pamphlet2022fy01.pdf</a:t>
            </a:r>
            <a:r>
              <a:rPr kumimoji="1" lang="ja-JP" altLang="en-US" dirty="0"/>
              <a:t>　</a:t>
            </a:r>
            <a:r>
              <a:rPr kumimoji="1" lang="en-US" altLang="ja-JP" dirty="0"/>
              <a:t>(</a:t>
            </a:r>
            <a:r>
              <a:rPr kumimoji="1" lang="ja-JP" altLang="en-US" dirty="0"/>
              <a:t>閲覧日：</a:t>
            </a:r>
            <a:r>
              <a:rPr kumimoji="1" lang="en-US" altLang="ja-JP" dirty="0"/>
              <a:t>2024</a:t>
            </a:r>
            <a:r>
              <a:rPr kumimoji="1" lang="ja-JP" altLang="en-US" dirty="0"/>
              <a:t>年</a:t>
            </a:r>
            <a:r>
              <a:rPr lang="en-US" altLang="ja-JP" dirty="0"/>
              <a:t>3</a:t>
            </a:r>
            <a:r>
              <a:rPr kumimoji="1" lang="ja-JP" altLang="en-US" dirty="0"/>
              <a:t>月</a:t>
            </a:r>
            <a:r>
              <a:rPr kumimoji="1" lang="en-US" altLang="ja-JP" dirty="0"/>
              <a:t>25</a:t>
            </a:r>
            <a:r>
              <a:rPr kumimoji="1" lang="ja-JP" altLang="en-US" dirty="0"/>
              <a:t>日</a:t>
            </a:r>
            <a:r>
              <a:rPr kumimoji="1" lang="en-US" altLang="ja-JP" dirty="0"/>
              <a:t>)</a:t>
            </a:r>
            <a:r>
              <a:rPr lang="ja-JP" altLang="en-US" dirty="0"/>
              <a:t>より三菱総合研究所作成</a:t>
            </a:r>
            <a:endParaRPr kumimoji="1" lang="ja-JP" altLang="en-US" dirty="0"/>
          </a:p>
        </p:txBody>
      </p:sp>
      <p:sp>
        <p:nvSpPr>
          <p:cNvPr id="3" name="タイトル 3">
            <a:extLst>
              <a:ext uri="{FF2B5EF4-FFF2-40B4-BE49-F238E27FC236}">
                <a16:creationId xmlns:a16="http://schemas.microsoft.com/office/drawing/2014/main" id="{B65487BB-9B6F-3DD4-1C82-6A428E56722E}"/>
              </a:ext>
            </a:extLst>
          </p:cNvPr>
          <p:cNvSpPr>
            <a:spLocks noGrp="1"/>
          </p:cNvSpPr>
          <p:nvPr>
            <p:ph type="title"/>
          </p:nvPr>
        </p:nvSpPr>
        <p:spPr>
          <a:xfrm>
            <a:off x="539906" y="360696"/>
            <a:ext cx="9216000" cy="216000"/>
          </a:xfrm>
        </p:spPr>
        <p:txBody>
          <a:bodyPr vert="horz">
            <a:noAutofit/>
          </a:bodyPr>
          <a:lstStyle/>
          <a:p>
            <a:r>
              <a:rPr lang="en-US" altLang="ja-JP"/>
              <a:t>6</a:t>
            </a:r>
            <a:r>
              <a:rPr lang="ja-JP" altLang="en-US"/>
              <a:t>章．参考情報</a:t>
            </a:r>
          </a:p>
        </p:txBody>
      </p:sp>
    </p:spTree>
    <p:extLst>
      <p:ext uri="{BB962C8B-B14F-4D97-AF65-F5344CB8AC3E}">
        <p14:creationId xmlns:p14="http://schemas.microsoft.com/office/powerpoint/2010/main" val="36282010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5AA6457A-0B99-06EF-C26A-C4EA4A4A8370}"/>
              </a:ext>
            </a:extLst>
          </p:cNvPr>
          <p:cNvGraphicFramePr>
            <a:graphicFrameLocks noChangeAspect="1"/>
          </p:cNvGraphicFramePr>
          <p:nvPr>
            <p:custDataLst>
              <p:tags r:id="rId1"/>
            </p:custDataLst>
            <p:extLst>
              <p:ext uri="{D42A27DB-BD31-4B8C-83A1-F6EECF244321}">
                <p14:modId xmlns:p14="http://schemas.microsoft.com/office/powerpoint/2010/main" val="27542979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40" imgH="541" progId="TCLayout.ActiveDocument.1">
                  <p:embed/>
                </p:oleObj>
              </mc:Choice>
              <mc:Fallback>
                <p:oleObj name="think-cell スライド" r:id="rId4" imgW="540" imgH="541" progId="TCLayout.ActiveDocument.1">
                  <p:embed/>
                  <p:pic>
                    <p:nvPicPr>
                      <p:cNvPr id="2" name="think-cell data - do not delete" hidden="1">
                        <a:extLst>
                          <a:ext uri="{FF2B5EF4-FFF2-40B4-BE49-F238E27FC236}">
                            <a16:creationId xmlns:a16="http://schemas.microsoft.com/office/drawing/2014/main" id="{5AA6457A-0B99-06EF-C26A-C4EA4A4A837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字幕 3">
            <a:extLst>
              <a:ext uri="{FF2B5EF4-FFF2-40B4-BE49-F238E27FC236}">
                <a16:creationId xmlns:a16="http://schemas.microsoft.com/office/drawing/2014/main" id="{3355EF6A-B9F6-813F-A8B0-4091AC2A8020}"/>
              </a:ext>
            </a:extLst>
          </p:cNvPr>
          <p:cNvSpPr>
            <a:spLocks noGrp="1"/>
          </p:cNvSpPr>
          <p:nvPr>
            <p:ph type="subTitle" idx="10"/>
          </p:nvPr>
        </p:nvSpPr>
        <p:spPr/>
        <p:txBody>
          <a:bodyPr/>
          <a:lstStyle/>
          <a:p>
            <a:r>
              <a:rPr lang="ja-JP" altLang="en-US" sz="2800" kern="100">
                <a:cs typeface="Times New Roman" panose="02020603050405020304" pitchFamily="18" charset="0"/>
              </a:rPr>
              <a:t>気候変動は人々の生活に大きな影響を及ぼしている</a:t>
            </a:r>
            <a:endParaRPr lang="ja-JP" altLang="ja-JP" sz="2800" kern="100">
              <a:effectLst/>
              <a:cs typeface="Times New Roman" panose="02020603050405020304" pitchFamily="18" charset="0"/>
            </a:endParaRPr>
          </a:p>
        </p:txBody>
      </p:sp>
      <p:sp>
        <p:nvSpPr>
          <p:cNvPr id="7" name="テキスト プレースホルダー 6">
            <a:extLst>
              <a:ext uri="{FF2B5EF4-FFF2-40B4-BE49-F238E27FC236}">
                <a16:creationId xmlns:a16="http://schemas.microsoft.com/office/drawing/2014/main" id="{502BF483-EBE3-C8B8-8944-07258B9AFDAD}"/>
              </a:ext>
            </a:extLst>
          </p:cNvPr>
          <p:cNvSpPr>
            <a:spLocks noGrp="1"/>
          </p:cNvSpPr>
          <p:nvPr>
            <p:ph type="body" sz="quarter" idx="15"/>
          </p:nvPr>
        </p:nvSpPr>
        <p:spPr>
          <a:xfrm>
            <a:off x="539906" y="1601463"/>
            <a:ext cx="9612313" cy="553998"/>
          </a:xfrm>
        </p:spPr>
        <p:txBody>
          <a:bodyPr vert="horz" wrap="square" lIns="0" tIns="0" rIns="0" bIns="0" rtlCol="0">
            <a:spAutoFit/>
          </a:bodyPr>
          <a:lstStyle/>
          <a:p>
            <a:pPr fontAlgn="base" hangingPunct="0">
              <a:lnSpc>
                <a:spcPct val="100000"/>
              </a:lnSpc>
            </a:pPr>
            <a:r>
              <a:rPr lang="ja-JP" altLang="en-US" sz="1800" b="0" kern="100">
                <a:cs typeface="Times New Roman" panose="02020603050405020304" pitchFamily="18" charset="0"/>
              </a:rPr>
              <a:t>山火事（左図）、洪水</a:t>
            </a:r>
            <a:r>
              <a:rPr lang="en-US" altLang="ja-JP" sz="1800" b="0" kern="100">
                <a:cs typeface="Times New Roman" panose="02020603050405020304" pitchFamily="18" charset="0"/>
              </a:rPr>
              <a:t>/</a:t>
            </a:r>
            <a:r>
              <a:rPr lang="ja-JP" altLang="en-US" sz="1800" b="0" kern="100">
                <a:cs typeface="Times New Roman" panose="02020603050405020304" pitchFamily="18" charset="0"/>
              </a:rPr>
              <a:t>氾濫（右図）等、気候変動に起因する様々な自然災害が生じ、人々の生活に深刻な被害をもたらしている。</a:t>
            </a:r>
            <a:endParaRPr lang="en-US" altLang="ja-JP" sz="1800" b="0" kern="100">
              <a:cs typeface="Times New Roman" panose="02020603050405020304" pitchFamily="18" charset="0"/>
            </a:endParaRPr>
          </a:p>
        </p:txBody>
      </p:sp>
      <p:sp>
        <p:nvSpPr>
          <p:cNvPr id="30" name="テキスト ボックス 29">
            <a:extLst>
              <a:ext uri="{FF2B5EF4-FFF2-40B4-BE49-F238E27FC236}">
                <a16:creationId xmlns:a16="http://schemas.microsoft.com/office/drawing/2014/main" id="{B5D97134-40FD-6260-D298-38FC935BDE3B}"/>
              </a:ext>
            </a:extLst>
          </p:cNvPr>
          <p:cNvSpPr txBox="1"/>
          <p:nvPr/>
        </p:nvSpPr>
        <p:spPr>
          <a:xfrm>
            <a:off x="628085" y="5990852"/>
            <a:ext cx="4267765" cy="484748"/>
          </a:xfrm>
          <a:prstGeom prst="rect">
            <a:avLst/>
          </a:prstGeom>
          <a:noFill/>
        </p:spPr>
        <p:txBody>
          <a:bodyPr wrap="square" lIns="0" tIns="0" rIns="0" bIns="0" rtlCol="0">
            <a:spAutoFit/>
          </a:bodyPr>
          <a:lstStyle/>
          <a:p>
            <a:pPr algn="l" defTabSz="1007772" fontAlgn="ctr">
              <a:spcAft>
                <a:spcPts val="400"/>
              </a:spcAft>
              <a:buClr>
                <a:srgbClr val="000000"/>
              </a:buClr>
            </a:pPr>
            <a:r>
              <a:rPr kumimoji="1" lang="ja-JP" altLang="en-US" sz="1050" spc="100" dirty="0">
                <a:solidFill>
                  <a:srgbClr val="000000"/>
                </a:solidFill>
                <a:latin typeface="BIZ UDPゴシック" panose="020B0400000000000000" pitchFamily="50" charset="-128"/>
                <a:ea typeface="BIZ UDPゴシック" panose="020B0400000000000000" pitchFamily="50" charset="-128"/>
                <a:sym typeface="BIZ UDPゴシック" panose="020B0400000000000000" pitchFamily="50" charset="-128"/>
              </a:rPr>
              <a:t>出所）環境省「令和</a:t>
            </a:r>
            <a:r>
              <a:rPr kumimoji="1" lang="en-US" altLang="ja-JP" sz="1050" spc="100" dirty="0">
                <a:solidFill>
                  <a:srgbClr val="000000"/>
                </a:solidFill>
                <a:latin typeface="BIZ UDPゴシック" panose="020B0400000000000000" pitchFamily="50" charset="-128"/>
                <a:ea typeface="BIZ UDPゴシック" panose="020B0400000000000000" pitchFamily="50" charset="-128"/>
                <a:sym typeface="BIZ UDPゴシック" panose="020B0400000000000000" pitchFamily="50" charset="-128"/>
              </a:rPr>
              <a:t>4</a:t>
            </a:r>
            <a:r>
              <a:rPr kumimoji="1" lang="ja-JP" altLang="en-US" sz="1050" spc="100" dirty="0">
                <a:solidFill>
                  <a:srgbClr val="000000"/>
                </a:solidFill>
                <a:latin typeface="BIZ UDPゴシック" panose="020B0400000000000000" pitchFamily="50" charset="-128"/>
                <a:ea typeface="BIZ UDPゴシック" panose="020B0400000000000000" pitchFamily="50" charset="-128"/>
                <a:sym typeface="BIZ UDPゴシック" panose="020B0400000000000000" pitchFamily="50" charset="-128"/>
              </a:rPr>
              <a:t>年度版環境白書」 写真</a:t>
            </a:r>
            <a:r>
              <a:rPr kumimoji="1" lang="en-US" altLang="ja-JP" sz="1050" spc="100" dirty="0">
                <a:solidFill>
                  <a:srgbClr val="000000"/>
                </a:solidFill>
                <a:latin typeface="BIZ UDPゴシック" panose="020B0400000000000000" pitchFamily="50" charset="-128"/>
                <a:ea typeface="BIZ UDPゴシック" panose="020B0400000000000000" pitchFamily="50" charset="-128"/>
                <a:sym typeface="BIZ UDPゴシック" panose="020B0400000000000000" pitchFamily="50" charset="-128"/>
              </a:rPr>
              <a:t>1-1-1</a:t>
            </a:r>
            <a:r>
              <a:rPr kumimoji="1" lang="ja-JP" altLang="en-US" sz="1050" spc="100" dirty="0">
                <a:solidFill>
                  <a:srgbClr val="000000"/>
                </a:solidFill>
                <a:latin typeface="BIZ UDPゴシック" panose="020B0400000000000000" pitchFamily="50" charset="-128"/>
                <a:ea typeface="BIZ UDPゴシック" panose="020B0400000000000000" pitchFamily="50" charset="-128"/>
                <a:sym typeface="BIZ UDPゴシック" panose="020B0400000000000000" pitchFamily="50" charset="-128"/>
              </a:rPr>
              <a:t>　</a:t>
            </a:r>
            <a:r>
              <a:rPr kumimoji="1" lang="en-US" altLang="ja-JP" sz="1050" spc="100" dirty="0">
                <a:solidFill>
                  <a:srgbClr val="000000"/>
                </a:solidFill>
                <a:latin typeface="BIZ UDPゴシック" panose="020B0400000000000000" pitchFamily="50" charset="-128"/>
                <a:ea typeface="BIZ UDPゴシック" panose="020B0400000000000000" pitchFamily="50" charset="-128"/>
                <a:sym typeface="BIZ UDPゴシック" panose="020B0400000000000000" pitchFamily="50" charset="-128"/>
                <a:hlinkClick r:id="rId6"/>
              </a:rPr>
              <a:t>https://www.env.go.jp/policy/hakusyo/r04/html/hj22010101.html</a:t>
            </a:r>
            <a:r>
              <a:rPr kumimoji="1" lang="ja-JP" altLang="en-US" sz="1050" spc="100" dirty="0">
                <a:solidFill>
                  <a:srgbClr val="000000"/>
                </a:solidFill>
                <a:latin typeface="BIZ UDPゴシック" panose="020B0400000000000000" pitchFamily="50" charset="-128"/>
                <a:ea typeface="BIZ UDPゴシック" panose="020B0400000000000000" pitchFamily="50" charset="-128"/>
                <a:sym typeface="BIZ UDPゴシック" panose="020B0400000000000000" pitchFamily="50" charset="-128"/>
              </a:rPr>
              <a:t>　（閲覧日：</a:t>
            </a:r>
            <a:r>
              <a:rPr kumimoji="1" lang="en-US" altLang="ja-JP" sz="1050" spc="100" dirty="0">
                <a:solidFill>
                  <a:srgbClr val="000000"/>
                </a:solidFill>
                <a:latin typeface="BIZ UDPゴシック" panose="020B0400000000000000" pitchFamily="50" charset="-128"/>
                <a:ea typeface="BIZ UDPゴシック" panose="020B0400000000000000" pitchFamily="50" charset="-128"/>
                <a:sym typeface="BIZ UDPゴシック" panose="020B0400000000000000" pitchFamily="50" charset="-128"/>
              </a:rPr>
              <a:t>2024</a:t>
            </a:r>
            <a:r>
              <a:rPr kumimoji="1" lang="ja-JP" altLang="en-US" sz="1050" spc="100" dirty="0">
                <a:solidFill>
                  <a:srgbClr val="000000"/>
                </a:solidFill>
                <a:latin typeface="BIZ UDPゴシック" panose="020B0400000000000000" pitchFamily="50" charset="-128"/>
                <a:ea typeface="BIZ UDPゴシック" panose="020B0400000000000000" pitchFamily="50" charset="-128"/>
                <a:sym typeface="BIZ UDPゴシック" panose="020B0400000000000000" pitchFamily="50" charset="-128"/>
              </a:rPr>
              <a:t>年</a:t>
            </a:r>
            <a:r>
              <a:rPr kumimoji="1" lang="en-US" altLang="ja-JP" sz="1050" spc="100" dirty="0">
                <a:solidFill>
                  <a:srgbClr val="000000"/>
                </a:solidFill>
                <a:latin typeface="BIZ UDPゴシック" panose="020B0400000000000000" pitchFamily="50" charset="-128"/>
                <a:ea typeface="BIZ UDPゴシック" panose="020B0400000000000000" pitchFamily="50" charset="-128"/>
                <a:sym typeface="BIZ UDPゴシック" panose="020B0400000000000000" pitchFamily="50" charset="-128"/>
              </a:rPr>
              <a:t>3</a:t>
            </a:r>
            <a:r>
              <a:rPr kumimoji="1" lang="ja-JP" altLang="en-US" sz="1050" spc="100" dirty="0">
                <a:solidFill>
                  <a:srgbClr val="000000"/>
                </a:solidFill>
                <a:latin typeface="BIZ UDPゴシック" panose="020B0400000000000000" pitchFamily="50" charset="-128"/>
                <a:ea typeface="BIZ UDPゴシック" panose="020B0400000000000000" pitchFamily="50" charset="-128"/>
                <a:sym typeface="BIZ UDPゴシック" panose="020B0400000000000000" pitchFamily="50" charset="-128"/>
              </a:rPr>
              <a:t>月</a:t>
            </a:r>
            <a:r>
              <a:rPr kumimoji="1" lang="en-US" altLang="ja-JP" sz="1050" spc="100" dirty="0">
                <a:solidFill>
                  <a:srgbClr val="000000"/>
                </a:solidFill>
                <a:latin typeface="BIZ UDPゴシック" panose="020B0400000000000000" pitchFamily="50" charset="-128"/>
                <a:ea typeface="BIZ UDPゴシック" panose="020B0400000000000000" pitchFamily="50" charset="-128"/>
                <a:sym typeface="BIZ UDPゴシック" panose="020B0400000000000000" pitchFamily="50" charset="-128"/>
              </a:rPr>
              <a:t>29</a:t>
            </a:r>
            <a:r>
              <a:rPr kumimoji="1" lang="ja-JP" altLang="en-US" sz="1050" spc="100" dirty="0">
                <a:solidFill>
                  <a:srgbClr val="000000"/>
                </a:solidFill>
                <a:latin typeface="BIZ UDPゴシック" panose="020B0400000000000000" pitchFamily="50" charset="-128"/>
                <a:ea typeface="BIZ UDPゴシック" panose="020B0400000000000000" pitchFamily="50" charset="-128"/>
                <a:sym typeface="BIZ UDPゴシック" panose="020B0400000000000000" pitchFamily="50" charset="-128"/>
              </a:rPr>
              <a:t>日）</a:t>
            </a:r>
            <a:endParaRPr kumimoji="1" lang="en-US" altLang="ja-JP" sz="1050" spc="100" dirty="0">
              <a:solidFill>
                <a:srgbClr val="000000"/>
              </a:solidFill>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C8C97AC2-08D4-AAD5-FFCE-19251C5B3A0D}"/>
              </a:ext>
            </a:extLst>
          </p:cNvPr>
          <p:cNvSpPr txBox="1"/>
          <p:nvPr/>
        </p:nvSpPr>
        <p:spPr>
          <a:xfrm>
            <a:off x="5463190" y="5990852"/>
            <a:ext cx="4385661" cy="484748"/>
          </a:xfrm>
          <a:prstGeom prst="rect">
            <a:avLst/>
          </a:prstGeom>
          <a:noFill/>
        </p:spPr>
        <p:txBody>
          <a:bodyPr wrap="square" lIns="0" tIns="0" rIns="0" bIns="0" rtlCol="0">
            <a:spAutoFit/>
          </a:bodyPr>
          <a:lstStyle/>
          <a:p>
            <a:pPr algn="l" defTabSz="1007772" fontAlgn="ctr">
              <a:spcAft>
                <a:spcPts val="400"/>
              </a:spcAft>
              <a:buClr>
                <a:srgbClr val="000000"/>
              </a:buClr>
            </a:pPr>
            <a:r>
              <a:rPr kumimoji="1" lang="ja-JP" altLang="en-US" sz="1050" spc="100" dirty="0">
                <a:solidFill>
                  <a:srgbClr val="000000"/>
                </a:solidFill>
                <a:latin typeface="BIZ UDPゴシック" panose="020B0400000000000000" pitchFamily="50" charset="-128"/>
                <a:ea typeface="BIZ UDPゴシック" panose="020B0400000000000000" pitchFamily="50" charset="-128"/>
                <a:sym typeface="BIZ UDPゴシック" panose="020B0400000000000000" pitchFamily="50" charset="-128"/>
              </a:rPr>
              <a:t>出所）環境省「令和</a:t>
            </a:r>
            <a:r>
              <a:rPr kumimoji="1" lang="en-US" altLang="ja-JP" sz="1050" spc="100" dirty="0">
                <a:solidFill>
                  <a:srgbClr val="000000"/>
                </a:solidFill>
                <a:latin typeface="BIZ UDPゴシック" panose="020B0400000000000000" pitchFamily="50" charset="-128"/>
                <a:ea typeface="BIZ UDPゴシック" panose="020B0400000000000000" pitchFamily="50" charset="-128"/>
                <a:sym typeface="BIZ UDPゴシック" panose="020B0400000000000000" pitchFamily="50" charset="-128"/>
              </a:rPr>
              <a:t>4</a:t>
            </a:r>
            <a:r>
              <a:rPr kumimoji="1" lang="ja-JP" altLang="en-US" sz="1050" spc="100" dirty="0">
                <a:solidFill>
                  <a:srgbClr val="000000"/>
                </a:solidFill>
                <a:latin typeface="BIZ UDPゴシック" panose="020B0400000000000000" pitchFamily="50" charset="-128"/>
                <a:ea typeface="BIZ UDPゴシック" panose="020B0400000000000000" pitchFamily="50" charset="-128"/>
                <a:sym typeface="BIZ UDPゴシック" panose="020B0400000000000000" pitchFamily="50" charset="-128"/>
              </a:rPr>
              <a:t>年度版環境白書」 写真</a:t>
            </a:r>
            <a:r>
              <a:rPr kumimoji="1" lang="en-US" altLang="ja-JP" sz="1050" spc="100" dirty="0">
                <a:solidFill>
                  <a:srgbClr val="000000"/>
                </a:solidFill>
                <a:latin typeface="BIZ UDPゴシック" panose="020B0400000000000000" pitchFamily="50" charset="-128"/>
                <a:ea typeface="BIZ UDPゴシック" panose="020B0400000000000000" pitchFamily="50" charset="-128"/>
                <a:sym typeface="BIZ UDPゴシック" panose="020B0400000000000000" pitchFamily="50" charset="-128"/>
              </a:rPr>
              <a:t>1-1-3</a:t>
            </a:r>
            <a:r>
              <a:rPr kumimoji="1" lang="ja-JP" altLang="en-US" sz="1050" spc="100" dirty="0">
                <a:solidFill>
                  <a:srgbClr val="000000"/>
                </a:solidFill>
                <a:latin typeface="BIZ UDPゴシック" panose="020B0400000000000000" pitchFamily="50" charset="-128"/>
                <a:ea typeface="BIZ UDPゴシック" panose="020B0400000000000000" pitchFamily="50" charset="-128"/>
                <a:sym typeface="BIZ UDPゴシック" panose="020B0400000000000000" pitchFamily="50" charset="-128"/>
              </a:rPr>
              <a:t>　</a:t>
            </a:r>
            <a:r>
              <a:rPr kumimoji="1" lang="en-US" altLang="ja-JP" sz="1050" spc="100" dirty="0">
                <a:solidFill>
                  <a:srgbClr val="000000"/>
                </a:solidFill>
                <a:latin typeface="BIZ UDPゴシック" panose="020B0400000000000000" pitchFamily="50" charset="-128"/>
                <a:ea typeface="BIZ UDPゴシック" panose="020B0400000000000000" pitchFamily="50" charset="-128"/>
                <a:sym typeface="BIZ UDPゴシック" panose="020B0400000000000000" pitchFamily="50" charset="-128"/>
                <a:hlinkClick r:id="rId6"/>
              </a:rPr>
              <a:t>https://www.env.go.jp/policy/hakusyo/r04/html/hj22010101.html</a:t>
            </a:r>
            <a:r>
              <a:rPr kumimoji="1" lang="ja-JP" altLang="en-US" sz="1050" spc="100" dirty="0">
                <a:solidFill>
                  <a:srgbClr val="000000"/>
                </a:solidFill>
                <a:latin typeface="BIZ UDPゴシック" panose="020B0400000000000000" pitchFamily="50" charset="-128"/>
                <a:ea typeface="BIZ UDPゴシック" panose="020B0400000000000000" pitchFamily="50" charset="-128"/>
                <a:sym typeface="BIZ UDPゴシック" panose="020B0400000000000000" pitchFamily="50" charset="-128"/>
              </a:rPr>
              <a:t>　（閲覧日：</a:t>
            </a:r>
            <a:r>
              <a:rPr kumimoji="1" lang="en-US" altLang="ja-JP" sz="1050" spc="100" dirty="0">
                <a:solidFill>
                  <a:srgbClr val="000000"/>
                </a:solidFill>
                <a:latin typeface="BIZ UDPゴシック" panose="020B0400000000000000" pitchFamily="50" charset="-128"/>
                <a:ea typeface="BIZ UDPゴシック" panose="020B0400000000000000" pitchFamily="50" charset="-128"/>
                <a:sym typeface="BIZ UDPゴシック" panose="020B0400000000000000" pitchFamily="50" charset="-128"/>
              </a:rPr>
              <a:t>2024</a:t>
            </a:r>
            <a:r>
              <a:rPr kumimoji="1" lang="ja-JP" altLang="en-US" sz="1050" spc="100" dirty="0">
                <a:solidFill>
                  <a:srgbClr val="000000"/>
                </a:solidFill>
                <a:latin typeface="BIZ UDPゴシック" panose="020B0400000000000000" pitchFamily="50" charset="-128"/>
                <a:ea typeface="BIZ UDPゴシック" panose="020B0400000000000000" pitchFamily="50" charset="-128"/>
                <a:sym typeface="BIZ UDPゴシック" panose="020B0400000000000000" pitchFamily="50" charset="-128"/>
              </a:rPr>
              <a:t>年</a:t>
            </a:r>
            <a:r>
              <a:rPr kumimoji="1" lang="en-US" altLang="ja-JP" sz="1050" spc="100" dirty="0">
                <a:solidFill>
                  <a:srgbClr val="000000"/>
                </a:solidFill>
                <a:latin typeface="BIZ UDPゴシック" panose="020B0400000000000000" pitchFamily="50" charset="-128"/>
                <a:ea typeface="BIZ UDPゴシック" panose="020B0400000000000000" pitchFamily="50" charset="-128"/>
                <a:sym typeface="BIZ UDPゴシック" panose="020B0400000000000000" pitchFamily="50" charset="-128"/>
              </a:rPr>
              <a:t>3</a:t>
            </a:r>
            <a:r>
              <a:rPr kumimoji="1" lang="ja-JP" altLang="en-US" sz="1050" spc="100" dirty="0">
                <a:solidFill>
                  <a:srgbClr val="000000"/>
                </a:solidFill>
                <a:latin typeface="BIZ UDPゴシック" panose="020B0400000000000000" pitchFamily="50" charset="-128"/>
                <a:ea typeface="BIZ UDPゴシック" panose="020B0400000000000000" pitchFamily="50" charset="-128"/>
                <a:sym typeface="BIZ UDPゴシック" panose="020B0400000000000000" pitchFamily="50" charset="-128"/>
              </a:rPr>
              <a:t>月</a:t>
            </a:r>
            <a:r>
              <a:rPr kumimoji="1" lang="en-US" altLang="ja-JP" sz="1050" spc="100" dirty="0">
                <a:solidFill>
                  <a:srgbClr val="000000"/>
                </a:solidFill>
                <a:latin typeface="BIZ UDPゴシック" panose="020B0400000000000000" pitchFamily="50" charset="-128"/>
                <a:ea typeface="BIZ UDPゴシック" panose="020B0400000000000000" pitchFamily="50" charset="-128"/>
                <a:sym typeface="BIZ UDPゴシック" panose="020B0400000000000000" pitchFamily="50" charset="-128"/>
              </a:rPr>
              <a:t>29</a:t>
            </a:r>
            <a:r>
              <a:rPr kumimoji="1" lang="ja-JP" altLang="en-US" sz="1050" spc="100" dirty="0">
                <a:solidFill>
                  <a:srgbClr val="000000"/>
                </a:solidFill>
                <a:latin typeface="BIZ UDPゴシック" panose="020B0400000000000000" pitchFamily="50" charset="-128"/>
                <a:ea typeface="BIZ UDPゴシック" panose="020B0400000000000000" pitchFamily="50" charset="-128"/>
                <a:sym typeface="BIZ UDPゴシック" panose="020B0400000000000000" pitchFamily="50" charset="-128"/>
              </a:rPr>
              <a:t>日）</a:t>
            </a:r>
            <a:endParaRPr kumimoji="1" lang="en-US" altLang="ja-JP" sz="1050" spc="100" dirty="0">
              <a:solidFill>
                <a:srgbClr val="000000"/>
              </a:solidFill>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8" name="タイトル 3">
            <a:extLst>
              <a:ext uri="{FF2B5EF4-FFF2-40B4-BE49-F238E27FC236}">
                <a16:creationId xmlns:a16="http://schemas.microsoft.com/office/drawing/2014/main" id="{949E114F-0D11-FF50-34D9-D84855DAB19E}"/>
              </a:ext>
            </a:extLst>
          </p:cNvPr>
          <p:cNvSpPr>
            <a:spLocks noGrp="1"/>
          </p:cNvSpPr>
          <p:nvPr>
            <p:ph type="title"/>
          </p:nvPr>
        </p:nvSpPr>
        <p:spPr>
          <a:xfrm>
            <a:off x="539906" y="360696"/>
            <a:ext cx="9216000" cy="216000"/>
          </a:xfrm>
        </p:spPr>
        <p:txBody>
          <a:bodyPr vert="horz">
            <a:noAutofit/>
          </a:bodyPr>
          <a:lstStyle/>
          <a:p>
            <a:r>
              <a:rPr lang="en-US" altLang="ja-JP"/>
              <a:t>1</a:t>
            </a:r>
            <a:r>
              <a:rPr lang="ja-JP" altLang="en-US"/>
              <a:t>章．気候変動に係るリスク</a:t>
            </a:r>
          </a:p>
        </p:txBody>
      </p:sp>
      <p:pic>
        <p:nvPicPr>
          <p:cNvPr id="1026" name="Picture 2" descr="写真1-1-1　米国カリフォルニア州の山火事">
            <a:extLst>
              <a:ext uri="{FF2B5EF4-FFF2-40B4-BE49-F238E27FC236}">
                <a16:creationId xmlns:a16="http://schemas.microsoft.com/office/drawing/2014/main" id="{9F81B0ED-64A2-C431-0537-BE3B98E0F7E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6411" y="2318541"/>
            <a:ext cx="4468139" cy="367231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写真1-1-3　令和3年8月の大雨の被害の様子">
            <a:extLst>
              <a:ext uri="{FF2B5EF4-FFF2-40B4-BE49-F238E27FC236}">
                <a16:creationId xmlns:a16="http://schemas.microsoft.com/office/drawing/2014/main" id="{BD60DC44-139E-5B82-9C7D-754D3EF5BC7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45906" y="2318540"/>
            <a:ext cx="4438650" cy="3619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65747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19600ED5-FDEE-0C0B-C8EF-1B897621C144}"/>
              </a:ext>
            </a:extLst>
          </p:cNvPr>
          <p:cNvGraphicFramePr>
            <a:graphicFrameLocks noChangeAspect="1"/>
          </p:cNvGraphicFramePr>
          <p:nvPr>
            <p:custDataLst>
              <p:tags r:id="rId1"/>
            </p:custDataLst>
            <p:extLst>
              <p:ext uri="{D42A27DB-BD31-4B8C-83A1-F6EECF244321}">
                <p14:modId xmlns:p14="http://schemas.microsoft.com/office/powerpoint/2010/main" val="21020980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40" imgH="541" progId="TCLayout.ActiveDocument.1">
                  <p:embed/>
                </p:oleObj>
              </mc:Choice>
              <mc:Fallback>
                <p:oleObj name="think-cell スライド" r:id="rId4" imgW="540" imgH="541" progId="TCLayout.ActiveDocument.1">
                  <p:embed/>
                  <p:pic>
                    <p:nvPicPr>
                      <p:cNvPr id="2" name="think-cell data - do not delete" hidden="1">
                        <a:extLst>
                          <a:ext uri="{FF2B5EF4-FFF2-40B4-BE49-F238E27FC236}">
                            <a16:creationId xmlns:a16="http://schemas.microsoft.com/office/drawing/2014/main" id="{19600ED5-FDEE-0C0B-C8EF-1B897621C14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字幕 3">
            <a:extLst>
              <a:ext uri="{FF2B5EF4-FFF2-40B4-BE49-F238E27FC236}">
                <a16:creationId xmlns:a16="http://schemas.microsoft.com/office/drawing/2014/main" id="{3355EF6A-B9F6-813F-A8B0-4091AC2A8020}"/>
              </a:ext>
            </a:extLst>
          </p:cNvPr>
          <p:cNvSpPr>
            <a:spLocks noGrp="1"/>
          </p:cNvSpPr>
          <p:nvPr>
            <p:ph type="subTitle" idx="10"/>
          </p:nvPr>
        </p:nvSpPr>
        <p:spPr/>
        <p:txBody>
          <a:bodyPr/>
          <a:lstStyle/>
          <a:p>
            <a:r>
              <a:rPr lang="ja-JP" altLang="en-US" sz="2800" kern="100">
                <a:effectLst/>
                <a:cs typeface="Times New Roman" panose="02020603050405020304" pitchFamily="18" charset="0"/>
              </a:rPr>
              <a:t>気候変動</a:t>
            </a:r>
            <a:r>
              <a:rPr lang="ja-JP" altLang="en-US" sz="2800" kern="100">
                <a:cs typeface="Times New Roman" panose="02020603050405020304" pitchFamily="18" charset="0"/>
              </a:rPr>
              <a:t>はどのように起きるのか</a:t>
            </a:r>
            <a:endParaRPr lang="ja-JP" altLang="ja-JP" sz="2800" kern="100">
              <a:effectLst/>
              <a:cs typeface="Times New Roman" panose="02020603050405020304" pitchFamily="18" charset="0"/>
            </a:endParaRPr>
          </a:p>
        </p:txBody>
      </p:sp>
      <p:sp>
        <p:nvSpPr>
          <p:cNvPr id="7" name="テキスト プレースホルダー 6">
            <a:extLst>
              <a:ext uri="{FF2B5EF4-FFF2-40B4-BE49-F238E27FC236}">
                <a16:creationId xmlns:a16="http://schemas.microsoft.com/office/drawing/2014/main" id="{502BF483-EBE3-C8B8-8944-07258B9AFDAD}"/>
              </a:ext>
            </a:extLst>
          </p:cNvPr>
          <p:cNvSpPr>
            <a:spLocks noGrp="1"/>
          </p:cNvSpPr>
          <p:nvPr>
            <p:ph type="body" sz="quarter" idx="15"/>
          </p:nvPr>
        </p:nvSpPr>
        <p:spPr>
          <a:xfrm>
            <a:off x="538163" y="1601463"/>
            <a:ext cx="9612313" cy="276999"/>
          </a:xfrm>
        </p:spPr>
        <p:txBody>
          <a:bodyPr vert="horz" wrap="square" lIns="0" tIns="0" rIns="0" bIns="0" rtlCol="0">
            <a:spAutoFit/>
          </a:bodyPr>
          <a:lstStyle/>
          <a:p>
            <a:pPr fontAlgn="base" hangingPunct="0">
              <a:lnSpc>
                <a:spcPct val="100000"/>
              </a:lnSpc>
            </a:pPr>
            <a:r>
              <a:rPr lang="ja-JP" altLang="en-US" sz="1800" b="0" kern="100">
                <a:cs typeface="Times New Roman" panose="02020603050405020304" pitchFamily="18" charset="0"/>
              </a:rPr>
              <a:t>気候変動のメカニズムは複雑かつ不確実性があり、影響は長期的に発現する。</a:t>
            </a:r>
            <a:endParaRPr lang="en-US" altLang="ja-JP" sz="1800" b="0" kern="100">
              <a:cs typeface="Times New Roman" panose="02020603050405020304" pitchFamily="18" charset="0"/>
            </a:endParaRPr>
          </a:p>
        </p:txBody>
      </p:sp>
      <p:grpSp>
        <p:nvGrpSpPr>
          <p:cNvPr id="3" name="グループ化 2">
            <a:extLst>
              <a:ext uri="{FF2B5EF4-FFF2-40B4-BE49-F238E27FC236}">
                <a16:creationId xmlns:a16="http://schemas.microsoft.com/office/drawing/2014/main" id="{1C6D0371-1D85-2FE0-E021-FE3A8D49A099}"/>
              </a:ext>
            </a:extLst>
          </p:cNvPr>
          <p:cNvGrpSpPr/>
          <p:nvPr/>
        </p:nvGrpSpPr>
        <p:grpSpPr>
          <a:xfrm>
            <a:off x="1089965" y="2174634"/>
            <a:ext cx="8508707" cy="4943281"/>
            <a:chOff x="1075677" y="2338933"/>
            <a:chExt cx="8508707" cy="4419892"/>
          </a:xfrm>
        </p:grpSpPr>
        <p:sp>
          <p:nvSpPr>
            <p:cNvPr id="6" name="テキスト ボックス 5">
              <a:extLst>
                <a:ext uri="{FF2B5EF4-FFF2-40B4-BE49-F238E27FC236}">
                  <a16:creationId xmlns:a16="http://schemas.microsoft.com/office/drawing/2014/main" id="{BAF6AA1E-28C2-23DC-3D99-ABD24008508E}"/>
                </a:ext>
              </a:extLst>
            </p:cNvPr>
            <p:cNvSpPr txBox="1"/>
            <p:nvPr/>
          </p:nvSpPr>
          <p:spPr>
            <a:xfrm>
              <a:off x="1206049" y="2338933"/>
              <a:ext cx="2988000" cy="414155"/>
            </a:xfrm>
            <a:prstGeom prst="rect">
              <a:avLst/>
            </a:prstGeom>
            <a:noFill/>
            <a:ln w="19050">
              <a:solidFill>
                <a:srgbClr val="595959"/>
              </a:solidFill>
            </a:ln>
          </p:spPr>
          <p:txBody>
            <a:bodyPr wrap="square" lIns="33231" tIns="0" rIns="33231" bIns="0" rtlCol="0" anchor="ctr">
              <a:noAutofit/>
            </a:bodyPr>
            <a:lstStyle/>
            <a:p>
              <a:pPr algn="ctr">
                <a:defRPr/>
              </a:pPr>
              <a:r>
                <a:rPr lang="ja-JP" altLang="en-US" sz="2000" b="1" kern="0">
                  <a:solidFill>
                    <a:srgbClr val="595959"/>
                  </a:solidFill>
                  <a:latin typeface="BIZ UDPゴシック" panose="020B0400000000000000" pitchFamily="50" charset="-128"/>
                  <a:ea typeface="BIZ UDPゴシック" panose="020B0400000000000000" pitchFamily="50" charset="-128"/>
                  <a:sym typeface="BIZ UDPゴシック" panose="020B0400000000000000" pitchFamily="50" charset="-128"/>
                </a:rPr>
                <a:t>温室効果ガス（</a:t>
              </a:r>
              <a:r>
                <a:rPr lang="en-US" altLang="ja-JP" sz="2000" b="1" kern="0">
                  <a:solidFill>
                    <a:srgbClr val="595959"/>
                  </a:solidFill>
                  <a:latin typeface="BIZ UDPゴシック" panose="020B0400000000000000" pitchFamily="50" charset="-128"/>
                  <a:ea typeface="BIZ UDPゴシック" panose="020B0400000000000000" pitchFamily="50" charset="-128"/>
                  <a:sym typeface="BIZ UDPゴシック" panose="020B0400000000000000" pitchFamily="50" charset="-128"/>
                </a:rPr>
                <a:t>GHG</a:t>
              </a:r>
              <a:r>
                <a:rPr lang="ja-JP" altLang="en-US" sz="2000" b="1" kern="0">
                  <a:solidFill>
                    <a:srgbClr val="595959"/>
                  </a:solidFill>
                  <a:latin typeface="BIZ UDPゴシック" panose="020B0400000000000000" pitchFamily="50" charset="-128"/>
                  <a:ea typeface="BIZ UDPゴシック" panose="020B0400000000000000" pitchFamily="50" charset="-128"/>
                  <a:sym typeface="BIZ UDPゴシック" panose="020B0400000000000000" pitchFamily="50" charset="-128"/>
                </a:rPr>
                <a:t>）排出</a:t>
              </a:r>
              <a:endParaRPr lang="en-US" altLang="ja-JP" sz="2000" b="1" kern="0">
                <a:solidFill>
                  <a:srgbClr val="595959"/>
                </a:solidFill>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74647118-44B6-EAA3-C132-F5915E0BDBF3}"/>
                </a:ext>
              </a:extLst>
            </p:cNvPr>
            <p:cNvSpPr txBox="1"/>
            <p:nvPr/>
          </p:nvSpPr>
          <p:spPr>
            <a:xfrm>
              <a:off x="7382594" y="3151414"/>
              <a:ext cx="1902150" cy="411718"/>
            </a:xfrm>
            <a:prstGeom prst="rect">
              <a:avLst/>
            </a:prstGeom>
            <a:noFill/>
            <a:ln w="19050">
              <a:solidFill>
                <a:srgbClr val="003B83"/>
              </a:solidFill>
            </a:ln>
          </p:spPr>
          <p:txBody>
            <a:bodyPr wrap="square" lIns="33231" tIns="0" rIns="33231" bIns="0" rtlCol="0" anchor="ctr">
              <a:noAutofit/>
            </a:bodyPr>
            <a:lstStyle/>
            <a:p>
              <a:pPr algn="ctr" defTabSz="844083">
                <a:defRPr/>
              </a:pPr>
              <a:r>
                <a:rPr lang="ja-JP" altLang="en-US" sz="2000" b="1" kern="0">
                  <a:solidFill>
                    <a:srgbClr val="003B83"/>
                  </a:solidFill>
                  <a:latin typeface="BIZ UDPゴシック" panose="020B0400000000000000" pitchFamily="50" charset="-128"/>
                  <a:ea typeface="BIZ UDPゴシック" panose="020B0400000000000000" pitchFamily="50" charset="-128"/>
                  <a:sym typeface="BIZ UDPゴシック" panose="020B0400000000000000" pitchFamily="50" charset="-128"/>
                </a:rPr>
                <a:t>海面上昇</a:t>
              </a:r>
              <a:endParaRPr lang="en-US" altLang="ja-JP" sz="2000" b="1" kern="0">
                <a:solidFill>
                  <a:srgbClr val="003B83"/>
                </a:solidFill>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80CAF7E9-1C20-C6E7-A22A-9BC61FB7E3E2}"/>
                </a:ext>
              </a:extLst>
            </p:cNvPr>
            <p:cNvSpPr txBox="1"/>
            <p:nvPr/>
          </p:nvSpPr>
          <p:spPr>
            <a:xfrm>
              <a:off x="4348164" y="3156212"/>
              <a:ext cx="2469572" cy="411718"/>
            </a:xfrm>
            <a:prstGeom prst="rect">
              <a:avLst/>
            </a:prstGeom>
            <a:noFill/>
            <a:ln w="19050">
              <a:solidFill>
                <a:srgbClr val="DC003C"/>
              </a:solidFill>
            </a:ln>
          </p:spPr>
          <p:txBody>
            <a:bodyPr wrap="square" lIns="33231" tIns="0" rIns="33231" bIns="0" rtlCol="0" anchor="ctr">
              <a:noAutofit/>
            </a:bodyPr>
            <a:lstStyle/>
            <a:p>
              <a:pPr algn="ctr" defTabSz="844083">
                <a:defRPr/>
              </a:pPr>
              <a:r>
                <a:rPr lang="ja-JP" altLang="en-US" sz="2000" b="1" kern="0">
                  <a:solidFill>
                    <a:srgbClr val="DC003C"/>
                  </a:solidFill>
                  <a:latin typeface="BIZ UDPゴシック" panose="020B0400000000000000" pitchFamily="50" charset="-128"/>
                  <a:ea typeface="BIZ UDPゴシック" panose="020B0400000000000000" pitchFamily="50" charset="-128"/>
                  <a:sym typeface="BIZ UDPゴシック" panose="020B0400000000000000" pitchFamily="50" charset="-128"/>
                </a:rPr>
                <a:t>気温・海水温上昇</a:t>
              </a:r>
              <a:endParaRPr lang="en-US" altLang="ja-JP" sz="2000" b="1" kern="0">
                <a:solidFill>
                  <a:srgbClr val="DC003C"/>
                </a:solidFill>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48DD5899-2599-5FDF-CA6D-AD9EC767E806}"/>
                </a:ext>
              </a:extLst>
            </p:cNvPr>
            <p:cNvSpPr txBox="1"/>
            <p:nvPr/>
          </p:nvSpPr>
          <p:spPr>
            <a:xfrm>
              <a:off x="4348164" y="3972570"/>
              <a:ext cx="2469572" cy="369358"/>
            </a:xfrm>
            <a:prstGeom prst="rect">
              <a:avLst/>
            </a:prstGeom>
            <a:noFill/>
            <a:ln w="19050">
              <a:solidFill>
                <a:srgbClr val="DC003C"/>
              </a:solidFill>
            </a:ln>
          </p:spPr>
          <p:txBody>
            <a:bodyPr wrap="square" lIns="33231" tIns="0" rIns="33231" bIns="0" rtlCol="0" anchor="ctr">
              <a:noAutofit/>
            </a:bodyPr>
            <a:lstStyle/>
            <a:p>
              <a:pPr algn="ctr" defTabSz="844083">
                <a:defRPr/>
              </a:pPr>
              <a:r>
                <a:rPr lang="ja-JP" altLang="en-US" sz="2000" b="1" kern="0">
                  <a:solidFill>
                    <a:srgbClr val="DC003C"/>
                  </a:solidFill>
                  <a:latin typeface="BIZ UDPゴシック" panose="020B0400000000000000" pitchFamily="50" charset="-128"/>
                  <a:ea typeface="BIZ UDPゴシック" panose="020B0400000000000000" pitchFamily="50" charset="-128"/>
                  <a:sym typeface="BIZ UDPゴシック" panose="020B0400000000000000" pitchFamily="50" charset="-128"/>
                </a:rPr>
                <a:t>気象の変化</a:t>
              </a:r>
              <a:endParaRPr lang="en-US" altLang="ja-JP" sz="2000" b="1" kern="0">
                <a:solidFill>
                  <a:srgbClr val="DC003C"/>
                </a:solidFill>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5B3CED60-4A4B-5290-4B96-59828ACB2656}"/>
                </a:ext>
              </a:extLst>
            </p:cNvPr>
            <p:cNvSpPr txBox="1"/>
            <p:nvPr/>
          </p:nvSpPr>
          <p:spPr>
            <a:xfrm>
              <a:off x="1454157" y="3152846"/>
              <a:ext cx="2491784" cy="418449"/>
            </a:xfrm>
            <a:prstGeom prst="rect">
              <a:avLst/>
            </a:prstGeom>
            <a:noFill/>
            <a:ln w="19050">
              <a:solidFill>
                <a:srgbClr val="000000">
                  <a:lumMod val="65000"/>
                  <a:lumOff val="35000"/>
                </a:srgbClr>
              </a:solidFill>
            </a:ln>
          </p:spPr>
          <p:txBody>
            <a:bodyPr wrap="square" lIns="33231" tIns="0" rIns="33231" bIns="0" rtlCol="0" anchor="ctr">
              <a:noAutofit/>
            </a:bodyPr>
            <a:lstStyle/>
            <a:p>
              <a:pPr algn="ctr">
                <a:defRPr/>
              </a:pPr>
              <a:r>
                <a:rPr lang="en-US" altLang="ja-JP" sz="2000" b="1" kern="0">
                  <a:solidFill>
                    <a:srgbClr val="595959"/>
                  </a:solidFill>
                  <a:latin typeface="BIZ UDPゴシック" panose="020B0400000000000000" pitchFamily="50" charset="-128"/>
                  <a:ea typeface="BIZ UDPゴシック" panose="020B0400000000000000" pitchFamily="50" charset="-128"/>
                  <a:sym typeface="BIZ UDPゴシック" panose="020B0400000000000000" pitchFamily="50" charset="-128"/>
                </a:rPr>
                <a:t>GHG</a:t>
              </a:r>
              <a:r>
                <a:rPr lang="ja-JP" altLang="en-US" sz="2000" b="1" kern="0">
                  <a:solidFill>
                    <a:srgbClr val="595959"/>
                  </a:solidFill>
                  <a:latin typeface="BIZ UDPゴシック" panose="020B0400000000000000" pitchFamily="50" charset="-128"/>
                  <a:ea typeface="BIZ UDPゴシック" panose="020B0400000000000000" pitchFamily="50" charset="-128"/>
                  <a:sym typeface="BIZ UDPゴシック" panose="020B0400000000000000" pitchFamily="50" charset="-128"/>
                </a:rPr>
                <a:t>濃度増加</a:t>
              </a:r>
              <a:endParaRPr lang="en-US" altLang="ja-JP" sz="2000" b="1" kern="0">
                <a:solidFill>
                  <a:srgbClr val="595959"/>
                </a:solidFill>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12" name="テキスト ボックス 11">
              <a:extLst>
                <a:ext uri="{FF2B5EF4-FFF2-40B4-BE49-F238E27FC236}">
                  <a16:creationId xmlns:a16="http://schemas.microsoft.com/office/drawing/2014/main" id="{0A39CDA9-B67D-41AF-C64F-146475291A7F}"/>
                </a:ext>
              </a:extLst>
            </p:cNvPr>
            <p:cNvSpPr txBox="1"/>
            <p:nvPr/>
          </p:nvSpPr>
          <p:spPr>
            <a:xfrm>
              <a:off x="1454157" y="3972570"/>
              <a:ext cx="2491783" cy="369358"/>
            </a:xfrm>
            <a:prstGeom prst="rect">
              <a:avLst/>
            </a:prstGeom>
            <a:noFill/>
            <a:ln w="19050">
              <a:solidFill>
                <a:srgbClr val="000000">
                  <a:lumMod val="65000"/>
                  <a:lumOff val="35000"/>
                </a:srgbClr>
              </a:solidFill>
            </a:ln>
          </p:spPr>
          <p:txBody>
            <a:bodyPr wrap="square" lIns="33231" tIns="0" rIns="33231" bIns="0" rtlCol="0" anchor="ctr">
              <a:noAutofit/>
            </a:bodyPr>
            <a:lstStyle/>
            <a:p>
              <a:pPr algn="ctr">
                <a:defRPr/>
              </a:pPr>
              <a:r>
                <a:rPr lang="ja-JP" altLang="en-US" sz="2000" b="1" kern="0">
                  <a:solidFill>
                    <a:srgbClr val="595959"/>
                  </a:solidFill>
                  <a:latin typeface="BIZ UDPゴシック" panose="020B0400000000000000" pitchFamily="50" charset="-128"/>
                  <a:ea typeface="BIZ UDPゴシック" panose="020B0400000000000000" pitchFamily="50" charset="-128"/>
                  <a:sym typeface="BIZ UDPゴシック" panose="020B0400000000000000" pitchFamily="50" charset="-128"/>
                </a:rPr>
                <a:t>その他の影響</a:t>
              </a:r>
              <a:endParaRPr lang="en-US" altLang="ja-JP" sz="2000" b="1" kern="0">
                <a:solidFill>
                  <a:srgbClr val="595959"/>
                </a:solidFill>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13" name="四角形: 角を丸くする 12">
              <a:extLst>
                <a:ext uri="{FF2B5EF4-FFF2-40B4-BE49-F238E27FC236}">
                  <a16:creationId xmlns:a16="http://schemas.microsoft.com/office/drawing/2014/main" id="{C961916D-DD49-660B-EC8E-04CC0BAC5C92}"/>
                </a:ext>
              </a:extLst>
            </p:cNvPr>
            <p:cNvSpPr/>
            <p:nvPr/>
          </p:nvSpPr>
          <p:spPr>
            <a:xfrm>
              <a:off x="1075679" y="4561288"/>
              <a:ext cx="8508705" cy="1368958"/>
            </a:xfrm>
            <a:prstGeom prst="roundRect">
              <a:avLst>
                <a:gd name="adj" fmla="val 9380"/>
              </a:avLst>
            </a:prstGeom>
            <a:noFill/>
            <a:ln w="28575" cap="flat" cmpd="sng" algn="ctr">
              <a:solidFill>
                <a:srgbClr val="2E6D39"/>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263776" marR="0" lvl="0" indent="-263776" defTabSz="914400" eaLnBrk="1" fontAlgn="auto" latinLnBrk="0" hangingPunct="1">
                <a:lnSpc>
                  <a:spcPct val="100000"/>
                </a:lnSpc>
                <a:spcBef>
                  <a:spcPts val="0"/>
                </a:spcBef>
                <a:spcAft>
                  <a:spcPts val="0"/>
                </a:spcAft>
                <a:buClrTx/>
                <a:buSzTx/>
                <a:buFont typeface="Wingdings" panose="05000000000000000000" pitchFamily="2" charset="2"/>
                <a:buChar char="l"/>
                <a:tabLst/>
                <a:defRPr/>
              </a:pPr>
              <a:endParaRPr kumimoji="0" lang="ja-JP" altLang="en-US" sz="1200" b="0" i="0" u="none" strike="noStrike" kern="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14" name="テキスト ボックス 13">
              <a:extLst>
                <a:ext uri="{FF2B5EF4-FFF2-40B4-BE49-F238E27FC236}">
                  <a16:creationId xmlns:a16="http://schemas.microsoft.com/office/drawing/2014/main" id="{ECCF1B61-5BFE-F277-EC7C-F0A5003A3142}"/>
                </a:ext>
              </a:extLst>
            </p:cNvPr>
            <p:cNvSpPr txBox="1"/>
            <p:nvPr/>
          </p:nvSpPr>
          <p:spPr>
            <a:xfrm>
              <a:off x="1233945" y="6538674"/>
              <a:ext cx="8155204" cy="220151"/>
            </a:xfrm>
            <a:prstGeom prst="rect">
              <a:avLst/>
            </a:prstGeom>
            <a:solidFill>
              <a:srgbClr val="876B1B"/>
            </a:solidFill>
            <a:ln w="9525" cap="flat" cmpd="sng" algn="ctr">
              <a:solidFill>
                <a:srgbClr val="876B1B"/>
              </a:solidFill>
              <a:prstDash val="solid"/>
              <a:round/>
              <a:headEnd type="none" w="med" len="med"/>
              <a:tailEnd type="none" w="med" len="med"/>
            </a:ln>
          </p:spPr>
          <p:txBody>
            <a:bodyPr wrap="square" lIns="0" tIns="0" rIns="0" bIns="0" rtlCol="0" anchor="ctr">
              <a:spAutoFit/>
            </a:bodyPr>
            <a:lstStyle/>
            <a:p>
              <a:pPr algn="ctr" defTabSz="844083">
                <a:defRPr/>
              </a:pPr>
              <a:r>
                <a:rPr lang="ja-JP" altLang="en-US" sz="1600" b="1">
                  <a:solidFill>
                    <a:srgbClr val="FFFFFF"/>
                  </a:solidFill>
                  <a:latin typeface="BIZ UDPゴシック" panose="020B0400000000000000" pitchFamily="50" charset="-128"/>
                  <a:ea typeface="BIZ UDPゴシック" panose="020B0400000000000000" pitchFamily="50" charset="-128"/>
                  <a:sym typeface="BIZ UDPゴシック" panose="020B0400000000000000" pitchFamily="50" charset="-128"/>
                </a:rPr>
                <a:t>社会的影響（健康被害、紛争、貧困と飢餓</a:t>
              </a:r>
              <a:r>
                <a:rPr lang="en-US" altLang="ja-JP" sz="1600" b="1">
                  <a:solidFill>
                    <a:srgbClr val="FFFFFF"/>
                  </a:solidFill>
                  <a:latin typeface="BIZ UDPゴシック" panose="020B0400000000000000" pitchFamily="50" charset="-128"/>
                  <a:ea typeface="BIZ UDPゴシック" panose="020B0400000000000000" pitchFamily="50" charset="-128"/>
                  <a:sym typeface="BIZ UDPゴシック" panose="020B0400000000000000" pitchFamily="50" charset="-128"/>
                </a:rPr>
                <a:t>…</a:t>
              </a:r>
              <a:r>
                <a:rPr lang="ja-JP" altLang="en-US" sz="1600" b="1">
                  <a:solidFill>
                    <a:srgbClr val="FFFFFF"/>
                  </a:solidFill>
                  <a:latin typeface="BIZ UDPゴシック" panose="020B0400000000000000" pitchFamily="50" charset="-128"/>
                  <a:ea typeface="BIZ UDPゴシック" panose="020B0400000000000000" pitchFamily="50" charset="-128"/>
                  <a:sym typeface="BIZ UDPゴシック" panose="020B0400000000000000" pitchFamily="50" charset="-128"/>
                </a:rPr>
                <a:t>）</a:t>
              </a:r>
            </a:p>
          </p:txBody>
        </p:sp>
        <p:sp>
          <p:nvSpPr>
            <p:cNvPr id="15" name="テキスト ボックス 14">
              <a:extLst>
                <a:ext uri="{FF2B5EF4-FFF2-40B4-BE49-F238E27FC236}">
                  <a16:creationId xmlns:a16="http://schemas.microsoft.com/office/drawing/2014/main" id="{E29E468D-0EC4-E9D3-218C-78781426ABBD}"/>
                </a:ext>
              </a:extLst>
            </p:cNvPr>
            <p:cNvSpPr txBox="1"/>
            <p:nvPr/>
          </p:nvSpPr>
          <p:spPr>
            <a:xfrm>
              <a:off x="1842178" y="5766254"/>
              <a:ext cx="1561651" cy="220151"/>
            </a:xfrm>
            <a:prstGeom prst="rect">
              <a:avLst/>
            </a:prstGeom>
            <a:solidFill>
              <a:srgbClr val="FFFFFF"/>
            </a:solidFill>
            <a:ln w="19050">
              <a:solidFill>
                <a:srgbClr val="329B73">
                  <a:lumMod val="50000"/>
                </a:srgbClr>
              </a:solidFill>
            </a:ln>
          </p:spPr>
          <p:txBody>
            <a:bodyPr vert="horz" wrap="square" lIns="33231" tIns="0" rIns="33231" bIns="0" rtlCol="0" anchor="ctr">
              <a:spAutoFit/>
            </a:bodyPr>
            <a:lstStyle/>
            <a:p>
              <a:pPr defTabSz="844083">
                <a:defRPr/>
              </a:pPr>
              <a:r>
                <a:rPr lang="ja-JP" altLang="en-US" sz="1600" b="1" kern="0">
                  <a:solidFill>
                    <a:srgbClr val="2E6D39"/>
                  </a:solidFill>
                  <a:latin typeface="BIZ UDPゴシック" panose="020B0400000000000000" pitchFamily="50" charset="-128"/>
                  <a:ea typeface="BIZ UDPゴシック" panose="020B0400000000000000" pitchFamily="50" charset="-128"/>
                  <a:sym typeface="BIZ UDPゴシック" panose="020B0400000000000000" pitchFamily="50" charset="-128"/>
                </a:rPr>
                <a:t>環境への影響</a:t>
              </a:r>
              <a:endParaRPr lang="ja-JP" altLang="en-US" sz="1600" kern="0">
                <a:solidFill>
                  <a:srgbClr val="2E6D39"/>
                </a:solidFill>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cxnSp>
          <p:nvCxnSpPr>
            <p:cNvPr id="16" name="直線矢印コネクタ 15">
              <a:extLst>
                <a:ext uri="{FF2B5EF4-FFF2-40B4-BE49-F238E27FC236}">
                  <a16:creationId xmlns:a16="http://schemas.microsoft.com/office/drawing/2014/main" id="{B9F4BD8B-A784-16F1-28B6-11F08D67C6D8}"/>
                </a:ext>
              </a:extLst>
            </p:cNvPr>
            <p:cNvCxnSpPr>
              <a:cxnSpLocks/>
              <a:stCxn id="6" idx="2"/>
              <a:endCxn id="11" idx="0"/>
            </p:cNvCxnSpPr>
            <p:nvPr/>
          </p:nvCxnSpPr>
          <p:spPr>
            <a:xfrm>
              <a:off x="2700049" y="2753088"/>
              <a:ext cx="0" cy="399758"/>
            </a:xfrm>
            <a:prstGeom prst="straightConnector1">
              <a:avLst/>
            </a:prstGeom>
            <a:noFill/>
            <a:ln w="19050" cap="flat" cmpd="sng" algn="ctr">
              <a:solidFill>
                <a:srgbClr val="000000"/>
              </a:solidFill>
              <a:prstDash val="solid"/>
              <a:miter lim="800000"/>
              <a:tailEnd type="triangle"/>
            </a:ln>
            <a:effectLst/>
          </p:spPr>
        </p:cxnSp>
        <p:cxnSp>
          <p:nvCxnSpPr>
            <p:cNvPr id="17" name="直線矢印コネクタ 16">
              <a:extLst>
                <a:ext uri="{FF2B5EF4-FFF2-40B4-BE49-F238E27FC236}">
                  <a16:creationId xmlns:a16="http://schemas.microsoft.com/office/drawing/2014/main" id="{AF8B1ACA-19BF-F02A-AB41-320594F2403C}"/>
                </a:ext>
              </a:extLst>
            </p:cNvPr>
            <p:cNvCxnSpPr>
              <a:cxnSpLocks/>
              <a:stCxn id="11" idx="2"/>
              <a:endCxn id="12" idx="0"/>
            </p:cNvCxnSpPr>
            <p:nvPr/>
          </p:nvCxnSpPr>
          <p:spPr>
            <a:xfrm>
              <a:off x="2700049" y="3571295"/>
              <a:ext cx="0" cy="401275"/>
            </a:xfrm>
            <a:prstGeom prst="straightConnector1">
              <a:avLst/>
            </a:prstGeom>
            <a:noFill/>
            <a:ln w="19050" cap="flat" cmpd="sng" algn="ctr">
              <a:solidFill>
                <a:srgbClr val="000000"/>
              </a:solidFill>
              <a:prstDash val="solid"/>
              <a:miter lim="800000"/>
              <a:tailEnd type="triangle"/>
            </a:ln>
            <a:effectLst/>
          </p:spPr>
        </p:cxnSp>
        <p:cxnSp>
          <p:nvCxnSpPr>
            <p:cNvPr id="18" name="直線矢印コネクタ 17">
              <a:extLst>
                <a:ext uri="{FF2B5EF4-FFF2-40B4-BE49-F238E27FC236}">
                  <a16:creationId xmlns:a16="http://schemas.microsoft.com/office/drawing/2014/main" id="{2B84A40E-EA2B-B07B-CC9D-6C9C7879050D}"/>
                </a:ext>
              </a:extLst>
            </p:cNvPr>
            <p:cNvCxnSpPr>
              <a:cxnSpLocks/>
              <a:stCxn id="11" idx="3"/>
              <a:endCxn id="9" idx="1"/>
            </p:cNvCxnSpPr>
            <p:nvPr/>
          </p:nvCxnSpPr>
          <p:spPr>
            <a:xfrm>
              <a:off x="3945941" y="3362070"/>
              <a:ext cx="402223" cy="0"/>
            </a:xfrm>
            <a:prstGeom prst="straightConnector1">
              <a:avLst/>
            </a:prstGeom>
            <a:noFill/>
            <a:ln w="19050" cap="flat" cmpd="sng" algn="ctr">
              <a:solidFill>
                <a:srgbClr val="000000"/>
              </a:solidFill>
              <a:prstDash val="solid"/>
              <a:miter lim="800000"/>
              <a:tailEnd type="triangle"/>
            </a:ln>
            <a:effectLst/>
          </p:spPr>
        </p:cxnSp>
        <p:cxnSp>
          <p:nvCxnSpPr>
            <p:cNvPr id="19" name="直線矢印コネクタ 18">
              <a:extLst>
                <a:ext uri="{FF2B5EF4-FFF2-40B4-BE49-F238E27FC236}">
                  <a16:creationId xmlns:a16="http://schemas.microsoft.com/office/drawing/2014/main" id="{73CC4AD7-AC4F-3DA5-8E4D-3B79F705B98D}"/>
                </a:ext>
              </a:extLst>
            </p:cNvPr>
            <p:cNvCxnSpPr>
              <a:cxnSpLocks/>
              <a:stCxn id="9" idx="3"/>
              <a:endCxn id="8" idx="1"/>
            </p:cNvCxnSpPr>
            <p:nvPr/>
          </p:nvCxnSpPr>
          <p:spPr>
            <a:xfrm flipV="1">
              <a:off x="6817736" y="3357273"/>
              <a:ext cx="564858" cy="4798"/>
            </a:xfrm>
            <a:prstGeom prst="straightConnector1">
              <a:avLst/>
            </a:prstGeom>
            <a:noFill/>
            <a:ln w="19050" cap="flat" cmpd="sng" algn="ctr">
              <a:solidFill>
                <a:srgbClr val="DC003C"/>
              </a:solidFill>
              <a:prstDash val="solid"/>
              <a:miter lim="800000"/>
              <a:tailEnd type="triangle"/>
            </a:ln>
            <a:effectLst/>
          </p:spPr>
        </p:cxnSp>
        <p:cxnSp>
          <p:nvCxnSpPr>
            <p:cNvPr id="20" name="直線矢印コネクタ 19">
              <a:extLst>
                <a:ext uri="{FF2B5EF4-FFF2-40B4-BE49-F238E27FC236}">
                  <a16:creationId xmlns:a16="http://schemas.microsoft.com/office/drawing/2014/main" id="{5A156060-3A33-5EA0-6FCB-95B9F3024CCE}"/>
                </a:ext>
              </a:extLst>
            </p:cNvPr>
            <p:cNvCxnSpPr>
              <a:cxnSpLocks/>
              <a:stCxn id="9" idx="2"/>
              <a:endCxn id="10" idx="0"/>
            </p:cNvCxnSpPr>
            <p:nvPr/>
          </p:nvCxnSpPr>
          <p:spPr>
            <a:xfrm>
              <a:off x="5582950" y="3567930"/>
              <a:ext cx="0" cy="404640"/>
            </a:xfrm>
            <a:prstGeom prst="straightConnector1">
              <a:avLst/>
            </a:prstGeom>
            <a:noFill/>
            <a:ln w="19050" cap="flat" cmpd="sng" algn="ctr">
              <a:solidFill>
                <a:srgbClr val="DC003C"/>
              </a:solidFill>
              <a:prstDash val="solid"/>
              <a:miter lim="800000"/>
              <a:tailEnd type="triangle"/>
            </a:ln>
            <a:effectLst/>
          </p:spPr>
        </p:cxnSp>
        <p:sp>
          <p:nvSpPr>
            <p:cNvPr id="21" name="テキスト ボックス 20">
              <a:extLst>
                <a:ext uri="{FF2B5EF4-FFF2-40B4-BE49-F238E27FC236}">
                  <a16:creationId xmlns:a16="http://schemas.microsoft.com/office/drawing/2014/main" id="{4FEAC42E-BBD2-77A5-9AD1-45DFA1858C27}"/>
                </a:ext>
              </a:extLst>
            </p:cNvPr>
            <p:cNvSpPr txBox="1"/>
            <p:nvPr/>
          </p:nvSpPr>
          <p:spPr>
            <a:xfrm>
              <a:off x="1236972" y="4569544"/>
              <a:ext cx="2619853" cy="697909"/>
            </a:xfrm>
            <a:prstGeom prst="rect">
              <a:avLst/>
            </a:prstGeom>
            <a:noFill/>
            <a:ln w="19050">
              <a:noFill/>
            </a:ln>
          </p:spPr>
          <p:txBody>
            <a:bodyPr wrap="square" lIns="0" tIns="66462" rIns="0" bIns="66462" rtlCol="0" anchor="ctr">
              <a:spAutoFit/>
            </a:bodyPr>
            <a:lstStyle/>
            <a:p>
              <a:pPr>
                <a:defRPr/>
              </a:pPr>
              <a:r>
                <a:rPr lang="ja-JP" altLang="en-US" sz="1400" b="1">
                  <a:solidFill>
                    <a:srgbClr val="000000">
                      <a:lumMod val="65000"/>
                      <a:lumOff val="35000"/>
                    </a:srgbClr>
                  </a:solidFill>
                  <a:latin typeface="BIZ UDPゴシック" panose="020B0400000000000000" pitchFamily="50" charset="-128"/>
                  <a:ea typeface="BIZ UDPゴシック" panose="020B0400000000000000" pitchFamily="50" charset="-128"/>
                  <a:sym typeface="BIZ UDPゴシック" panose="020B0400000000000000" pitchFamily="50" charset="-128"/>
                </a:rPr>
                <a:t>その他の影響</a:t>
              </a:r>
              <a:endParaRPr lang="en-US" altLang="ja-JP" sz="1400" b="1">
                <a:solidFill>
                  <a:srgbClr val="000000">
                    <a:lumMod val="65000"/>
                    <a:lumOff val="35000"/>
                  </a:srgbClr>
                </a:solidFill>
                <a:latin typeface="BIZ UDPゴシック" panose="020B0400000000000000" pitchFamily="50" charset="-128"/>
                <a:ea typeface="BIZ UDPゴシック" panose="020B0400000000000000" pitchFamily="50" charset="-128"/>
                <a:sym typeface="BIZ UDPゴシック" panose="020B0400000000000000" pitchFamily="50" charset="-128"/>
              </a:endParaRPr>
            </a:p>
            <a:p>
              <a:pPr marL="158265" indent="-158265">
                <a:buClr>
                  <a:srgbClr val="000000">
                    <a:lumMod val="75000"/>
                    <a:lumOff val="25000"/>
                  </a:srgbClr>
                </a:buClr>
                <a:buFont typeface="Wingdings" panose="05000000000000000000" pitchFamily="2" charset="2"/>
                <a:buChar char="l"/>
                <a:defRPr/>
              </a:pPr>
              <a:r>
                <a:rPr lang="ja-JP" altLang="en-US" sz="1400">
                  <a:solidFill>
                    <a:srgbClr val="000000">
                      <a:lumMod val="65000"/>
                      <a:lumOff val="35000"/>
                    </a:srgbClr>
                  </a:solidFill>
                  <a:latin typeface="BIZ UDPゴシック" panose="020B0400000000000000" pitchFamily="50" charset="-128"/>
                  <a:ea typeface="BIZ UDPゴシック" panose="020B0400000000000000" pitchFamily="50" charset="-128"/>
                  <a:sym typeface="BIZ UDPゴシック" panose="020B0400000000000000" pitchFamily="50" charset="-128"/>
                </a:rPr>
                <a:t>海洋生態系への影響（酸性化等）</a:t>
              </a:r>
            </a:p>
          </p:txBody>
        </p:sp>
        <p:sp>
          <p:nvSpPr>
            <p:cNvPr id="22" name="テキスト ボックス 21">
              <a:extLst>
                <a:ext uri="{FF2B5EF4-FFF2-40B4-BE49-F238E27FC236}">
                  <a16:creationId xmlns:a16="http://schemas.microsoft.com/office/drawing/2014/main" id="{84C66317-3394-C053-1382-FE35F7E4977B}"/>
                </a:ext>
              </a:extLst>
            </p:cNvPr>
            <p:cNvSpPr txBox="1"/>
            <p:nvPr/>
          </p:nvSpPr>
          <p:spPr>
            <a:xfrm>
              <a:off x="4018118" y="4583487"/>
              <a:ext cx="3025486" cy="1083174"/>
            </a:xfrm>
            <a:prstGeom prst="rect">
              <a:avLst/>
            </a:prstGeom>
            <a:noFill/>
            <a:ln w="19050">
              <a:noFill/>
            </a:ln>
          </p:spPr>
          <p:txBody>
            <a:bodyPr wrap="square" lIns="0" tIns="66462" rIns="0" bIns="66462" rtlCol="0" anchor="ctr">
              <a:spAutoFit/>
            </a:bodyPr>
            <a:lstStyle/>
            <a:p>
              <a:pPr>
                <a:defRPr/>
              </a:pPr>
              <a:r>
                <a:rPr lang="ja-JP" altLang="en-US" sz="1400" b="1">
                  <a:solidFill>
                    <a:srgbClr val="DC003C"/>
                  </a:solidFill>
                  <a:latin typeface="BIZ UDPゴシック" panose="020B0400000000000000" pitchFamily="50" charset="-128"/>
                  <a:ea typeface="BIZ UDPゴシック" panose="020B0400000000000000" pitchFamily="50" charset="-128"/>
                  <a:sym typeface="BIZ UDPゴシック" panose="020B0400000000000000" pitchFamily="50" charset="-128"/>
                </a:rPr>
                <a:t>気温上昇・気象変化による影響</a:t>
              </a:r>
              <a:endParaRPr lang="en-US" altLang="ja-JP" sz="1400" b="1">
                <a:solidFill>
                  <a:srgbClr val="DC003C"/>
                </a:solidFill>
                <a:latin typeface="BIZ UDPゴシック" panose="020B0400000000000000" pitchFamily="50" charset="-128"/>
                <a:ea typeface="BIZ UDPゴシック" panose="020B0400000000000000" pitchFamily="50" charset="-128"/>
                <a:sym typeface="BIZ UDPゴシック" panose="020B0400000000000000" pitchFamily="50" charset="-128"/>
              </a:endParaRPr>
            </a:p>
            <a:p>
              <a:pPr marL="263776" indent="-263776">
                <a:buClr>
                  <a:srgbClr val="DC003C"/>
                </a:buClr>
                <a:buFont typeface="Wingdings" panose="05000000000000000000" pitchFamily="2" charset="2"/>
                <a:buChar char="l"/>
                <a:defRPr/>
              </a:pPr>
              <a:r>
                <a:rPr lang="ja-JP" altLang="en-US" sz="1400">
                  <a:solidFill>
                    <a:srgbClr val="DC003C"/>
                  </a:solidFill>
                  <a:latin typeface="BIZ UDPゴシック" panose="020B0400000000000000" pitchFamily="50" charset="-128"/>
                  <a:ea typeface="BIZ UDPゴシック" panose="020B0400000000000000" pitchFamily="50" charset="-128"/>
                  <a:sym typeface="BIZ UDPゴシック" panose="020B0400000000000000" pitchFamily="50" charset="-128"/>
                </a:rPr>
                <a:t>陸上・海洋生態系への影響</a:t>
              </a:r>
            </a:p>
            <a:p>
              <a:pPr marL="263776" indent="-263776">
                <a:buClr>
                  <a:srgbClr val="DC003C"/>
                </a:buClr>
                <a:buFont typeface="Wingdings" panose="05000000000000000000" pitchFamily="2" charset="2"/>
                <a:buChar char="l"/>
                <a:defRPr/>
              </a:pPr>
              <a:r>
                <a:rPr lang="ja-JP" altLang="en-US" sz="1400">
                  <a:solidFill>
                    <a:srgbClr val="DC003C"/>
                  </a:solidFill>
                  <a:latin typeface="BIZ UDPゴシック" panose="020B0400000000000000" pitchFamily="50" charset="-128"/>
                  <a:ea typeface="BIZ UDPゴシック" panose="020B0400000000000000" pitchFamily="50" charset="-128"/>
                  <a:sym typeface="BIZ UDPゴシック" panose="020B0400000000000000" pitchFamily="50" charset="-128"/>
                </a:rPr>
                <a:t>農業・食糧需給への影響</a:t>
              </a:r>
            </a:p>
            <a:p>
              <a:pPr marL="263776" indent="-263776">
                <a:buClr>
                  <a:srgbClr val="DC003C"/>
                </a:buClr>
                <a:buFont typeface="Wingdings" panose="05000000000000000000" pitchFamily="2" charset="2"/>
                <a:buChar char="l"/>
                <a:defRPr/>
              </a:pPr>
              <a:r>
                <a:rPr lang="ja-JP" altLang="en-US" sz="1400">
                  <a:solidFill>
                    <a:srgbClr val="DC003C"/>
                  </a:solidFill>
                  <a:latin typeface="BIZ UDPゴシック" panose="020B0400000000000000" pitchFamily="50" charset="-128"/>
                  <a:ea typeface="BIZ UDPゴシック" panose="020B0400000000000000" pitchFamily="50" charset="-128"/>
                  <a:sym typeface="BIZ UDPゴシック" panose="020B0400000000000000" pitchFamily="50" charset="-128"/>
                </a:rPr>
                <a:t>自然災害（極端事象の増加）</a:t>
              </a:r>
            </a:p>
            <a:p>
              <a:pPr marL="263776" indent="-263776">
                <a:buClr>
                  <a:srgbClr val="DC003C"/>
                </a:buClr>
                <a:buFont typeface="Wingdings" panose="05000000000000000000" pitchFamily="2" charset="2"/>
                <a:buChar char="l"/>
                <a:defRPr/>
              </a:pPr>
              <a:r>
                <a:rPr lang="ja-JP" altLang="en-US" sz="1400">
                  <a:solidFill>
                    <a:srgbClr val="DC003C"/>
                  </a:solidFill>
                  <a:latin typeface="BIZ UDPゴシック" panose="020B0400000000000000" pitchFamily="50" charset="-128"/>
                  <a:ea typeface="BIZ UDPゴシック" panose="020B0400000000000000" pitchFamily="50" charset="-128"/>
                  <a:sym typeface="BIZ UDPゴシック" panose="020B0400000000000000" pitchFamily="50" charset="-128"/>
                </a:rPr>
                <a:t>病虫害（熱帯病の北上）</a:t>
              </a:r>
            </a:p>
          </p:txBody>
        </p:sp>
        <p:sp>
          <p:nvSpPr>
            <p:cNvPr id="23" name="テキスト ボックス 22">
              <a:extLst>
                <a:ext uri="{FF2B5EF4-FFF2-40B4-BE49-F238E27FC236}">
                  <a16:creationId xmlns:a16="http://schemas.microsoft.com/office/drawing/2014/main" id="{1FF2CBC0-15F7-590E-9537-C3D5F8E8059B}"/>
                </a:ext>
              </a:extLst>
            </p:cNvPr>
            <p:cNvSpPr txBox="1"/>
            <p:nvPr/>
          </p:nvSpPr>
          <p:spPr>
            <a:xfrm>
              <a:off x="7052837" y="4580402"/>
              <a:ext cx="2336312" cy="697909"/>
            </a:xfrm>
            <a:prstGeom prst="rect">
              <a:avLst/>
            </a:prstGeom>
            <a:noFill/>
            <a:ln w="19050">
              <a:noFill/>
            </a:ln>
          </p:spPr>
          <p:txBody>
            <a:bodyPr wrap="square" lIns="0" tIns="66462" rIns="0" bIns="66462" rtlCol="0" anchor="ctr">
              <a:spAutoFit/>
            </a:bodyPr>
            <a:lstStyle/>
            <a:p>
              <a:pPr>
                <a:defRPr/>
              </a:pPr>
              <a:r>
                <a:rPr lang="ja-JP" altLang="en-US" sz="1400" b="1">
                  <a:solidFill>
                    <a:srgbClr val="003B83"/>
                  </a:solidFill>
                  <a:latin typeface="BIZ UDPゴシック" panose="020B0400000000000000" pitchFamily="50" charset="-128"/>
                  <a:ea typeface="BIZ UDPゴシック" panose="020B0400000000000000" pitchFamily="50" charset="-128"/>
                  <a:sym typeface="BIZ UDPゴシック" panose="020B0400000000000000" pitchFamily="50" charset="-128"/>
                </a:rPr>
                <a:t>海面上昇による影響</a:t>
              </a:r>
              <a:endParaRPr lang="en-US" altLang="ja-JP" sz="1400" b="1">
                <a:solidFill>
                  <a:srgbClr val="003B83"/>
                </a:solidFill>
                <a:latin typeface="BIZ UDPゴシック" panose="020B0400000000000000" pitchFamily="50" charset="-128"/>
                <a:ea typeface="BIZ UDPゴシック" panose="020B0400000000000000" pitchFamily="50" charset="-128"/>
                <a:sym typeface="BIZ UDPゴシック" panose="020B0400000000000000" pitchFamily="50" charset="-128"/>
              </a:endParaRPr>
            </a:p>
            <a:p>
              <a:pPr marL="263776" indent="-263776">
                <a:buClr>
                  <a:srgbClr val="003B83"/>
                </a:buClr>
                <a:buFont typeface="Wingdings" panose="05000000000000000000" pitchFamily="2" charset="2"/>
                <a:buChar char="l"/>
                <a:defRPr/>
              </a:pPr>
              <a:r>
                <a:rPr lang="ja-JP" altLang="en-US" sz="1400">
                  <a:solidFill>
                    <a:srgbClr val="003B83"/>
                  </a:solidFill>
                  <a:latin typeface="BIZ UDPゴシック" panose="020B0400000000000000" pitchFamily="50" charset="-128"/>
                  <a:ea typeface="BIZ UDPゴシック" panose="020B0400000000000000" pitchFamily="50" charset="-128"/>
                  <a:sym typeface="BIZ UDPゴシック" panose="020B0400000000000000" pitchFamily="50" charset="-128"/>
                </a:rPr>
                <a:t>島嶼国の水没</a:t>
              </a:r>
              <a:endParaRPr lang="en-US" altLang="ja-JP" sz="1400">
                <a:solidFill>
                  <a:srgbClr val="003B83"/>
                </a:solidFill>
                <a:latin typeface="BIZ UDPゴシック" panose="020B0400000000000000" pitchFamily="50" charset="-128"/>
                <a:ea typeface="BIZ UDPゴシック" panose="020B0400000000000000" pitchFamily="50" charset="-128"/>
                <a:sym typeface="BIZ UDPゴシック" panose="020B0400000000000000" pitchFamily="50" charset="-128"/>
              </a:endParaRPr>
            </a:p>
            <a:p>
              <a:pPr marL="263776" indent="-263776">
                <a:buClr>
                  <a:srgbClr val="003B83"/>
                </a:buClr>
                <a:buFont typeface="Wingdings" panose="05000000000000000000" pitchFamily="2" charset="2"/>
                <a:buChar char="l"/>
                <a:defRPr/>
              </a:pPr>
              <a:r>
                <a:rPr lang="ja-JP" altLang="en-US" sz="1400">
                  <a:solidFill>
                    <a:srgbClr val="003B83"/>
                  </a:solidFill>
                  <a:latin typeface="BIZ UDPゴシック" panose="020B0400000000000000" pitchFamily="50" charset="-128"/>
                  <a:ea typeface="BIZ UDPゴシック" panose="020B0400000000000000" pitchFamily="50" charset="-128"/>
                  <a:sym typeface="BIZ UDPゴシック" panose="020B0400000000000000" pitchFamily="50" charset="-128"/>
                </a:rPr>
                <a:t>低標高地域の洪水等</a:t>
              </a:r>
            </a:p>
          </p:txBody>
        </p:sp>
        <p:sp>
          <p:nvSpPr>
            <p:cNvPr id="24" name="二等辺三角形 23">
              <a:extLst>
                <a:ext uri="{FF2B5EF4-FFF2-40B4-BE49-F238E27FC236}">
                  <a16:creationId xmlns:a16="http://schemas.microsoft.com/office/drawing/2014/main" id="{2B7EF31B-2A08-F8FA-F058-7B5A5808DA0C}"/>
                </a:ext>
              </a:extLst>
            </p:cNvPr>
            <p:cNvSpPr/>
            <p:nvPr/>
          </p:nvSpPr>
          <p:spPr>
            <a:xfrm rot="10800000">
              <a:off x="1075677" y="6175101"/>
              <a:ext cx="8161409" cy="326434"/>
            </a:xfrm>
            <a:prstGeom prst="triangle">
              <a:avLst/>
            </a:prstGeom>
            <a:gradFill flip="none" rotWithShape="1">
              <a:gsLst>
                <a:gs pos="100000">
                  <a:srgbClr val="FFFFFF"/>
                </a:gs>
                <a:gs pos="19000">
                  <a:srgbClr val="595757"/>
                </a:gs>
                <a:gs pos="100000">
                  <a:srgbClr val="FFFFFF"/>
                </a:gs>
              </a:gsLst>
              <a:lin ang="5400000" scaled="1"/>
              <a:tileRect/>
            </a:gradFill>
            <a:ln w="3175"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263776" indent="-263776" defTabSz="844083">
                <a:buFont typeface="Wingdings" panose="05000000000000000000" pitchFamily="2" charset="2"/>
                <a:buChar char="l"/>
                <a:defRPr/>
              </a:pPr>
              <a:endParaRPr lang="ja-JP" altLang="en-US" sz="1200" kern="0">
                <a:solidFill>
                  <a:srgbClr val="000000"/>
                </a:solidFill>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grpSp>
      <p:sp>
        <p:nvSpPr>
          <p:cNvPr id="30" name="タイトル 3">
            <a:extLst>
              <a:ext uri="{FF2B5EF4-FFF2-40B4-BE49-F238E27FC236}">
                <a16:creationId xmlns:a16="http://schemas.microsoft.com/office/drawing/2014/main" id="{E300D654-5BCA-8B61-E638-9B1A89BCA877}"/>
              </a:ext>
            </a:extLst>
          </p:cNvPr>
          <p:cNvSpPr>
            <a:spLocks noGrp="1"/>
          </p:cNvSpPr>
          <p:nvPr>
            <p:ph type="title"/>
          </p:nvPr>
        </p:nvSpPr>
        <p:spPr>
          <a:xfrm>
            <a:off x="539906" y="360696"/>
            <a:ext cx="9216000" cy="216000"/>
          </a:xfrm>
        </p:spPr>
        <p:txBody>
          <a:bodyPr vert="horz">
            <a:noAutofit/>
          </a:bodyPr>
          <a:lstStyle/>
          <a:p>
            <a:r>
              <a:rPr lang="en-US" altLang="ja-JP"/>
              <a:t>1</a:t>
            </a:r>
            <a:r>
              <a:rPr lang="ja-JP" altLang="en-US"/>
              <a:t>章．気候変動に係るリスク</a:t>
            </a:r>
          </a:p>
        </p:txBody>
      </p:sp>
    </p:spTree>
    <p:extLst>
      <p:ext uri="{BB962C8B-B14F-4D97-AF65-F5344CB8AC3E}">
        <p14:creationId xmlns:p14="http://schemas.microsoft.com/office/powerpoint/2010/main" val="29363819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D809FCC2-4172-C4CE-F96D-0F8226F1D999}"/>
              </a:ext>
            </a:extLst>
          </p:cNvPr>
          <p:cNvGraphicFramePr>
            <a:graphicFrameLocks noChangeAspect="1"/>
          </p:cNvGraphicFramePr>
          <p:nvPr>
            <p:custDataLst>
              <p:tags r:id="rId1"/>
            </p:custDataLst>
            <p:extLst>
              <p:ext uri="{D42A27DB-BD31-4B8C-83A1-F6EECF244321}">
                <p14:modId xmlns:p14="http://schemas.microsoft.com/office/powerpoint/2010/main" val="35823188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40" imgH="541" progId="TCLayout.ActiveDocument.1">
                  <p:embed/>
                </p:oleObj>
              </mc:Choice>
              <mc:Fallback>
                <p:oleObj name="think-cell スライド" r:id="rId4" imgW="540" imgH="541" progId="TCLayout.ActiveDocument.1">
                  <p:embed/>
                  <p:pic>
                    <p:nvPicPr>
                      <p:cNvPr id="2" name="think-cell data - do not delete" hidden="1">
                        <a:extLst>
                          <a:ext uri="{FF2B5EF4-FFF2-40B4-BE49-F238E27FC236}">
                            <a16:creationId xmlns:a16="http://schemas.microsoft.com/office/drawing/2014/main" id="{D809FCC2-4172-C4CE-F96D-0F8226F1D9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字幕 3">
            <a:extLst>
              <a:ext uri="{FF2B5EF4-FFF2-40B4-BE49-F238E27FC236}">
                <a16:creationId xmlns:a16="http://schemas.microsoft.com/office/drawing/2014/main" id="{3355EF6A-B9F6-813F-A8B0-4091AC2A8020}"/>
              </a:ext>
            </a:extLst>
          </p:cNvPr>
          <p:cNvSpPr>
            <a:spLocks noGrp="1"/>
          </p:cNvSpPr>
          <p:nvPr>
            <p:ph type="subTitle" idx="10"/>
          </p:nvPr>
        </p:nvSpPr>
        <p:spPr/>
        <p:txBody>
          <a:bodyPr/>
          <a:lstStyle/>
          <a:p>
            <a:r>
              <a:rPr lang="ja-JP" altLang="en-US" sz="2800" kern="100">
                <a:cs typeface="Times New Roman" panose="02020603050405020304" pitchFamily="18" charset="0"/>
              </a:rPr>
              <a:t>気候変動がもたらすリスクは２つに大別される</a:t>
            </a:r>
            <a:endParaRPr lang="ja-JP" altLang="ja-JP" sz="2800" kern="100">
              <a:effectLst/>
              <a:cs typeface="Times New Roman" panose="02020603050405020304" pitchFamily="18" charset="0"/>
            </a:endParaRPr>
          </a:p>
        </p:txBody>
      </p:sp>
      <p:sp>
        <p:nvSpPr>
          <p:cNvPr id="3" name="テキスト プレースホルダー 2">
            <a:extLst>
              <a:ext uri="{FF2B5EF4-FFF2-40B4-BE49-F238E27FC236}">
                <a16:creationId xmlns:a16="http://schemas.microsoft.com/office/drawing/2014/main" id="{08BBB6F8-C26C-566D-EDF2-D915C430EF25}"/>
              </a:ext>
            </a:extLst>
          </p:cNvPr>
          <p:cNvSpPr>
            <a:spLocks noGrp="1"/>
          </p:cNvSpPr>
          <p:nvPr>
            <p:ph type="body" sz="quarter" idx="15"/>
          </p:nvPr>
        </p:nvSpPr>
        <p:spPr>
          <a:xfrm>
            <a:off x="538163" y="1601463"/>
            <a:ext cx="9612313" cy="2488695"/>
          </a:xfrm>
        </p:spPr>
        <p:txBody>
          <a:bodyPr vert="horz" wrap="square" lIns="0" tIns="0" rIns="0" bIns="0" rtlCol="0">
            <a:spAutoFit/>
          </a:bodyPr>
          <a:lstStyle/>
          <a:p>
            <a:pPr fontAlgn="base" hangingPunct="0">
              <a:lnSpc>
                <a:spcPct val="100000"/>
              </a:lnSpc>
            </a:pPr>
            <a:r>
              <a:rPr lang="ja-JP" altLang="en-US" sz="1800" b="0" kern="100" dirty="0">
                <a:cs typeface="Times New Roman" panose="02020603050405020304" pitchFamily="18" charset="0"/>
              </a:rPr>
              <a:t>気候変動による社会・経済・企業へのリスク（気候</a:t>
            </a:r>
            <a:r>
              <a:rPr lang="ja-JP" altLang="en-US" sz="1800" b="0" kern="100" dirty="0">
                <a:solidFill>
                  <a:schemeClr val="tx1"/>
                </a:solidFill>
                <a:cs typeface="Times New Roman" panose="02020603050405020304" pitchFamily="18" charset="0"/>
              </a:rPr>
              <a:t>関連</a:t>
            </a:r>
            <a:r>
              <a:rPr lang="ja-JP" altLang="en-US" sz="1800" b="0" kern="100" dirty="0">
                <a:cs typeface="Times New Roman" panose="02020603050405020304" pitchFamily="18" charset="0"/>
              </a:rPr>
              <a:t>リスク）は主に、①移行リスクと②物理的リスクの</a:t>
            </a:r>
            <a:r>
              <a:rPr lang="en-US" altLang="ja-JP" sz="1800" b="0" kern="100" dirty="0">
                <a:cs typeface="Times New Roman" panose="02020603050405020304" pitchFamily="18" charset="0"/>
              </a:rPr>
              <a:t>2</a:t>
            </a:r>
            <a:r>
              <a:rPr lang="ja-JP" altLang="en-US" sz="1800" b="0" kern="100" dirty="0">
                <a:cs typeface="Times New Roman" panose="02020603050405020304" pitchFamily="18" charset="0"/>
              </a:rPr>
              <a:t>つに大別。</a:t>
            </a:r>
            <a:endParaRPr lang="en-US" altLang="ja-JP" sz="1800" b="0" kern="100" dirty="0">
              <a:cs typeface="Times New Roman" panose="02020603050405020304" pitchFamily="18" charset="0"/>
            </a:endParaRPr>
          </a:p>
          <a:p>
            <a:pPr marL="342900" indent="-342900" fontAlgn="base" hangingPunct="0">
              <a:lnSpc>
                <a:spcPct val="100000"/>
              </a:lnSpc>
              <a:spcBef>
                <a:spcPts val="1200"/>
              </a:spcBef>
              <a:buFont typeface="+mj-ea"/>
              <a:buAutoNum type="circleNumDbPlain"/>
            </a:pPr>
            <a:r>
              <a:rPr lang="ja-JP" altLang="en-US" sz="1800" kern="100" dirty="0">
                <a:cs typeface="Times New Roman" panose="02020603050405020304" pitchFamily="18" charset="0"/>
              </a:rPr>
              <a:t>移行リスク</a:t>
            </a:r>
            <a:endParaRPr lang="en-US" altLang="ja-JP" sz="1800" kern="100" dirty="0">
              <a:cs typeface="Times New Roman" panose="02020603050405020304" pitchFamily="18" charset="0"/>
            </a:endParaRPr>
          </a:p>
          <a:p>
            <a:pPr marL="36000" lvl="1" indent="0">
              <a:buNone/>
            </a:pPr>
            <a:r>
              <a:rPr lang="ja-JP" altLang="en-US" dirty="0"/>
              <a:t>　・・・気候変動の緩和を目的とした低炭素社会への移行は、政策や法規制、技術、市場の変化を伴うため、企業の財務や評判に様々な影響を与える可能性があり、この変化により生じるリスクのこと。</a:t>
            </a:r>
            <a:endParaRPr lang="en-US" altLang="ja-JP" dirty="0"/>
          </a:p>
          <a:p>
            <a:pPr marL="342900" indent="-342900" fontAlgn="base" hangingPunct="0">
              <a:lnSpc>
                <a:spcPct val="100000"/>
              </a:lnSpc>
              <a:spcBef>
                <a:spcPts val="600"/>
              </a:spcBef>
              <a:buFont typeface="+mj-ea"/>
              <a:buAutoNum type="circleNumDbPlain"/>
            </a:pPr>
            <a:r>
              <a:rPr lang="ja-JP" altLang="en-US" sz="1800" kern="100" dirty="0">
                <a:cs typeface="Times New Roman" panose="02020603050405020304" pitchFamily="18" charset="0"/>
              </a:rPr>
              <a:t>物理的リスク</a:t>
            </a:r>
            <a:endParaRPr lang="en-US" altLang="ja-JP" sz="1800" kern="100" dirty="0">
              <a:cs typeface="Times New Roman" panose="02020603050405020304" pitchFamily="18" charset="0"/>
            </a:endParaRPr>
          </a:p>
          <a:p>
            <a:pPr marL="252000" lvl="2" indent="0">
              <a:buNone/>
            </a:pPr>
            <a:r>
              <a:rPr lang="ja-JP" altLang="en-US" sz="1600" dirty="0"/>
              <a:t>・・・気候変動に起因する自然災害等により顕在化するリスクのこと。</a:t>
            </a:r>
          </a:p>
        </p:txBody>
      </p:sp>
      <p:grpSp>
        <p:nvGrpSpPr>
          <p:cNvPr id="34" name="グループ化 33">
            <a:extLst>
              <a:ext uri="{FF2B5EF4-FFF2-40B4-BE49-F238E27FC236}">
                <a16:creationId xmlns:a16="http://schemas.microsoft.com/office/drawing/2014/main" id="{F5E5988E-7746-36A2-EF39-9ABD4AE5729B}"/>
              </a:ext>
            </a:extLst>
          </p:cNvPr>
          <p:cNvGrpSpPr/>
          <p:nvPr/>
        </p:nvGrpSpPr>
        <p:grpSpPr>
          <a:xfrm>
            <a:off x="1681735" y="4288190"/>
            <a:ext cx="7324856" cy="1453768"/>
            <a:chOff x="1735760" y="4544124"/>
            <a:chExt cx="7324856" cy="1453768"/>
          </a:xfrm>
        </p:grpSpPr>
        <p:grpSp>
          <p:nvGrpSpPr>
            <p:cNvPr id="32" name="グループ化 31">
              <a:extLst>
                <a:ext uri="{FF2B5EF4-FFF2-40B4-BE49-F238E27FC236}">
                  <a16:creationId xmlns:a16="http://schemas.microsoft.com/office/drawing/2014/main" id="{78255C39-4B91-DE92-AEFC-E317EE382806}"/>
                </a:ext>
              </a:extLst>
            </p:cNvPr>
            <p:cNvGrpSpPr/>
            <p:nvPr/>
          </p:nvGrpSpPr>
          <p:grpSpPr>
            <a:xfrm>
              <a:off x="2870828" y="5004853"/>
              <a:ext cx="4950156" cy="756486"/>
              <a:chOff x="2870828" y="5004853"/>
              <a:chExt cx="4950156" cy="756486"/>
            </a:xfrm>
          </p:grpSpPr>
          <p:cxnSp>
            <p:nvCxnSpPr>
              <p:cNvPr id="12" name="直線コネクタ 11">
                <a:extLst>
                  <a:ext uri="{FF2B5EF4-FFF2-40B4-BE49-F238E27FC236}">
                    <a16:creationId xmlns:a16="http://schemas.microsoft.com/office/drawing/2014/main" id="{3B063B7A-101B-CF04-4F80-766D235D7E3E}"/>
                  </a:ext>
                </a:extLst>
              </p:cNvPr>
              <p:cNvCxnSpPr>
                <a:cxnSpLocks/>
              </p:cNvCxnSpPr>
              <p:nvPr/>
            </p:nvCxnSpPr>
            <p:spPr>
              <a:xfrm>
                <a:off x="7820984" y="5228965"/>
                <a:ext cx="0" cy="532374"/>
              </a:xfrm>
              <a:prstGeom prst="line">
                <a:avLst/>
              </a:prstGeom>
              <a:ln w="19050" cap="sq" cmpd="sng" algn="ctr">
                <a:solidFill>
                  <a:srgbClr val="595757"/>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17577B0C-A52B-FDF3-59DE-3F501248F5A8}"/>
                  </a:ext>
                </a:extLst>
              </p:cNvPr>
              <p:cNvCxnSpPr>
                <a:cxnSpLocks/>
              </p:cNvCxnSpPr>
              <p:nvPr/>
            </p:nvCxnSpPr>
            <p:spPr>
              <a:xfrm>
                <a:off x="2870828" y="5228965"/>
                <a:ext cx="0" cy="532374"/>
              </a:xfrm>
              <a:prstGeom prst="line">
                <a:avLst/>
              </a:prstGeom>
              <a:ln w="19050" cap="sq" cmpd="sng" algn="ctr">
                <a:solidFill>
                  <a:srgbClr val="595757"/>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553197A8-176A-770B-8A95-04046EE6CE06}"/>
                  </a:ext>
                </a:extLst>
              </p:cNvPr>
              <p:cNvCxnSpPr/>
              <p:nvPr/>
            </p:nvCxnSpPr>
            <p:spPr>
              <a:xfrm>
                <a:off x="5345906" y="5004853"/>
                <a:ext cx="0" cy="216000"/>
              </a:xfrm>
              <a:prstGeom prst="line">
                <a:avLst/>
              </a:prstGeom>
              <a:ln w="19050" cap="sq" cmpd="sng" algn="ctr">
                <a:solidFill>
                  <a:srgbClr val="595757"/>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6294151A-62AC-0277-A14B-485BE1E67FD2}"/>
                  </a:ext>
                </a:extLst>
              </p:cNvPr>
              <p:cNvCxnSpPr>
                <a:cxnSpLocks/>
              </p:cNvCxnSpPr>
              <p:nvPr/>
            </p:nvCxnSpPr>
            <p:spPr>
              <a:xfrm>
                <a:off x="2870828" y="5228965"/>
                <a:ext cx="4950156" cy="0"/>
              </a:xfrm>
              <a:prstGeom prst="line">
                <a:avLst/>
              </a:prstGeom>
              <a:ln w="19050" cap="sq" cmpd="sng" algn="ctr">
                <a:solidFill>
                  <a:srgbClr val="595757"/>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29" name="グループ化 28">
              <a:extLst>
                <a:ext uri="{FF2B5EF4-FFF2-40B4-BE49-F238E27FC236}">
                  <a16:creationId xmlns:a16="http://schemas.microsoft.com/office/drawing/2014/main" id="{33A42610-7FB9-07AD-AB58-13FF2350653F}"/>
                </a:ext>
              </a:extLst>
            </p:cNvPr>
            <p:cNvGrpSpPr/>
            <p:nvPr/>
          </p:nvGrpSpPr>
          <p:grpSpPr>
            <a:xfrm>
              <a:off x="1735760" y="4544124"/>
              <a:ext cx="7324856" cy="1453768"/>
              <a:chOff x="1735760" y="4544124"/>
              <a:chExt cx="7324856" cy="1453768"/>
            </a:xfrm>
          </p:grpSpPr>
          <p:sp>
            <p:nvSpPr>
              <p:cNvPr id="16" name="Text Box 6">
                <a:extLst>
                  <a:ext uri="{FF2B5EF4-FFF2-40B4-BE49-F238E27FC236}">
                    <a16:creationId xmlns:a16="http://schemas.microsoft.com/office/drawing/2014/main" id="{70B0B54A-37AC-601B-48D0-4A86A410B4A6}"/>
                  </a:ext>
                </a:extLst>
              </p:cNvPr>
              <p:cNvSpPr txBox="1">
                <a:spLocks noChangeAspect="1" noChangeArrowheads="1"/>
              </p:cNvSpPr>
              <p:nvPr/>
            </p:nvSpPr>
            <p:spPr bwMode="gray">
              <a:xfrm>
                <a:off x="4104560" y="4544124"/>
                <a:ext cx="2368800" cy="436255"/>
              </a:xfrm>
              <a:prstGeom prst="rect">
                <a:avLst/>
              </a:prstGeom>
              <a:solidFill>
                <a:srgbClr val="3C82F5"/>
              </a:solidFill>
              <a:ln w="12700" cap="sq" cmpd="sng" algn="ctr">
                <a:solidFill>
                  <a:srgbClr val="3C82F5"/>
                </a:solidFill>
                <a:prstDash val="solid"/>
                <a:miter lim="800000"/>
                <a:headEnd type="none" w="med" len="med"/>
                <a:tailEnd type="none" w="med" len="med"/>
              </a:ln>
              <a:effectLst/>
            </p:spPr>
            <p:txBody>
              <a:bodyPr lIns="72000" tIns="72000" rIns="72000" bIns="72000" anchor="t" anchorCtr="0">
                <a:spAutoFit/>
              </a:bodyPr>
              <a:lstStyle>
                <a:lvl1pPr algn="l" fontAlgn="base">
                  <a:defRPr kumimoji="1" sz="2400">
                    <a:solidFill>
                      <a:schemeClr val="tx1"/>
                    </a:solidFill>
                    <a:latin typeface="Times New Roman" pitchFamily="18" charset="0"/>
                    <a:ea typeface="ＭＳ Ｐゴシック" charset="-128"/>
                  </a:defRPr>
                </a:lvl1pPr>
                <a:lvl2pPr marL="742950" indent="-285750" algn="l" fontAlgn="base">
                  <a:defRPr kumimoji="1" sz="2400">
                    <a:solidFill>
                      <a:schemeClr val="tx1"/>
                    </a:solidFill>
                    <a:latin typeface="Times New Roman" pitchFamily="18" charset="0"/>
                    <a:ea typeface="ＭＳ Ｐゴシック" charset="-128"/>
                  </a:defRPr>
                </a:lvl2pPr>
                <a:lvl3pPr marL="1143000" indent="-228600" algn="l" fontAlgn="base">
                  <a:defRPr kumimoji="1" sz="2400">
                    <a:solidFill>
                      <a:schemeClr val="tx1"/>
                    </a:solidFill>
                    <a:latin typeface="Times New Roman" pitchFamily="18" charset="0"/>
                    <a:ea typeface="ＭＳ Ｐゴシック" charset="-128"/>
                  </a:defRPr>
                </a:lvl3pPr>
                <a:lvl4pPr marL="1600200" indent="-228600" algn="l" fontAlgn="base">
                  <a:defRPr kumimoji="1" sz="2400">
                    <a:solidFill>
                      <a:schemeClr val="tx1"/>
                    </a:solidFill>
                    <a:latin typeface="Times New Roman" pitchFamily="18" charset="0"/>
                    <a:ea typeface="ＭＳ Ｐゴシック" charset="-128"/>
                  </a:defRPr>
                </a:lvl4pPr>
                <a:lvl5pPr marL="2057400" indent="-228600" algn="l" fontAlgn="base">
                  <a:defRPr kumimoji="1" sz="2400">
                    <a:solidFill>
                      <a:schemeClr val="tx1"/>
                    </a:solidFill>
                    <a:latin typeface="Times New Roman" pitchFamily="18" charset="0"/>
                    <a:ea typeface="ＭＳ Ｐゴシック" charset="-128"/>
                  </a:defRPr>
                </a:lvl5pPr>
                <a:lvl6pPr marL="2514600" indent="-228600" fontAlgn="base">
                  <a:spcBef>
                    <a:spcPct val="0"/>
                  </a:spcBef>
                  <a:spcAft>
                    <a:spcPct val="0"/>
                  </a:spcAft>
                  <a:defRPr kumimoji="1" sz="2400">
                    <a:solidFill>
                      <a:schemeClr val="tx1"/>
                    </a:solidFill>
                    <a:latin typeface="Times New Roman" pitchFamily="18" charset="0"/>
                    <a:ea typeface="ＭＳ Ｐゴシック" charset="-128"/>
                  </a:defRPr>
                </a:lvl6pPr>
                <a:lvl7pPr marL="2971800" indent="-228600" fontAlgn="base">
                  <a:spcBef>
                    <a:spcPct val="0"/>
                  </a:spcBef>
                  <a:spcAft>
                    <a:spcPct val="0"/>
                  </a:spcAft>
                  <a:defRPr kumimoji="1" sz="2400">
                    <a:solidFill>
                      <a:schemeClr val="tx1"/>
                    </a:solidFill>
                    <a:latin typeface="Times New Roman" pitchFamily="18" charset="0"/>
                    <a:ea typeface="ＭＳ Ｐゴシック" charset="-128"/>
                  </a:defRPr>
                </a:lvl7pPr>
                <a:lvl8pPr marL="3429000" indent="-228600" fontAlgn="base">
                  <a:spcBef>
                    <a:spcPct val="0"/>
                  </a:spcBef>
                  <a:spcAft>
                    <a:spcPct val="0"/>
                  </a:spcAft>
                  <a:defRPr kumimoji="1" sz="2400">
                    <a:solidFill>
                      <a:schemeClr val="tx1"/>
                    </a:solidFill>
                    <a:latin typeface="Times New Roman" pitchFamily="18" charset="0"/>
                    <a:ea typeface="ＭＳ Ｐゴシック" charset="-128"/>
                  </a:defRPr>
                </a:lvl8pPr>
                <a:lvl9pPr marL="3886200" indent="-228600" fontAlgn="base">
                  <a:spcBef>
                    <a:spcPct val="0"/>
                  </a:spcBef>
                  <a:spcAft>
                    <a:spcPct val="0"/>
                  </a:spcAft>
                  <a:defRPr kumimoji="1" sz="2400">
                    <a:solidFill>
                      <a:schemeClr val="tx1"/>
                    </a:solidFill>
                    <a:latin typeface="Times New Roman" pitchFamily="18" charset="0"/>
                    <a:ea typeface="ＭＳ Ｐゴシック" charset="-128"/>
                  </a:defRPr>
                </a:lvl9pPr>
              </a:lstStyle>
              <a:p>
                <a:pPr algn="ctr">
                  <a:lnSpc>
                    <a:spcPct val="110000"/>
                  </a:lnSpc>
                  <a:buClr>
                    <a:schemeClr val="accent2"/>
                  </a:buClr>
                </a:pPr>
                <a:r>
                  <a:rPr lang="ja-JP" altLang="en-US" sz="2000" b="1" spc="130">
                    <a:solidFill>
                      <a:schemeClr val="bg1"/>
                    </a:solidFill>
                    <a:latin typeface="BIZ UDPゴシック" panose="020B0400000000000000" pitchFamily="50" charset="-128"/>
                    <a:ea typeface="BIZ UDPゴシック" panose="020B0400000000000000" pitchFamily="50" charset="-128"/>
                    <a:sym typeface="BIZ UDPゴシック" panose="020B0400000000000000" pitchFamily="50" charset="-128"/>
                  </a:rPr>
                  <a:t>気候関連リスク</a:t>
                </a:r>
                <a:endParaRPr lang="en-US" altLang="ja-JP" sz="2000" b="1" spc="130">
                  <a:solidFill>
                    <a:schemeClr val="bg1"/>
                  </a:solidFill>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17" name="Text Box 6">
                <a:extLst>
                  <a:ext uri="{FF2B5EF4-FFF2-40B4-BE49-F238E27FC236}">
                    <a16:creationId xmlns:a16="http://schemas.microsoft.com/office/drawing/2014/main" id="{08ED10D5-21BB-63C0-E51F-B1468865567D}"/>
                  </a:ext>
                </a:extLst>
              </p:cNvPr>
              <p:cNvSpPr txBox="1">
                <a:spLocks noChangeAspect="1" noChangeArrowheads="1"/>
              </p:cNvSpPr>
              <p:nvPr/>
            </p:nvSpPr>
            <p:spPr bwMode="gray">
              <a:xfrm>
                <a:off x="6691816" y="5543211"/>
                <a:ext cx="2368800" cy="436255"/>
              </a:xfrm>
              <a:prstGeom prst="rect">
                <a:avLst/>
              </a:prstGeom>
              <a:solidFill>
                <a:srgbClr val="80AEF8"/>
              </a:solidFill>
              <a:ln w="12700" cap="sq" cmpd="sng" algn="ctr">
                <a:solidFill>
                  <a:srgbClr val="80AEF8"/>
                </a:solidFill>
                <a:prstDash val="solid"/>
                <a:miter lim="800000"/>
                <a:headEnd type="none" w="med" len="med"/>
                <a:tailEnd type="none" w="med" len="med"/>
              </a:ln>
              <a:effectLst/>
            </p:spPr>
            <p:txBody>
              <a:bodyPr lIns="72000" tIns="72000" rIns="72000" bIns="72000" anchor="t" anchorCtr="0">
                <a:spAutoFit/>
              </a:bodyPr>
              <a:lstStyle>
                <a:lvl1pPr algn="l" fontAlgn="base">
                  <a:defRPr kumimoji="1" sz="2400">
                    <a:solidFill>
                      <a:schemeClr val="tx1"/>
                    </a:solidFill>
                    <a:latin typeface="Times New Roman" pitchFamily="18" charset="0"/>
                    <a:ea typeface="ＭＳ Ｐゴシック" charset="-128"/>
                  </a:defRPr>
                </a:lvl1pPr>
                <a:lvl2pPr marL="742950" indent="-285750" algn="l" fontAlgn="base">
                  <a:defRPr kumimoji="1" sz="2400">
                    <a:solidFill>
                      <a:schemeClr val="tx1"/>
                    </a:solidFill>
                    <a:latin typeface="Times New Roman" pitchFamily="18" charset="0"/>
                    <a:ea typeface="ＭＳ Ｐゴシック" charset="-128"/>
                  </a:defRPr>
                </a:lvl2pPr>
                <a:lvl3pPr marL="1143000" indent="-228600" algn="l" fontAlgn="base">
                  <a:defRPr kumimoji="1" sz="2400">
                    <a:solidFill>
                      <a:schemeClr val="tx1"/>
                    </a:solidFill>
                    <a:latin typeface="Times New Roman" pitchFamily="18" charset="0"/>
                    <a:ea typeface="ＭＳ Ｐゴシック" charset="-128"/>
                  </a:defRPr>
                </a:lvl3pPr>
                <a:lvl4pPr marL="1600200" indent="-228600" algn="l" fontAlgn="base">
                  <a:defRPr kumimoji="1" sz="2400">
                    <a:solidFill>
                      <a:schemeClr val="tx1"/>
                    </a:solidFill>
                    <a:latin typeface="Times New Roman" pitchFamily="18" charset="0"/>
                    <a:ea typeface="ＭＳ Ｐゴシック" charset="-128"/>
                  </a:defRPr>
                </a:lvl4pPr>
                <a:lvl5pPr marL="2057400" indent="-228600" algn="l" fontAlgn="base">
                  <a:defRPr kumimoji="1" sz="2400">
                    <a:solidFill>
                      <a:schemeClr val="tx1"/>
                    </a:solidFill>
                    <a:latin typeface="Times New Roman" pitchFamily="18" charset="0"/>
                    <a:ea typeface="ＭＳ Ｐゴシック" charset="-128"/>
                  </a:defRPr>
                </a:lvl5pPr>
                <a:lvl6pPr marL="2514600" indent="-228600" fontAlgn="base">
                  <a:spcBef>
                    <a:spcPct val="0"/>
                  </a:spcBef>
                  <a:spcAft>
                    <a:spcPct val="0"/>
                  </a:spcAft>
                  <a:defRPr kumimoji="1" sz="2400">
                    <a:solidFill>
                      <a:schemeClr val="tx1"/>
                    </a:solidFill>
                    <a:latin typeface="Times New Roman" pitchFamily="18" charset="0"/>
                    <a:ea typeface="ＭＳ Ｐゴシック" charset="-128"/>
                  </a:defRPr>
                </a:lvl6pPr>
                <a:lvl7pPr marL="2971800" indent="-228600" fontAlgn="base">
                  <a:spcBef>
                    <a:spcPct val="0"/>
                  </a:spcBef>
                  <a:spcAft>
                    <a:spcPct val="0"/>
                  </a:spcAft>
                  <a:defRPr kumimoji="1" sz="2400">
                    <a:solidFill>
                      <a:schemeClr val="tx1"/>
                    </a:solidFill>
                    <a:latin typeface="Times New Roman" pitchFamily="18" charset="0"/>
                    <a:ea typeface="ＭＳ Ｐゴシック" charset="-128"/>
                  </a:defRPr>
                </a:lvl7pPr>
                <a:lvl8pPr marL="3429000" indent="-228600" fontAlgn="base">
                  <a:spcBef>
                    <a:spcPct val="0"/>
                  </a:spcBef>
                  <a:spcAft>
                    <a:spcPct val="0"/>
                  </a:spcAft>
                  <a:defRPr kumimoji="1" sz="2400">
                    <a:solidFill>
                      <a:schemeClr val="tx1"/>
                    </a:solidFill>
                    <a:latin typeface="Times New Roman" pitchFamily="18" charset="0"/>
                    <a:ea typeface="ＭＳ Ｐゴシック" charset="-128"/>
                  </a:defRPr>
                </a:lvl8pPr>
                <a:lvl9pPr marL="3886200" indent="-228600" fontAlgn="base">
                  <a:spcBef>
                    <a:spcPct val="0"/>
                  </a:spcBef>
                  <a:spcAft>
                    <a:spcPct val="0"/>
                  </a:spcAft>
                  <a:defRPr kumimoji="1" sz="2400">
                    <a:solidFill>
                      <a:schemeClr val="tx1"/>
                    </a:solidFill>
                    <a:latin typeface="Times New Roman" pitchFamily="18" charset="0"/>
                    <a:ea typeface="ＭＳ Ｐゴシック" charset="-128"/>
                  </a:defRPr>
                </a:lvl9pPr>
              </a:lstStyle>
              <a:p>
                <a:pPr algn="ctr">
                  <a:lnSpc>
                    <a:spcPct val="110000"/>
                  </a:lnSpc>
                  <a:buClr>
                    <a:schemeClr val="accent2"/>
                  </a:buClr>
                </a:pPr>
                <a:r>
                  <a:rPr lang="ja-JP" altLang="en-US" sz="2000" b="1" spc="130">
                    <a:latin typeface="BIZ UDPゴシック" panose="020B0400000000000000" pitchFamily="50" charset="-128"/>
                    <a:ea typeface="BIZ UDPゴシック" panose="020B0400000000000000" pitchFamily="50" charset="-128"/>
                    <a:sym typeface="BIZ UDPゴシック" panose="020B0400000000000000" pitchFamily="50" charset="-128"/>
                  </a:rPr>
                  <a:t>②物理的リスク</a:t>
                </a:r>
                <a:endParaRPr lang="en-US" altLang="ja-JP" sz="2000" b="1" spc="130">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sp>
            <p:nvSpPr>
              <p:cNvPr id="18" name="Text Box 6">
                <a:extLst>
                  <a:ext uri="{FF2B5EF4-FFF2-40B4-BE49-F238E27FC236}">
                    <a16:creationId xmlns:a16="http://schemas.microsoft.com/office/drawing/2014/main" id="{1C4D481C-4405-E79F-B7C2-0B12A883563D}"/>
                  </a:ext>
                </a:extLst>
              </p:cNvPr>
              <p:cNvSpPr txBox="1">
                <a:spLocks noChangeAspect="1" noChangeArrowheads="1"/>
              </p:cNvSpPr>
              <p:nvPr/>
            </p:nvSpPr>
            <p:spPr bwMode="gray">
              <a:xfrm>
                <a:off x="1735760" y="5561637"/>
                <a:ext cx="2368800" cy="436255"/>
              </a:xfrm>
              <a:prstGeom prst="rect">
                <a:avLst/>
              </a:prstGeom>
              <a:solidFill>
                <a:srgbClr val="80AEF8"/>
              </a:solidFill>
              <a:ln w="12700" cap="sq" cmpd="sng" algn="ctr">
                <a:solidFill>
                  <a:srgbClr val="80AEF8"/>
                </a:solidFill>
                <a:prstDash val="solid"/>
                <a:miter lim="800000"/>
                <a:headEnd type="none" w="med" len="med"/>
                <a:tailEnd type="none" w="med" len="med"/>
              </a:ln>
              <a:effectLst/>
            </p:spPr>
            <p:txBody>
              <a:bodyPr lIns="72000" tIns="72000" rIns="72000" bIns="72000" anchor="t" anchorCtr="0">
                <a:spAutoFit/>
              </a:bodyPr>
              <a:lstStyle>
                <a:lvl1pPr algn="l" fontAlgn="base">
                  <a:defRPr kumimoji="1" sz="2400">
                    <a:solidFill>
                      <a:schemeClr val="tx1"/>
                    </a:solidFill>
                    <a:latin typeface="Times New Roman" pitchFamily="18" charset="0"/>
                    <a:ea typeface="ＭＳ Ｐゴシック" charset="-128"/>
                  </a:defRPr>
                </a:lvl1pPr>
                <a:lvl2pPr marL="742950" indent="-285750" algn="l" fontAlgn="base">
                  <a:defRPr kumimoji="1" sz="2400">
                    <a:solidFill>
                      <a:schemeClr val="tx1"/>
                    </a:solidFill>
                    <a:latin typeface="Times New Roman" pitchFamily="18" charset="0"/>
                    <a:ea typeface="ＭＳ Ｐゴシック" charset="-128"/>
                  </a:defRPr>
                </a:lvl2pPr>
                <a:lvl3pPr marL="1143000" indent="-228600" algn="l" fontAlgn="base">
                  <a:defRPr kumimoji="1" sz="2400">
                    <a:solidFill>
                      <a:schemeClr val="tx1"/>
                    </a:solidFill>
                    <a:latin typeface="Times New Roman" pitchFamily="18" charset="0"/>
                    <a:ea typeface="ＭＳ Ｐゴシック" charset="-128"/>
                  </a:defRPr>
                </a:lvl3pPr>
                <a:lvl4pPr marL="1600200" indent="-228600" algn="l" fontAlgn="base">
                  <a:defRPr kumimoji="1" sz="2400">
                    <a:solidFill>
                      <a:schemeClr val="tx1"/>
                    </a:solidFill>
                    <a:latin typeface="Times New Roman" pitchFamily="18" charset="0"/>
                    <a:ea typeface="ＭＳ Ｐゴシック" charset="-128"/>
                  </a:defRPr>
                </a:lvl4pPr>
                <a:lvl5pPr marL="2057400" indent="-228600" algn="l" fontAlgn="base">
                  <a:defRPr kumimoji="1" sz="2400">
                    <a:solidFill>
                      <a:schemeClr val="tx1"/>
                    </a:solidFill>
                    <a:latin typeface="Times New Roman" pitchFamily="18" charset="0"/>
                    <a:ea typeface="ＭＳ Ｐゴシック" charset="-128"/>
                  </a:defRPr>
                </a:lvl5pPr>
                <a:lvl6pPr marL="2514600" indent="-228600" fontAlgn="base">
                  <a:spcBef>
                    <a:spcPct val="0"/>
                  </a:spcBef>
                  <a:spcAft>
                    <a:spcPct val="0"/>
                  </a:spcAft>
                  <a:defRPr kumimoji="1" sz="2400">
                    <a:solidFill>
                      <a:schemeClr val="tx1"/>
                    </a:solidFill>
                    <a:latin typeface="Times New Roman" pitchFamily="18" charset="0"/>
                    <a:ea typeface="ＭＳ Ｐゴシック" charset="-128"/>
                  </a:defRPr>
                </a:lvl6pPr>
                <a:lvl7pPr marL="2971800" indent="-228600" fontAlgn="base">
                  <a:spcBef>
                    <a:spcPct val="0"/>
                  </a:spcBef>
                  <a:spcAft>
                    <a:spcPct val="0"/>
                  </a:spcAft>
                  <a:defRPr kumimoji="1" sz="2400">
                    <a:solidFill>
                      <a:schemeClr val="tx1"/>
                    </a:solidFill>
                    <a:latin typeface="Times New Roman" pitchFamily="18" charset="0"/>
                    <a:ea typeface="ＭＳ Ｐゴシック" charset="-128"/>
                  </a:defRPr>
                </a:lvl7pPr>
                <a:lvl8pPr marL="3429000" indent="-228600" fontAlgn="base">
                  <a:spcBef>
                    <a:spcPct val="0"/>
                  </a:spcBef>
                  <a:spcAft>
                    <a:spcPct val="0"/>
                  </a:spcAft>
                  <a:defRPr kumimoji="1" sz="2400">
                    <a:solidFill>
                      <a:schemeClr val="tx1"/>
                    </a:solidFill>
                    <a:latin typeface="Times New Roman" pitchFamily="18" charset="0"/>
                    <a:ea typeface="ＭＳ Ｐゴシック" charset="-128"/>
                  </a:defRPr>
                </a:lvl8pPr>
                <a:lvl9pPr marL="3886200" indent="-228600" fontAlgn="base">
                  <a:spcBef>
                    <a:spcPct val="0"/>
                  </a:spcBef>
                  <a:spcAft>
                    <a:spcPct val="0"/>
                  </a:spcAft>
                  <a:defRPr kumimoji="1" sz="2400">
                    <a:solidFill>
                      <a:schemeClr val="tx1"/>
                    </a:solidFill>
                    <a:latin typeface="Times New Roman" pitchFamily="18" charset="0"/>
                    <a:ea typeface="ＭＳ Ｐゴシック" charset="-128"/>
                  </a:defRPr>
                </a:lvl9pPr>
              </a:lstStyle>
              <a:p>
                <a:pPr algn="ctr">
                  <a:lnSpc>
                    <a:spcPct val="110000"/>
                  </a:lnSpc>
                  <a:buClr>
                    <a:schemeClr val="accent2"/>
                  </a:buClr>
                </a:pPr>
                <a:r>
                  <a:rPr lang="ja-JP" altLang="en-US" sz="2000" b="1" spc="130" dirty="0">
                    <a:latin typeface="BIZ UDPゴシック" panose="020B0400000000000000" pitchFamily="50" charset="-128"/>
                    <a:ea typeface="BIZ UDPゴシック" panose="020B0400000000000000" pitchFamily="50" charset="-128"/>
                    <a:sym typeface="BIZ UDPゴシック" panose="020B0400000000000000" pitchFamily="50" charset="-128"/>
                  </a:rPr>
                  <a:t>①移行リスク</a:t>
                </a:r>
                <a:endParaRPr lang="en-US" altLang="ja-JP" sz="2000" b="1" spc="130" dirty="0">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grpSp>
      </p:grpSp>
      <p:sp>
        <p:nvSpPr>
          <p:cNvPr id="5" name="タイトル 3">
            <a:extLst>
              <a:ext uri="{FF2B5EF4-FFF2-40B4-BE49-F238E27FC236}">
                <a16:creationId xmlns:a16="http://schemas.microsoft.com/office/drawing/2014/main" id="{67E61BDE-6EC6-144D-7360-8D5E03720E24}"/>
              </a:ext>
            </a:extLst>
          </p:cNvPr>
          <p:cNvSpPr>
            <a:spLocks noGrp="1"/>
          </p:cNvSpPr>
          <p:nvPr>
            <p:ph type="title"/>
          </p:nvPr>
        </p:nvSpPr>
        <p:spPr>
          <a:xfrm>
            <a:off x="539906" y="360696"/>
            <a:ext cx="9216000" cy="216000"/>
          </a:xfrm>
        </p:spPr>
        <p:txBody>
          <a:bodyPr vert="horz">
            <a:noAutofit/>
          </a:bodyPr>
          <a:lstStyle/>
          <a:p>
            <a:r>
              <a:rPr lang="en-US" altLang="ja-JP"/>
              <a:t>1</a:t>
            </a:r>
            <a:r>
              <a:rPr lang="ja-JP" altLang="en-US"/>
              <a:t>章．気候変動に係るリスク</a:t>
            </a:r>
          </a:p>
        </p:txBody>
      </p:sp>
      <p:sp>
        <p:nvSpPr>
          <p:cNvPr id="6" name="テキスト プレースホルダー 6">
            <a:extLst>
              <a:ext uri="{FF2B5EF4-FFF2-40B4-BE49-F238E27FC236}">
                <a16:creationId xmlns:a16="http://schemas.microsoft.com/office/drawing/2014/main" id="{00782BD5-3724-C89B-4DD8-ADD0EC9AE2FC}"/>
              </a:ext>
            </a:extLst>
          </p:cNvPr>
          <p:cNvSpPr txBox="1">
            <a:spLocks/>
          </p:cNvSpPr>
          <p:nvPr/>
        </p:nvSpPr>
        <p:spPr>
          <a:xfrm>
            <a:off x="1688001" y="5758936"/>
            <a:ext cx="3459905" cy="1368388"/>
          </a:xfrm>
          <a:prstGeom prst="rect">
            <a:avLst/>
          </a:prstGeom>
        </p:spPr>
        <p:txBody>
          <a:bodyPr vert="horz" wrap="square" lIns="0" tIns="0" rIns="0" bIns="0" rtlCol="0">
            <a:spAutoFit/>
          </a:bodyPr>
          <a:lstStyle>
            <a:lvl1pPr marL="252000" marR="0" indent="-252000" algn="l" defTabSz="1007772" rtl="0" eaLnBrk="1" fontAlgn="auto" latinLnBrk="0" hangingPunct="1">
              <a:lnSpc>
                <a:spcPct val="120000"/>
              </a:lnSpc>
              <a:spcBef>
                <a:spcPts val="0"/>
              </a:spcBef>
              <a:spcAft>
                <a:spcPts val="600"/>
              </a:spcAft>
              <a:buClr>
                <a:srgbClr val="003B83"/>
              </a:buClr>
              <a:buSzTx/>
              <a:buFont typeface="Wingdings" panose="05000000000000000000" pitchFamily="2" charset="2"/>
              <a:buChar char="l"/>
              <a:tabLst/>
              <a:defRPr kumimoji="1" sz="1600" b="1" kern="1200" spc="120" baseline="0">
                <a:solidFill>
                  <a:srgbClr val="000000"/>
                </a:solidFill>
                <a:latin typeface="BIZ UDPゴシック" panose="020B0400000000000000" pitchFamily="50" charset="-128"/>
                <a:ea typeface="BIZ UDPゴシック" panose="020B0400000000000000" pitchFamily="50" charset="-128"/>
                <a:cs typeface="+mn-cs"/>
                <a:sym typeface="BIZ UDPゴシック" panose="020B0400000000000000" pitchFamily="50" charset="-128"/>
              </a:defRPr>
            </a:lvl1pPr>
            <a:lvl2pPr marL="252000" marR="0" indent="-216000" algn="l" defTabSz="1007772" rtl="0" eaLnBrk="1" fontAlgn="auto" latinLnBrk="0" hangingPunct="1">
              <a:lnSpc>
                <a:spcPct val="120000"/>
              </a:lnSpc>
              <a:spcBef>
                <a:spcPts val="0"/>
              </a:spcBef>
              <a:spcAft>
                <a:spcPts val="600"/>
              </a:spcAft>
              <a:buClr>
                <a:srgbClr val="3C82F4"/>
              </a:buClr>
              <a:buSzPct val="70000"/>
              <a:buFont typeface="Wingdings" panose="05000000000000000000" pitchFamily="2" charset="2"/>
              <a:buChar char="l"/>
              <a:tabLst/>
              <a:defRPr kumimoji="1" sz="1600" b="0" kern="1200" spc="120" baseline="0">
                <a:solidFill>
                  <a:srgbClr val="000000"/>
                </a:solidFill>
                <a:latin typeface="BIZ UDPゴシック" panose="020B0400000000000000" pitchFamily="50" charset="-128"/>
                <a:ea typeface="BIZ UDPゴシック" panose="020B0400000000000000" pitchFamily="50" charset="-128"/>
                <a:cs typeface="+mn-cs"/>
                <a:sym typeface="BIZ UDPゴシック" panose="020B0400000000000000" pitchFamily="50" charset="-128"/>
              </a:defRPr>
            </a:lvl2pPr>
            <a:lvl3pPr marL="396000" marR="0" indent="-144000" algn="l" defTabSz="1007772" rtl="0" eaLnBrk="1" fontAlgn="auto" latinLnBrk="0" hangingPunct="1">
              <a:lnSpc>
                <a:spcPct val="120000"/>
              </a:lnSpc>
              <a:spcBef>
                <a:spcPts val="0"/>
              </a:spcBef>
              <a:spcAft>
                <a:spcPts val="600"/>
              </a:spcAft>
              <a:buClr>
                <a:srgbClr val="000000"/>
              </a:buClr>
              <a:buSzTx/>
              <a:buFont typeface="BIZ UDPゴシック" panose="020B0400000000000000" pitchFamily="50" charset="-128"/>
              <a:buChar char="-"/>
              <a:tabLst/>
              <a:defRPr kumimoji="1" sz="1400" b="0" kern="1200" spc="120" baseline="0">
                <a:solidFill>
                  <a:srgbClr val="000000"/>
                </a:solidFill>
                <a:latin typeface="BIZ UDPゴシック" panose="020B0400000000000000" pitchFamily="50" charset="-128"/>
                <a:ea typeface="BIZ UDPゴシック" panose="020B0400000000000000" pitchFamily="50" charset="-128"/>
                <a:cs typeface="+mn-cs"/>
                <a:sym typeface="BIZ UDPゴシック" panose="020B0400000000000000" pitchFamily="50" charset="-128"/>
              </a:defRPr>
            </a:lvl3pPr>
            <a:lvl4pPr marL="540000" marR="0" indent="-144000" algn="l" defTabSz="1007772" rtl="0" eaLnBrk="1" fontAlgn="auto" latinLnBrk="0" hangingPunct="1">
              <a:lnSpc>
                <a:spcPct val="120000"/>
              </a:lnSpc>
              <a:spcBef>
                <a:spcPts val="0"/>
              </a:spcBef>
              <a:spcAft>
                <a:spcPts val="400"/>
              </a:spcAft>
              <a:buClr>
                <a:srgbClr val="595758"/>
              </a:buClr>
              <a:buSzTx/>
              <a:buFont typeface="Arial" panose="020B0604020202020204" pitchFamily="34" charset="0"/>
              <a:buChar char="•"/>
              <a:tabLst/>
              <a:defRPr kumimoji="1" sz="1200" b="0" kern="1200" spc="120" baseline="0">
                <a:solidFill>
                  <a:srgbClr val="000000"/>
                </a:solidFill>
                <a:latin typeface="BIZ UDPゴシック" panose="020B0400000000000000" pitchFamily="50" charset="-128"/>
                <a:ea typeface="BIZ UDPゴシック" panose="020B0400000000000000" pitchFamily="50" charset="-128"/>
                <a:cs typeface="+mn-cs"/>
                <a:sym typeface="BIZ UDPゴシック" panose="020B0400000000000000" pitchFamily="50" charset="-128"/>
              </a:defRPr>
            </a:lvl4pPr>
            <a:lvl5pPr marL="648000" marR="0" indent="-108000" algn="l" defTabSz="1007772" rtl="0" eaLnBrk="1" fontAlgn="auto" latinLnBrk="0" hangingPunct="1">
              <a:lnSpc>
                <a:spcPct val="120000"/>
              </a:lnSpc>
              <a:spcBef>
                <a:spcPts val="0"/>
              </a:spcBef>
              <a:spcAft>
                <a:spcPts val="400"/>
              </a:spcAft>
              <a:buClr>
                <a:srgbClr val="595758"/>
              </a:buClr>
              <a:buSzTx/>
              <a:buFont typeface="BIZ UDPゴシック" panose="020B0400000000000000" pitchFamily="50" charset="-128"/>
              <a:buChar char="-"/>
              <a:tabLst/>
              <a:defRPr kumimoji="1" sz="1050" b="0" kern="1200" spc="120" baseline="0">
                <a:solidFill>
                  <a:srgbClr val="000000"/>
                </a:solidFill>
                <a:latin typeface="BIZ UDPゴシック" panose="020B0400000000000000" pitchFamily="50" charset="-128"/>
                <a:ea typeface="BIZ UDPゴシック" panose="020B0400000000000000" pitchFamily="50" charset="-128"/>
                <a:cs typeface="+mn-cs"/>
                <a:sym typeface="BIZ UDPゴシック" panose="020B0400000000000000" pitchFamily="50" charset="-128"/>
              </a:defRPr>
            </a:lvl5pPr>
            <a:lvl6pPr marL="2771374"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260"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145"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032"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a:buFont typeface="Wingdings" panose="05000000000000000000" pitchFamily="2" charset="2"/>
              <a:buChar char="ü"/>
            </a:pPr>
            <a:r>
              <a:rPr lang="ja-JP" altLang="en-US" dirty="0"/>
              <a:t>法規制リスク</a:t>
            </a:r>
            <a:endParaRPr lang="en-US" altLang="ja-JP" dirty="0"/>
          </a:p>
          <a:p>
            <a:pPr>
              <a:buFont typeface="Wingdings" panose="05000000000000000000" pitchFamily="2" charset="2"/>
              <a:buChar char="ü"/>
            </a:pPr>
            <a:r>
              <a:rPr lang="ja-JP" altLang="en-US" dirty="0"/>
              <a:t>技術（テクノロジー）リスク</a:t>
            </a:r>
            <a:endParaRPr lang="en-US" altLang="ja-JP" dirty="0"/>
          </a:p>
          <a:p>
            <a:pPr>
              <a:buFont typeface="Wingdings" panose="05000000000000000000" pitchFamily="2" charset="2"/>
              <a:buChar char="ü"/>
            </a:pPr>
            <a:r>
              <a:rPr lang="ja-JP" altLang="en-US" dirty="0"/>
              <a:t>市場リスク</a:t>
            </a:r>
            <a:endParaRPr lang="en-US" altLang="ja-JP" dirty="0"/>
          </a:p>
          <a:p>
            <a:pPr>
              <a:buFont typeface="Wingdings" panose="05000000000000000000" pitchFamily="2" charset="2"/>
              <a:buChar char="ü"/>
            </a:pPr>
            <a:r>
              <a:rPr lang="ja-JP" altLang="en-US" dirty="0"/>
              <a:t>評判（レピュテーション）リスク</a:t>
            </a:r>
          </a:p>
        </p:txBody>
      </p:sp>
      <p:sp>
        <p:nvSpPr>
          <p:cNvPr id="7" name="テキスト プレースホルダー 6">
            <a:extLst>
              <a:ext uri="{FF2B5EF4-FFF2-40B4-BE49-F238E27FC236}">
                <a16:creationId xmlns:a16="http://schemas.microsoft.com/office/drawing/2014/main" id="{55510C8C-E375-2BA7-4080-941D2EF025DE}"/>
              </a:ext>
            </a:extLst>
          </p:cNvPr>
          <p:cNvSpPr txBox="1">
            <a:spLocks/>
          </p:cNvSpPr>
          <p:nvPr/>
        </p:nvSpPr>
        <p:spPr>
          <a:xfrm>
            <a:off x="6637791" y="5753991"/>
            <a:ext cx="2593758" cy="700513"/>
          </a:xfrm>
          <a:prstGeom prst="rect">
            <a:avLst/>
          </a:prstGeom>
        </p:spPr>
        <p:txBody>
          <a:bodyPr vert="horz" wrap="square" lIns="0" tIns="0" rIns="0" bIns="0" rtlCol="0">
            <a:spAutoFit/>
          </a:bodyPr>
          <a:lstStyle>
            <a:lvl1pPr marL="252000" marR="0" indent="-252000" algn="l" defTabSz="1007772" rtl="0" eaLnBrk="1" fontAlgn="auto" latinLnBrk="0" hangingPunct="1">
              <a:lnSpc>
                <a:spcPct val="120000"/>
              </a:lnSpc>
              <a:spcBef>
                <a:spcPts val="0"/>
              </a:spcBef>
              <a:spcAft>
                <a:spcPts val="600"/>
              </a:spcAft>
              <a:buClr>
                <a:srgbClr val="003B83"/>
              </a:buClr>
              <a:buSzTx/>
              <a:buFont typeface="Wingdings" panose="05000000000000000000" pitchFamily="2" charset="2"/>
              <a:buChar char="l"/>
              <a:tabLst/>
              <a:defRPr kumimoji="1" sz="1600" b="1" kern="1200" spc="120" baseline="0">
                <a:solidFill>
                  <a:srgbClr val="000000"/>
                </a:solidFill>
                <a:latin typeface="BIZ UDPゴシック" panose="020B0400000000000000" pitchFamily="50" charset="-128"/>
                <a:ea typeface="BIZ UDPゴシック" panose="020B0400000000000000" pitchFamily="50" charset="-128"/>
                <a:cs typeface="+mn-cs"/>
                <a:sym typeface="BIZ UDPゴシック" panose="020B0400000000000000" pitchFamily="50" charset="-128"/>
              </a:defRPr>
            </a:lvl1pPr>
            <a:lvl2pPr marL="252000" marR="0" indent="-216000" algn="l" defTabSz="1007772" rtl="0" eaLnBrk="1" fontAlgn="auto" latinLnBrk="0" hangingPunct="1">
              <a:lnSpc>
                <a:spcPct val="120000"/>
              </a:lnSpc>
              <a:spcBef>
                <a:spcPts val="0"/>
              </a:spcBef>
              <a:spcAft>
                <a:spcPts val="600"/>
              </a:spcAft>
              <a:buClr>
                <a:srgbClr val="3C82F4"/>
              </a:buClr>
              <a:buSzPct val="70000"/>
              <a:buFont typeface="Wingdings" panose="05000000000000000000" pitchFamily="2" charset="2"/>
              <a:buChar char="l"/>
              <a:tabLst/>
              <a:defRPr kumimoji="1" sz="1600" b="0" kern="1200" spc="120" baseline="0">
                <a:solidFill>
                  <a:srgbClr val="000000"/>
                </a:solidFill>
                <a:latin typeface="BIZ UDPゴシック" panose="020B0400000000000000" pitchFamily="50" charset="-128"/>
                <a:ea typeface="BIZ UDPゴシック" panose="020B0400000000000000" pitchFamily="50" charset="-128"/>
                <a:cs typeface="+mn-cs"/>
                <a:sym typeface="BIZ UDPゴシック" panose="020B0400000000000000" pitchFamily="50" charset="-128"/>
              </a:defRPr>
            </a:lvl2pPr>
            <a:lvl3pPr marL="396000" marR="0" indent="-144000" algn="l" defTabSz="1007772" rtl="0" eaLnBrk="1" fontAlgn="auto" latinLnBrk="0" hangingPunct="1">
              <a:lnSpc>
                <a:spcPct val="120000"/>
              </a:lnSpc>
              <a:spcBef>
                <a:spcPts val="0"/>
              </a:spcBef>
              <a:spcAft>
                <a:spcPts val="600"/>
              </a:spcAft>
              <a:buClr>
                <a:srgbClr val="000000"/>
              </a:buClr>
              <a:buSzTx/>
              <a:buFont typeface="BIZ UDPゴシック" panose="020B0400000000000000" pitchFamily="50" charset="-128"/>
              <a:buChar char="-"/>
              <a:tabLst/>
              <a:defRPr kumimoji="1" sz="1400" b="0" kern="1200" spc="120" baseline="0">
                <a:solidFill>
                  <a:srgbClr val="000000"/>
                </a:solidFill>
                <a:latin typeface="BIZ UDPゴシック" panose="020B0400000000000000" pitchFamily="50" charset="-128"/>
                <a:ea typeface="BIZ UDPゴシック" panose="020B0400000000000000" pitchFamily="50" charset="-128"/>
                <a:cs typeface="+mn-cs"/>
                <a:sym typeface="BIZ UDPゴシック" panose="020B0400000000000000" pitchFamily="50" charset="-128"/>
              </a:defRPr>
            </a:lvl3pPr>
            <a:lvl4pPr marL="540000" marR="0" indent="-144000" algn="l" defTabSz="1007772" rtl="0" eaLnBrk="1" fontAlgn="auto" latinLnBrk="0" hangingPunct="1">
              <a:lnSpc>
                <a:spcPct val="120000"/>
              </a:lnSpc>
              <a:spcBef>
                <a:spcPts val="0"/>
              </a:spcBef>
              <a:spcAft>
                <a:spcPts val="400"/>
              </a:spcAft>
              <a:buClr>
                <a:srgbClr val="595758"/>
              </a:buClr>
              <a:buSzTx/>
              <a:buFont typeface="Arial" panose="020B0604020202020204" pitchFamily="34" charset="0"/>
              <a:buChar char="•"/>
              <a:tabLst/>
              <a:defRPr kumimoji="1" sz="1200" b="0" kern="1200" spc="120" baseline="0">
                <a:solidFill>
                  <a:srgbClr val="000000"/>
                </a:solidFill>
                <a:latin typeface="BIZ UDPゴシック" panose="020B0400000000000000" pitchFamily="50" charset="-128"/>
                <a:ea typeface="BIZ UDPゴシック" panose="020B0400000000000000" pitchFamily="50" charset="-128"/>
                <a:cs typeface="+mn-cs"/>
                <a:sym typeface="BIZ UDPゴシック" panose="020B0400000000000000" pitchFamily="50" charset="-128"/>
              </a:defRPr>
            </a:lvl4pPr>
            <a:lvl5pPr marL="648000" marR="0" indent="-108000" algn="l" defTabSz="1007772" rtl="0" eaLnBrk="1" fontAlgn="auto" latinLnBrk="0" hangingPunct="1">
              <a:lnSpc>
                <a:spcPct val="120000"/>
              </a:lnSpc>
              <a:spcBef>
                <a:spcPts val="0"/>
              </a:spcBef>
              <a:spcAft>
                <a:spcPts val="400"/>
              </a:spcAft>
              <a:buClr>
                <a:srgbClr val="595758"/>
              </a:buClr>
              <a:buSzTx/>
              <a:buFont typeface="BIZ UDPゴシック" panose="020B0400000000000000" pitchFamily="50" charset="-128"/>
              <a:buChar char="-"/>
              <a:tabLst/>
              <a:defRPr kumimoji="1" sz="1050" b="0" kern="1200" spc="120" baseline="0">
                <a:solidFill>
                  <a:srgbClr val="000000"/>
                </a:solidFill>
                <a:latin typeface="BIZ UDPゴシック" panose="020B0400000000000000" pitchFamily="50" charset="-128"/>
                <a:ea typeface="BIZ UDPゴシック" panose="020B0400000000000000" pitchFamily="50" charset="-128"/>
                <a:cs typeface="+mn-cs"/>
                <a:sym typeface="BIZ UDPゴシック" panose="020B0400000000000000" pitchFamily="50" charset="-128"/>
              </a:defRPr>
            </a:lvl5pPr>
            <a:lvl6pPr marL="2771374"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260"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145"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032"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a:buFont typeface="Wingdings" panose="05000000000000000000" pitchFamily="2" charset="2"/>
              <a:buChar char="ü"/>
            </a:pPr>
            <a:r>
              <a:rPr lang="ja-JP" altLang="en-US" dirty="0"/>
              <a:t>急性リスク</a:t>
            </a:r>
            <a:endParaRPr lang="en-US" altLang="ja-JP" dirty="0"/>
          </a:p>
          <a:p>
            <a:pPr>
              <a:spcBef>
                <a:spcPts val="600"/>
              </a:spcBef>
              <a:buFont typeface="Wingdings" panose="05000000000000000000" pitchFamily="2" charset="2"/>
              <a:buChar char="ü"/>
            </a:pPr>
            <a:r>
              <a:rPr lang="ja-JP" altLang="en-US" dirty="0"/>
              <a:t>慢性リスク</a:t>
            </a:r>
          </a:p>
        </p:txBody>
      </p:sp>
    </p:spTree>
    <p:extLst>
      <p:ext uri="{BB962C8B-B14F-4D97-AF65-F5344CB8AC3E}">
        <p14:creationId xmlns:p14="http://schemas.microsoft.com/office/powerpoint/2010/main" val="3614882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CF217984-0B0C-7981-F255-2462E3B4C02B}"/>
              </a:ext>
            </a:extLst>
          </p:cNvPr>
          <p:cNvGraphicFramePr>
            <a:graphicFrameLocks noChangeAspect="1"/>
          </p:cNvGraphicFramePr>
          <p:nvPr>
            <p:custDataLst>
              <p:tags r:id="rId1"/>
            </p:custDataLst>
            <p:extLst>
              <p:ext uri="{D42A27DB-BD31-4B8C-83A1-F6EECF244321}">
                <p14:modId xmlns:p14="http://schemas.microsoft.com/office/powerpoint/2010/main" val="25648445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40" imgH="541" progId="TCLayout.ActiveDocument.1">
                  <p:embed/>
                </p:oleObj>
              </mc:Choice>
              <mc:Fallback>
                <p:oleObj name="think-cell スライド" r:id="rId4" imgW="540" imgH="541" progId="TCLayout.ActiveDocument.1">
                  <p:embed/>
                  <p:pic>
                    <p:nvPicPr>
                      <p:cNvPr id="5" name="think-cell data - do not delete" hidden="1">
                        <a:extLst>
                          <a:ext uri="{FF2B5EF4-FFF2-40B4-BE49-F238E27FC236}">
                            <a16:creationId xmlns:a16="http://schemas.microsoft.com/office/drawing/2014/main" id="{CF217984-0B0C-7981-F255-2462E3B4C02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字幕 3">
            <a:extLst>
              <a:ext uri="{FF2B5EF4-FFF2-40B4-BE49-F238E27FC236}">
                <a16:creationId xmlns:a16="http://schemas.microsoft.com/office/drawing/2014/main" id="{3355EF6A-B9F6-813F-A8B0-4091AC2A8020}"/>
              </a:ext>
            </a:extLst>
          </p:cNvPr>
          <p:cNvSpPr>
            <a:spLocks noGrp="1"/>
          </p:cNvSpPr>
          <p:nvPr>
            <p:ph type="subTitle" idx="10"/>
          </p:nvPr>
        </p:nvSpPr>
        <p:spPr/>
        <p:txBody>
          <a:bodyPr/>
          <a:lstStyle/>
          <a:p>
            <a:r>
              <a:rPr lang="ja-JP" altLang="en-US" sz="2800" kern="100">
                <a:cs typeface="Times New Roman" panose="02020603050405020304" pitchFamily="18" charset="0"/>
              </a:rPr>
              <a:t>①移行リスクとは具体的に何を指すか？</a:t>
            </a:r>
            <a:endParaRPr lang="en-US" altLang="ja-JP" sz="2800" kern="100">
              <a:cs typeface="Times New Roman" panose="02020603050405020304" pitchFamily="18" charset="0"/>
            </a:endParaRPr>
          </a:p>
        </p:txBody>
      </p:sp>
      <p:sp>
        <p:nvSpPr>
          <p:cNvPr id="7" name="テキスト プレースホルダー 6">
            <a:extLst>
              <a:ext uri="{FF2B5EF4-FFF2-40B4-BE49-F238E27FC236}">
                <a16:creationId xmlns:a16="http://schemas.microsoft.com/office/drawing/2014/main" id="{502BF483-EBE3-C8B8-8944-07258B9AFDAD}"/>
              </a:ext>
            </a:extLst>
          </p:cNvPr>
          <p:cNvSpPr>
            <a:spLocks noGrp="1"/>
          </p:cNvSpPr>
          <p:nvPr>
            <p:ph type="body" sz="quarter" idx="15"/>
          </p:nvPr>
        </p:nvSpPr>
        <p:spPr>
          <a:xfrm>
            <a:off x="538163" y="2244554"/>
            <a:ext cx="9612313" cy="4393190"/>
          </a:xfrm>
        </p:spPr>
        <p:txBody>
          <a:bodyPr/>
          <a:lstStyle/>
          <a:p>
            <a:pPr>
              <a:buFont typeface="Wingdings" panose="05000000000000000000" pitchFamily="2" charset="2"/>
              <a:buChar char="ü"/>
            </a:pPr>
            <a:r>
              <a:rPr lang="ja-JP" altLang="en-US" dirty="0"/>
              <a:t>法規制リスク</a:t>
            </a:r>
            <a:endParaRPr lang="en-US" altLang="ja-JP" dirty="0"/>
          </a:p>
          <a:p>
            <a:pPr lvl="2">
              <a:buFont typeface="Wingdings" panose="05000000000000000000" pitchFamily="2" charset="2"/>
              <a:buChar char="Ø"/>
            </a:pPr>
            <a:r>
              <a:rPr lang="ja-JP" altLang="en-US" dirty="0"/>
              <a:t>炭素税等の導入による税負担の増加</a:t>
            </a:r>
            <a:endParaRPr lang="en-US" altLang="ja-JP" dirty="0"/>
          </a:p>
          <a:p>
            <a:pPr lvl="2">
              <a:buFont typeface="Wingdings" panose="05000000000000000000" pitchFamily="2" charset="2"/>
              <a:buChar char="Ø"/>
            </a:pPr>
            <a:r>
              <a:rPr lang="ja-JP" altLang="en-US" dirty="0"/>
              <a:t>再エネへの転換によるエネルギー価格の高騰</a:t>
            </a:r>
            <a:endParaRPr lang="en-US" altLang="ja-JP" dirty="0"/>
          </a:p>
          <a:p>
            <a:pPr lvl="2">
              <a:buFont typeface="Wingdings" panose="05000000000000000000" pitchFamily="2" charset="2"/>
              <a:buChar char="Ø"/>
            </a:pPr>
            <a:r>
              <a:rPr lang="ja-JP" altLang="en-US" dirty="0"/>
              <a:t>気候変動による自然災害増加による保険料の高騰、等</a:t>
            </a:r>
            <a:endParaRPr lang="en-US" altLang="ja-JP" dirty="0"/>
          </a:p>
          <a:p>
            <a:pPr>
              <a:buFont typeface="Wingdings" panose="05000000000000000000" pitchFamily="2" charset="2"/>
              <a:buChar char="ü"/>
            </a:pPr>
            <a:r>
              <a:rPr lang="ja-JP" altLang="en-US" dirty="0"/>
              <a:t>技術（テクノロジー）リスク</a:t>
            </a:r>
            <a:endParaRPr lang="en-US" altLang="ja-JP" dirty="0"/>
          </a:p>
          <a:p>
            <a:pPr lvl="2">
              <a:buFont typeface="Wingdings" panose="05000000000000000000" pitchFamily="2" charset="2"/>
              <a:buChar char="Ø"/>
            </a:pPr>
            <a:r>
              <a:rPr lang="ja-JP" altLang="en-US" dirty="0"/>
              <a:t>低炭素社会の移行に備えたテクノロジーの急速な進歩</a:t>
            </a:r>
            <a:endParaRPr lang="en-US" altLang="ja-JP" dirty="0"/>
          </a:p>
          <a:p>
            <a:pPr marL="252000" lvl="2" indent="0">
              <a:buNone/>
            </a:pPr>
            <a:r>
              <a:rPr lang="ja-JP" altLang="en-US" dirty="0"/>
              <a:t>　に乗り遅れ、先進的商品を嗜好する顧客の喪失</a:t>
            </a:r>
            <a:endParaRPr lang="en-US" altLang="ja-JP" dirty="0"/>
          </a:p>
          <a:p>
            <a:pPr>
              <a:buFont typeface="Wingdings" panose="05000000000000000000" pitchFamily="2" charset="2"/>
              <a:buChar char="ü"/>
            </a:pPr>
            <a:r>
              <a:rPr lang="ja-JP" altLang="en-US" dirty="0"/>
              <a:t>市場リスク</a:t>
            </a:r>
            <a:endParaRPr lang="en-US" altLang="ja-JP" dirty="0"/>
          </a:p>
          <a:p>
            <a:pPr lvl="2">
              <a:buFont typeface="Wingdings" panose="05000000000000000000" pitchFamily="2" charset="2"/>
              <a:buChar char="Ø"/>
            </a:pPr>
            <a:r>
              <a:rPr lang="ja-JP" altLang="en-US" dirty="0"/>
              <a:t>低炭素社会への移行に伴う、商品・サービスに対する</a:t>
            </a:r>
            <a:endParaRPr lang="en-US" altLang="ja-JP" dirty="0"/>
          </a:p>
          <a:p>
            <a:pPr marL="252000" lvl="2" indent="0">
              <a:buNone/>
            </a:pPr>
            <a:r>
              <a:rPr lang="ja-JP" altLang="en-US" dirty="0"/>
              <a:t>　需給の変化</a:t>
            </a:r>
            <a:endParaRPr lang="en-US" altLang="ja-JP" dirty="0"/>
          </a:p>
          <a:p>
            <a:pPr>
              <a:buFont typeface="Wingdings" panose="05000000000000000000" pitchFamily="2" charset="2"/>
              <a:buChar char="ü"/>
            </a:pPr>
            <a:r>
              <a:rPr lang="ja-JP" altLang="en-US" dirty="0"/>
              <a:t>評判（レピュテーション）リスク</a:t>
            </a:r>
            <a:endParaRPr lang="en-US" altLang="ja-JP" dirty="0"/>
          </a:p>
          <a:p>
            <a:pPr lvl="2">
              <a:buFont typeface="Wingdings" panose="05000000000000000000" pitchFamily="2" charset="2"/>
              <a:buChar char="Ø"/>
            </a:pPr>
            <a:r>
              <a:rPr lang="ja-JP" altLang="en-US" dirty="0"/>
              <a:t>低炭素社会への移行に適応できず、顧客・社会からの</a:t>
            </a:r>
            <a:endParaRPr lang="en-US" altLang="ja-JP" dirty="0"/>
          </a:p>
          <a:p>
            <a:pPr marL="252000" lvl="2" indent="0">
              <a:buNone/>
            </a:pPr>
            <a:r>
              <a:rPr lang="ja-JP" altLang="en-US" dirty="0"/>
              <a:t>　評価・評判が低下するリスク</a:t>
            </a:r>
          </a:p>
        </p:txBody>
      </p:sp>
      <p:grpSp>
        <p:nvGrpSpPr>
          <p:cNvPr id="9" name="グループ化 8">
            <a:extLst>
              <a:ext uri="{FF2B5EF4-FFF2-40B4-BE49-F238E27FC236}">
                <a16:creationId xmlns:a16="http://schemas.microsoft.com/office/drawing/2014/main" id="{2B88B519-00D9-EA46-9D01-6FBEAA6145E6}"/>
              </a:ext>
            </a:extLst>
          </p:cNvPr>
          <p:cNvGrpSpPr/>
          <p:nvPr/>
        </p:nvGrpSpPr>
        <p:grpSpPr>
          <a:xfrm>
            <a:off x="5901151" y="2474990"/>
            <a:ext cx="3854755" cy="3932317"/>
            <a:chOff x="6066929" y="2209308"/>
            <a:chExt cx="3854755" cy="3932317"/>
          </a:xfrm>
        </p:grpSpPr>
        <p:pic>
          <p:nvPicPr>
            <p:cNvPr id="1026" name="Picture 2">
              <a:extLst>
                <a:ext uri="{FF2B5EF4-FFF2-40B4-BE49-F238E27FC236}">
                  <a16:creationId xmlns:a16="http://schemas.microsoft.com/office/drawing/2014/main" id="{3ABF908E-D030-BC0E-1C8F-C70DDF0C50A9}"/>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a:stretch/>
          </p:blipFill>
          <p:spPr bwMode="auto">
            <a:xfrm>
              <a:off x="6066929" y="2209308"/>
              <a:ext cx="3854755" cy="2958527"/>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a:extLst>
                <a:ext uri="{FF2B5EF4-FFF2-40B4-BE49-F238E27FC236}">
                  <a16:creationId xmlns:a16="http://schemas.microsoft.com/office/drawing/2014/main" id="{9514FCF5-D11A-0EAF-DAC8-1F8A6C943DF1}"/>
                </a:ext>
              </a:extLst>
            </p:cNvPr>
            <p:cNvSpPr txBox="1"/>
            <p:nvPr/>
          </p:nvSpPr>
          <p:spPr>
            <a:xfrm>
              <a:off x="6066929" y="5282415"/>
              <a:ext cx="3854755" cy="859210"/>
            </a:xfrm>
            <a:prstGeom prst="rect">
              <a:avLst/>
            </a:prstGeom>
            <a:noFill/>
          </p:spPr>
          <p:txBody>
            <a:bodyPr wrap="square" lIns="0" tIns="0" rIns="0" bIns="0" rtlCol="0">
              <a:spAutoFit/>
            </a:bodyPr>
            <a:lstStyle/>
            <a:p>
              <a:pPr algn="l" defTabSz="1007772" fontAlgn="ctr">
                <a:spcAft>
                  <a:spcPts val="400"/>
                </a:spcAft>
                <a:buClr>
                  <a:srgbClr val="000000"/>
                </a:buClr>
              </a:pPr>
              <a:r>
                <a:rPr kumimoji="1" lang="ja-JP" altLang="en-US" sz="1050" spc="100">
                  <a:solidFill>
                    <a:srgbClr val="000000"/>
                  </a:solidFill>
                  <a:latin typeface="BIZ UDPゴシック" panose="020B0400000000000000" pitchFamily="50" charset="-128"/>
                  <a:ea typeface="BIZ UDPゴシック" panose="020B0400000000000000" pitchFamily="50" charset="-128"/>
                  <a:sym typeface="BIZ UDPゴシック" panose="020B0400000000000000" pitchFamily="50" charset="-128"/>
                </a:rPr>
                <a:t>出所）日本経済新聞　「気候変動リスクとは　東証</a:t>
              </a:r>
              <a:r>
                <a:rPr kumimoji="1" lang="en-US" altLang="ja-JP" sz="1050" spc="100">
                  <a:solidFill>
                    <a:srgbClr val="000000"/>
                  </a:solidFill>
                  <a:latin typeface="BIZ UDPゴシック" panose="020B0400000000000000" pitchFamily="50" charset="-128"/>
                  <a:ea typeface="BIZ UDPゴシック" panose="020B0400000000000000" pitchFamily="50" charset="-128"/>
                  <a:sym typeface="BIZ UDPゴシック" panose="020B0400000000000000" pitchFamily="50" charset="-128"/>
                </a:rPr>
                <a:t>『</a:t>
              </a:r>
              <a:r>
                <a:rPr kumimoji="1" lang="ja-JP" altLang="en-US" sz="1050" spc="100">
                  <a:solidFill>
                    <a:srgbClr val="000000"/>
                  </a:solidFill>
                  <a:latin typeface="BIZ UDPゴシック" panose="020B0400000000000000" pitchFamily="50" charset="-128"/>
                  <a:ea typeface="BIZ UDPゴシック" panose="020B0400000000000000" pitchFamily="50" charset="-128"/>
                  <a:sym typeface="BIZ UDPゴシック" panose="020B0400000000000000" pitchFamily="50" charset="-128"/>
                </a:rPr>
                <a:t>プライム市場</a:t>
              </a:r>
              <a:r>
                <a:rPr kumimoji="1" lang="en-US" altLang="ja-JP" sz="1050" spc="100">
                  <a:solidFill>
                    <a:srgbClr val="000000"/>
                  </a:solidFill>
                  <a:latin typeface="BIZ UDPゴシック" panose="020B0400000000000000" pitchFamily="50" charset="-128"/>
                  <a:ea typeface="BIZ UDPゴシック" panose="020B0400000000000000" pitchFamily="50" charset="-128"/>
                  <a:sym typeface="BIZ UDPゴシック" panose="020B0400000000000000" pitchFamily="50" charset="-128"/>
                </a:rPr>
                <a:t>』</a:t>
              </a:r>
              <a:r>
                <a:rPr kumimoji="1" lang="ja-JP" altLang="en-US" sz="1050" spc="100">
                  <a:solidFill>
                    <a:srgbClr val="000000"/>
                  </a:solidFill>
                  <a:latin typeface="BIZ UDPゴシック" panose="020B0400000000000000" pitchFamily="50" charset="-128"/>
                  <a:ea typeface="BIZ UDPゴシック" panose="020B0400000000000000" pitchFamily="50" charset="-128"/>
                  <a:sym typeface="BIZ UDPゴシック" panose="020B0400000000000000" pitchFamily="50" charset="-128"/>
                </a:rPr>
                <a:t>で開示義務」（２０２</a:t>
              </a:r>
              <a:r>
                <a:rPr kumimoji="1" lang="en-US" altLang="ja-JP" sz="1050" spc="100">
                  <a:solidFill>
                    <a:srgbClr val="000000"/>
                  </a:solidFill>
                  <a:latin typeface="BIZ UDPゴシック" panose="020B0400000000000000" pitchFamily="50" charset="-128"/>
                  <a:ea typeface="BIZ UDPゴシック" panose="020B0400000000000000" pitchFamily="50" charset="-128"/>
                  <a:sym typeface="BIZ UDPゴシック" panose="020B0400000000000000" pitchFamily="50" charset="-128"/>
                </a:rPr>
                <a:t>1</a:t>
              </a:r>
              <a:r>
                <a:rPr kumimoji="1" lang="ja-JP" altLang="en-US" sz="1050" spc="100">
                  <a:solidFill>
                    <a:srgbClr val="000000"/>
                  </a:solidFill>
                  <a:latin typeface="BIZ UDPゴシック" panose="020B0400000000000000" pitchFamily="50" charset="-128"/>
                  <a:ea typeface="BIZ UDPゴシック" panose="020B0400000000000000" pitchFamily="50" charset="-128"/>
                  <a:sym typeface="BIZ UDPゴシック" panose="020B0400000000000000" pitchFamily="50" charset="-128"/>
                </a:rPr>
                <a:t>年</a:t>
              </a:r>
              <a:r>
                <a:rPr kumimoji="1" lang="en-US" altLang="ja-JP" sz="1050" spc="100">
                  <a:solidFill>
                    <a:srgbClr val="000000"/>
                  </a:solidFill>
                  <a:latin typeface="BIZ UDPゴシック" panose="020B0400000000000000" pitchFamily="50" charset="-128"/>
                  <a:ea typeface="BIZ UDPゴシック" panose="020B0400000000000000" pitchFamily="50" charset="-128"/>
                  <a:sym typeface="BIZ UDPゴシック" panose="020B0400000000000000" pitchFamily="50" charset="-128"/>
                </a:rPr>
                <a:t>10</a:t>
              </a:r>
              <a:r>
                <a:rPr kumimoji="1" lang="ja-JP" altLang="en-US" sz="1050" spc="100">
                  <a:solidFill>
                    <a:srgbClr val="000000"/>
                  </a:solidFill>
                  <a:latin typeface="BIZ UDPゴシック" panose="020B0400000000000000" pitchFamily="50" charset="-128"/>
                  <a:ea typeface="BIZ UDPゴシック" panose="020B0400000000000000" pitchFamily="50" charset="-128"/>
                  <a:sym typeface="BIZ UDPゴシック" panose="020B0400000000000000" pitchFamily="50" charset="-128"/>
                </a:rPr>
                <a:t>月）</a:t>
              </a:r>
              <a:endParaRPr kumimoji="1" lang="en-US" altLang="ja-JP" sz="1050" spc="100">
                <a:solidFill>
                  <a:srgbClr val="000000"/>
                </a:solidFill>
                <a:latin typeface="BIZ UDPゴシック" panose="020B0400000000000000" pitchFamily="50" charset="-128"/>
                <a:ea typeface="BIZ UDPゴシック" panose="020B0400000000000000" pitchFamily="50" charset="-128"/>
                <a:sym typeface="BIZ UDPゴシック" panose="020B0400000000000000" pitchFamily="50" charset="-128"/>
              </a:endParaRPr>
            </a:p>
            <a:p>
              <a:pPr defTabSz="1007772" fontAlgn="ctr">
                <a:spcAft>
                  <a:spcPts val="400"/>
                </a:spcAft>
                <a:buClr>
                  <a:srgbClr val="000000"/>
                </a:buClr>
              </a:pPr>
              <a:r>
                <a:rPr kumimoji="1" lang="en-US" altLang="ja-JP" sz="1050" spc="100">
                  <a:solidFill>
                    <a:srgbClr val="000000"/>
                  </a:solidFill>
                  <a:latin typeface="BIZ UDPゴシック" panose="020B0400000000000000" pitchFamily="50" charset="-128"/>
                  <a:ea typeface="BIZ UDPゴシック" panose="020B0400000000000000" pitchFamily="50" charset="-128"/>
                  <a:sym typeface="BIZ UDPゴシック" panose="020B0400000000000000" pitchFamily="50" charset="-128"/>
                  <a:hlinkClick r:id="rId7"/>
                </a:rPr>
                <a:t>https://www.nikkei.com/article/DGXZQOUB184Q50Y1A011C2000000/</a:t>
              </a:r>
              <a:r>
                <a:rPr kumimoji="1" lang="en-US" altLang="ja-JP" sz="1050" spc="100">
                  <a:solidFill>
                    <a:srgbClr val="000000"/>
                  </a:solidFill>
                  <a:latin typeface="BIZ UDPゴシック" panose="020B0400000000000000" pitchFamily="50" charset="-128"/>
                  <a:ea typeface="BIZ UDPゴシック" panose="020B0400000000000000" pitchFamily="50" charset="-128"/>
                  <a:sym typeface="BIZ UDPゴシック" panose="020B0400000000000000" pitchFamily="50" charset="-128"/>
                </a:rPr>
                <a:t> </a:t>
              </a:r>
              <a:r>
                <a:rPr kumimoji="1" lang="ja-JP" altLang="en-US" sz="1050" spc="100">
                  <a:solidFill>
                    <a:srgbClr val="000000"/>
                  </a:solidFill>
                  <a:latin typeface="BIZ UDPゴシック" panose="020B0400000000000000" pitchFamily="50" charset="-128"/>
                  <a:ea typeface="BIZ UDPゴシック" panose="020B0400000000000000" pitchFamily="50" charset="-128"/>
                  <a:sym typeface="BIZ UDPゴシック" panose="020B0400000000000000" pitchFamily="50" charset="-128"/>
                </a:rPr>
                <a:t>（閲覧日：</a:t>
              </a:r>
              <a:r>
                <a:rPr kumimoji="1" lang="en-US" altLang="ja-JP" sz="1050" spc="100">
                  <a:solidFill>
                    <a:srgbClr val="000000"/>
                  </a:solidFill>
                  <a:latin typeface="BIZ UDPゴシック" panose="020B0400000000000000" pitchFamily="50" charset="-128"/>
                  <a:ea typeface="BIZ UDPゴシック" panose="020B0400000000000000" pitchFamily="50" charset="-128"/>
                  <a:sym typeface="BIZ UDPゴシック" panose="020B0400000000000000" pitchFamily="50" charset="-128"/>
                </a:rPr>
                <a:t>2023</a:t>
              </a:r>
              <a:r>
                <a:rPr kumimoji="1" lang="ja-JP" altLang="en-US" sz="1050" spc="100">
                  <a:solidFill>
                    <a:srgbClr val="000000"/>
                  </a:solidFill>
                  <a:latin typeface="BIZ UDPゴシック" panose="020B0400000000000000" pitchFamily="50" charset="-128"/>
                  <a:ea typeface="BIZ UDPゴシック" panose="020B0400000000000000" pitchFamily="50" charset="-128"/>
                  <a:sym typeface="BIZ UDPゴシック" panose="020B0400000000000000" pitchFamily="50" charset="-128"/>
                </a:rPr>
                <a:t>年</a:t>
              </a:r>
              <a:r>
                <a:rPr kumimoji="1" lang="en-US" altLang="ja-JP" sz="1050" spc="100">
                  <a:solidFill>
                    <a:srgbClr val="000000"/>
                  </a:solidFill>
                  <a:latin typeface="BIZ UDPゴシック" panose="020B0400000000000000" pitchFamily="50" charset="-128"/>
                  <a:ea typeface="BIZ UDPゴシック" panose="020B0400000000000000" pitchFamily="50" charset="-128"/>
                  <a:sym typeface="BIZ UDPゴシック" panose="020B0400000000000000" pitchFamily="50" charset="-128"/>
                </a:rPr>
                <a:t>9</a:t>
              </a:r>
              <a:r>
                <a:rPr kumimoji="1" lang="ja-JP" altLang="en-US" sz="1050" spc="100">
                  <a:solidFill>
                    <a:srgbClr val="000000"/>
                  </a:solidFill>
                  <a:latin typeface="BIZ UDPゴシック" panose="020B0400000000000000" pitchFamily="50" charset="-128"/>
                  <a:ea typeface="BIZ UDPゴシック" panose="020B0400000000000000" pitchFamily="50" charset="-128"/>
                  <a:sym typeface="BIZ UDPゴシック" panose="020B0400000000000000" pitchFamily="50" charset="-128"/>
                </a:rPr>
                <a:t>月</a:t>
              </a:r>
              <a:r>
                <a:rPr kumimoji="1" lang="en-US" altLang="ja-JP" sz="1050" spc="100">
                  <a:solidFill>
                    <a:srgbClr val="000000"/>
                  </a:solidFill>
                  <a:latin typeface="BIZ UDPゴシック" panose="020B0400000000000000" pitchFamily="50" charset="-128"/>
                  <a:ea typeface="BIZ UDPゴシック" panose="020B0400000000000000" pitchFamily="50" charset="-128"/>
                  <a:sym typeface="BIZ UDPゴシック" panose="020B0400000000000000" pitchFamily="50" charset="-128"/>
                </a:rPr>
                <a:t>25</a:t>
              </a:r>
              <a:r>
                <a:rPr kumimoji="1" lang="ja-JP" altLang="en-US" sz="1050" spc="100">
                  <a:solidFill>
                    <a:srgbClr val="000000"/>
                  </a:solidFill>
                  <a:latin typeface="BIZ UDPゴシック" panose="020B0400000000000000" pitchFamily="50" charset="-128"/>
                  <a:ea typeface="BIZ UDPゴシック" panose="020B0400000000000000" pitchFamily="50" charset="-128"/>
                  <a:sym typeface="BIZ UDPゴシック" panose="020B0400000000000000" pitchFamily="50" charset="-128"/>
                </a:rPr>
                <a:t>日）</a:t>
              </a:r>
              <a:endParaRPr kumimoji="1" lang="en-US" altLang="ja-JP" sz="1050" spc="100">
                <a:solidFill>
                  <a:srgbClr val="000000"/>
                </a:solidFill>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grpSp>
      <p:sp>
        <p:nvSpPr>
          <p:cNvPr id="2" name="テキスト プレースホルダー 6">
            <a:extLst>
              <a:ext uri="{FF2B5EF4-FFF2-40B4-BE49-F238E27FC236}">
                <a16:creationId xmlns:a16="http://schemas.microsoft.com/office/drawing/2014/main" id="{C4D1B884-E8A5-099A-D404-846CAE220160}"/>
              </a:ext>
            </a:extLst>
          </p:cNvPr>
          <p:cNvSpPr txBox="1">
            <a:spLocks/>
          </p:cNvSpPr>
          <p:nvPr/>
        </p:nvSpPr>
        <p:spPr>
          <a:xfrm>
            <a:off x="539906" y="1601463"/>
            <a:ext cx="9612313" cy="276999"/>
          </a:xfrm>
          <a:prstGeom prst="rect">
            <a:avLst/>
          </a:prstGeom>
        </p:spPr>
        <p:txBody>
          <a:bodyPr vert="horz" wrap="square" lIns="0" tIns="0" rIns="0" bIns="0" rtlCol="0">
            <a:spAutoFit/>
          </a:bodyPr>
          <a:lstStyle>
            <a:lvl1pPr marL="252000" marR="0" indent="-252000" algn="l" defTabSz="1007772" rtl="0" eaLnBrk="1" fontAlgn="auto" latinLnBrk="0" hangingPunct="1">
              <a:lnSpc>
                <a:spcPct val="120000"/>
              </a:lnSpc>
              <a:spcBef>
                <a:spcPts val="0"/>
              </a:spcBef>
              <a:spcAft>
                <a:spcPts val="600"/>
              </a:spcAft>
              <a:buClr>
                <a:srgbClr val="003B83"/>
              </a:buClr>
              <a:buSzTx/>
              <a:buFont typeface="Wingdings" panose="05000000000000000000" pitchFamily="2" charset="2"/>
              <a:buChar char="l"/>
              <a:tabLst/>
              <a:defRPr kumimoji="1" sz="1600" b="1" kern="1200" spc="120" baseline="0">
                <a:solidFill>
                  <a:srgbClr val="000000"/>
                </a:solidFill>
                <a:latin typeface="+mn-lt"/>
                <a:ea typeface="+mn-ea"/>
                <a:cs typeface="+mn-cs"/>
              </a:defRPr>
            </a:lvl1pPr>
            <a:lvl2pPr marL="252000" marR="0" indent="-216000" algn="l" defTabSz="1007772" rtl="0" eaLnBrk="1" fontAlgn="auto" latinLnBrk="0" hangingPunct="1">
              <a:lnSpc>
                <a:spcPct val="120000"/>
              </a:lnSpc>
              <a:spcBef>
                <a:spcPts val="0"/>
              </a:spcBef>
              <a:spcAft>
                <a:spcPts val="600"/>
              </a:spcAft>
              <a:buClr>
                <a:srgbClr val="3C82F4"/>
              </a:buClr>
              <a:buSzPct val="70000"/>
              <a:buFont typeface="Wingdings" panose="05000000000000000000" pitchFamily="2" charset="2"/>
              <a:buChar char="l"/>
              <a:tabLst/>
              <a:defRPr kumimoji="1" sz="1600" b="0" kern="1200" spc="120" baseline="0">
                <a:solidFill>
                  <a:srgbClr val="000000"/>
                </a:solidFill>
                <a:latin typeface="+mj-ea"/>
                <a:ea typeface="+mj-ea"/>
                <a:cs typeface="+mn-cs"/>
              </a:defRPr>
            </a:lvl2pPr>
            <a:lvl3pPr marL="396000" marR="0" indent="-144000" algn="l" defTabSz="1007772" rtl="0" eaLnBrk="1" fontAlgn="auto" latinLnBrk="0" hangingPunct="1">
              <a:lnSpc>
                <a:spcPct val="120000"/>
              </a:lnSpc>
              <a:spcBef>
                <a:spcPts val="0"/>
              </a:spcBef>
              <a:spcAft>
                <a:spcPts val="600"/>
              </a:spcAft>
              <a:buClr>
                <a:srgbClr val="000000"/>
              </a:buClr>
              <a:buSzTx/>
              <a:buFont typeface="BIZ UDPゴシック" panose="020B0400000000000000" pitchFamily="50" charset="-128"/>
              <a:buChar char="-"/>
              <a:tabLst/>
              <a:defRPr kumimoji="1" sz="1400" b="0" kern="1200" spc="120" baseline="0">
                <a:solidFill>
                  <a:srgbClr val="000000"/>
                </a:solidFill>
                <a:latin typeface="+mj-ea"/>
                <a:ea typeface="+mj-ea"/>
                <a:cs typeface="+mn-cs"/>
              </a:defRPr>
            </a:lvl3pPr>
            <a:lvl4pPr marL="540000" marR="0" indent="-144000" algn="l" defTabSz="1007772" rtl="0" eaLnBrk="1" fontAlgn="auto" latinLnBrk="0" hangingPunct="1">
              <a:lnSpc>
                <a:spcPct val="120000"/>
              </a:lnSpc>
              <a:spcBef>
                <a:spcPts val="0"/>
              </a:spcBef>
              <a:spcAft>
                <a:spcPts val="400"/>
              </a:spcAft>
              <a:buClr>
                <a:srgbClr val="595758"/>
              </a:buClr>
              <a:buSzTx/>
              <a:buFont typeface="Arial" panose="020B0604020202020204" pitchFamily="34" charset="0"/>
              <a:buChar char="•"/>
              <a:tabLst/>
              <a:defRPr kumimoji="1" sz="1200" b="0" kern="1200" spc="120" baseline="0">
                <a:solidFill>
                  <a:srgbClr val="000000"/>
                </a:solidFill>
                <a:latin typeface="+mn-ea"/>
                <a:ea typeface="+mn-ea"/>
                <a:cs typeface="+mn-cs"/>
              </a:defRPr>
            </a:lvl4pPr>
            <a:lvl5pPr marL="648000" marR="0" indent="-108000" algn="l" defTabSz="1007772" rtl="0" eaLnBrk="1" fontAlgn="auto" latinLnBrk="0" hangingPunct="1">
              <a:lnSpc>
                <a:spcPct val="120000"/>
              </a:lnSpc>
              <a:spcBef>
                <a:spcPts val="0"/>
              </a:spcBef>
              <a:spcAft>
                <a:spcPts val="400"/>
              </a:spcAft>
              <a:buClr>
                <a:srgbClr val="595758"/>
              </a:buClr>
              <a:buSzTx/>
              <a:buFont typeface="BIZ UDPゴシック" panose="020B0400000000000000" pitchFamily="50" charset="-128"/>
              <a:buChar char="-"/>
              <a:tabLst/>
              <a:defRPr kumimoji="1" sz="1050" b="0" kern="1200" spc="120" baseline="0">
                <a:solidFill>
                  <a:srgbClr val="000000"/>
                </a:solidFill>
                <a:latin typeface="+mn-ea"/>
                <a:ea typeface="+mn-ea"/>
                <a:cs typeface="+mn-cs"/>
              </a:defRPr>
            </a:lvl5pPr>
            <a:lvl6pPr marL="2771374"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260"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145"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032"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fontAlgn="base" hangingPunct="0">
              <a:lnSpc>
                <a:spcPct val="100000"/>
              </a:lnSpc>
            </a:pPr>
            <a:r>
              <a:rPr lang="ja-JP" altLang="en-US" sz="1800" b="0" kern="100">
                <a:latin typeface="BIZ UDPゴシック" panose="020B0400000000000000" pitchFamily="50" charset="-128"/>
                <a:ea typeface="BIZ UDPゴシック" panose="020B0400000000000000" pitchFamily="50" charset="-128"/>
                <a:cs typeface="Times New Roman" panose="02020603050405020304" pitchFamily="18" charset="0"/>
                <a:sym typeface="BIZ UDPゴシック" panose="020B0400000000000000" pitchFamily="50" charset="-128"/>
              </a:rPr>
              <a:t>移行リスクは以下の</a:t>
            </a:r>
            <a:r>
              <a:rPr lang="en-US" altLang="ja-JP" sz="1800" b="0" kern="100">
                <a:latin typeface="BIZ UDPゴシック" panose="020B0400000000000000" pitchFamily="50" charset="-128"/>
                <a:ea typeface="BIZ UDPゴシック" panose="020B0400000000000000" pitchFamily="50" charset="-128"/>
                <a:cs typeface="Times New Roman" panose="02020603050405020304" pitchFamily="18" charset="0"/>
                <a:sym typeface="BIZ UDPゴシック" panose="020B0400000000000000" pitchFamily="50" charset="-128"/>
              </a:rPr>
              <a:t>4</a:t>
            </a:r>
            <a:r>
              <a:rPr lang="ja-JP" altLang="en-US" sz="1800" b="0" kern="100">
                <a:latin typeface="BIZ UDPゴシック" panose="020B0400000000000000" pitchFamily="50" charset="-128"/>
                <a:ea typeface="BIZ UDPゴシック" panose="020B0400000000000000" pitchFamily="50" charset="-128"/>
                <a:cs typeface="Times New Roman" panose="02020603050405020304" pitchFamily="18" charset="0"/>
                <a:sym typeface="BIZ UDPゴシック" panose="020B0400000000000000" pitchFamily="50" charset="-128"/>
              </a:rPr>
              <a:t>つに分類される。</a:t>
            </a:r>
            <a:endParaRPr lang="en-US" altLang="ja-JP" sz="1800" b="0" kern="100">
              <a:latin typeface="BIZ UDPゴシック" panose="020B0400000000000000" pitchFamily="50" charset="-128"/>
              <a:ea typeface="BIZ UDPゴシック" panose="020B0400000000000000" pitchFamily="50" charset="-128"/>
              <a:cs typeface="Times New Roman" panose="02020603050405020304" pitchFamily="18" charset="0"/>
              <a:sym typeface="BIZ UDPゴシック" panose="020B0400000000000000" pitchFamily="50" charset="-128"/>
            </a:endParaRPr>
          </a:p>
        </p:txBody>
      </p:sp>
      <p:sp>
        <p:nvSpPr>
          <p:cNvPr id="6" name="タイトル 3">
            <a:extLst>
              <a:ext uri="{FF2B5EF4-FFF2-40B4-BE49-F238E27FC236}">
                <a16:creationId xmlns:a16="http://schemas.microsoft.com/office/drawing/2014/main" id="{4A98E983-1A13-BA21-B0BC-21FEA8926EFA}"/>
              </a:ext>
            </a:extLst>
          </p:cNvPr>
          <p:cNvSpPr>
            <a:spLocks noGrp="1"/>
          </p:cNvSpPr>
          <p:nvPr>
            <p:ph type="title"/>
          </p:nvPr>
        </p:nvSpPr>
        <p:spPr>
          <a:xfrm>
            <a:off x="539906" y="360696"/>
            <a:ext cx="9216000" cy="216000"/>
          </a:xfrm>
        </p:spPr>
        <p:txBody>
          <a:bodyPr vert="horz">
            <a:noAutofit/>
          </a:bodyPr>
          <a:lstStyle/>
          <a:p>
            <a:r>
              <a:rPr lang="en-US" altLang="ja-JP"/>
              <a:t>1</a:t>
            </a:r>
            <a:r>
              <a:rPr lang="ja-JP" altLang="en-US"/>
              <a:t>章．気候変動に係るリスク</a:t>
            </a:r>
          </a:p>
        </p:txBody>
      </p:sp>
    </p:spTree>
    <p:extLst>
      <p:ext uri="{BB962C8B-B14F-4D97-AF65-F5344CB8AC3E}">
        <p14:creationId xmlns:p14="http://schemas.microsoft.com/office/powerpoint/2010/main" val="33171978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138A8AE3-F8B0-BED1-A542-4016A9252821}"/>
              </a:ext>
            </a:extLst>
          </p:cNvPr>
          <p:cNvGraphicFramePr>
            <a:graphicFrameLocks noChangeAspect="1"/>
          </p:cNvGraphicFramePr>
          <p:nvPr>
            <p:custDataLst>
              <p:tags r:id="rId1"/>
            </p:custDataLst>
            <p:extLst>
              <p:ext uri="{D42A27DB-BD31-4B8C-83A1-F6EECF244321}">
                <p14:modId xmlns:p14="http://schemas.microsoft.com/office/powerpoint/2010/main" val="24070855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40" imgH="541" progId="TCLayout.ActiveDocument.1">
                  <p:embed/>
                </p:oleObj>
              </mc:Choice>
              <mc:Fallback>
                <p:oleObj name="think-cell スライド" r:id="rId4" imgW="540" imgH="541" progId="TCLayout.ActiveDocument.1">
                  <p:embed/>
                  <p:pic>
                    <p:nvPicPr>
                      <p:cNvPr id="2" name="think-cell data - do not delete" hidden="1">
                        <a:extLst>
                          <a:ext uri="{FF2B5EF4-FFF2-40B4-BE49-F238E27FC236}">
                            <a16:creationId xmlns:a16="http://schemas.microsoft.com/office/drawing/2014/main" id="{138A8AE3-F8B0-BED1-A542-4016A925282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字幕 3">
            <a:extLst>
              <a:ext uri="{FF2B5EF4-FFF2-40B4-BE49-F238E27FC236}">
                <a16:creationId xmlns:a16="http://schemas.microsoft.com/office/drawing/2014/main" id="{3355EF6A-B9F6-813F-A8B0-4091AC2A8020}"/>
              </a:ext>
            </a:extLst>
          </p:cNvPr>
          <p:cNvSpPr>
            <a:spLocks noGrp="1"/>
          </p:cNvSpPr>
          <p:nvPr>
            <p:ph type="subTitle" idx="10"/>
          </p:nvPr>
        </p:nvSpPr>
        <p:spPr bwMode="white"/>
        <p:txBody>
          <a:bodyPr/>
          <a:lstStyle/>
          <a:p>
            <a:r>
              <a:rPr lang="ja-JP" altLang="en-US" sz="2800" kern="100">
                <a:cs typeface="Times New Roman" panose="02020603050405020304" pitchFamily="18" charset="0"/>
              </a:rPr>
              <a:t>②物理的リスクとは具体的に何を指すか？</a:t>
            </a:r>
            <a:endParaRPr lang="ja-JP" altLang="ja-JP" sz="2800" kern="100">
              <a:effectLst/>
              <a:cs typeface="Times New Roman" panose="02020603050405020304" pitchFamily="18" charset="0"/>
            </a:endParaRPr>
          </a:p>
        </p:txBody>
      </p:sp>
      <p:sp>
        <p:nvSpPr>
          <p:cNvPr id="7" name="テキスト プレースホルダー 6">
            <a:extLst>
              <a:ext uri="{FF2B5EF4-FFF2-40B4-BE49-F238E27FC236}">
                <a16:creationId xmlns:a16="http://schemas.microsoft.com/office/drawing/2014/main" id="{49EFBFAD-A377-FF92-EAD8-EB74D0EE8D12}"/>
              </a:ext>
            </a:extLst>
          </p:cNvPr>
          <p:cNvSpPr>
            <a:spLocks noGrp="1"/>
          </p:cNvSpPr>
          <p:nvPr>
            <p:ph type="body" sz="quarter" idx="15"/>
          </p:nvPr>
        </p:nvSpPr>
        <p:spPr>
          <a:xfrm>
            <a:off x="539906" y="2268978"/>
            <a:ext cx="4264538" cy="2383409"/>
          </a:xfrm>
        </p:spPr>
        <p:txBody>
          <a:bodyPr/>
          <a:lstStyle/>
          <a:p>
            <a:pPr>
              <a:buFont typeface="Wingdings" panose="05000000000000000000" pitchFamily="2" charset="2"/>
              <a:buChar char="ü"/>
            </a:pPr>
            <a:r>
              <a:rPr lang="ja-JP" altLang="en-US" dirty="0"/>
              <a:t>急性リスク</a:t>
            </a:r>
            <a:endParaRPr lang="en-US" altLang="ja-JP" dirty="0"/>
          </a:p>
          <a:p>
            <a:pPr lvl="2">
              <a:buFont typeface="Wingdings" panose="05000000000000000000" pitchFamily="2" charset="2"/>
              <a:buChar char="Ø"/>
            </a:pPr>
            <a:r>
              <a:rPr lang="ja-JP" altLang="en-US" dirty="0"/>
              <a:t>異常気象（台風の大型化・凶暴化等）</a:t>
            </a:r>
            <a:endParaRPr lang="en-US" altLang="ja-JP" dirty="0"/>
          </a:p>
          <a:p>
            <a:pPr lvl="2">
              <a:buFont typeface="Wingdings" panose="05000000000000000000" pitchFamily="2" charset="2"/>
              <a:buChar char="Ø"/>
            </a:pPr>
            <a:r>
              <a:rPr lang="ja-JP" altLang="en-US" dirty="0"/>
              <a:t>洪水の深刻化・増加</a:t>
            </a:r>
            <a:endParaRPr lang="en-US" altLang="ja-JP" dirty="0"/>
          </a:p>
          <a:p>
            <a:pPr lvl="2">
              <a:buFont typeface="Wingdings" panose="05000000000000000000" pitchFamily="2" charset="2"/>
              <a:buChar char="Ø"/>
            </a:pPr>
            <a:r>
              <a:rPr lang="ja-JP" altLang="en-US" dirty="0"/>
              <a:t>乾燥による大規模な山火事、等</a:t>
            </a:r>
            <a:endParaRPr lang="en-US" altLang="ja-JP" dirty="0"/>
          </a:p>
          <a:p>
            <a:pPr>
              <a:spcBef>
                <a:spcPts val="600"/>
              </a:spcBef>
              <a:buFont typeface="Wingdings" panose="05000000000000000000" pitchFamily="2" charset="2"/>
              <a:buChar char="ü"/>
            </a:pPr>
            <a:r>
              <a:rPr lang="ja-JP" altLang="en-US" dirty="0"/>
              <a:t>慢性リスク</a:t>
            </a:r>
          </a:p>
          <a:p>
            <a:pPr lvl="2">
              <a:buFont typeface="Wingdings" panose="05000000000000000000" pitchFamily="2" charset="2"/>
              <a:buChar char="Ø"/>
            </a:pPr>
            <a:r>
              <a:rPr lang="ja-JP" altLang="en-US" dirty="0"/>
              <a:t>降雨や気象パターンの変化</a:t>
            </a:r>
            <a:endParaRPr lang="en-US" altLang="ja-JP" dirty="0"/>
          </a:p>
          <a:p>
            <a:pPr lvl="2">
              <a:buFont typeface="Wingdings" panose="05000000000000000000" pitchFamily="2" charset="2"/>
              <a:buChar char="Ø"/>
            </a:pPr>
            <a:r>
              <a:rPr lang="ja-JP" altLang="en-US" dirty="0"/>
              <a:t>平均気温、海面の上昇、等</a:t>
            </a:r>
            <a:endParaRPr lang="en-US" altLang="ja-JP" dirty="0"/>
          </a:p>
        </p:txBody>
      </p:sp>
      <p:grpSp>
        <p:nvGrpSpPr>
          <p:cNvPr id="8" name="グループ化 7">
            <a:extLst>
              <a:ext uri="{FF2B5EF4-FFF2-40B4-BE49-F238E27FC236}">
                <a16:creationId xmlns:a16="http://schemas.microsoft.com/office/drawing/2014/main" id="{B39331F3-D3C8-A006-93A8-13D02450697E}"/>
              </a:ext>
            </a:extLst>
          </p:cNvPr>
          <p:cNvGrpSpPr/>
          <p:nvPr/>
        </p:nvGrpSpPr>
        <p:grpSpPr>
          <a:xfrm>
            <a:off x="4575062" y="2268978"/>
            <a:ext cx="5273919" cy="3584129"/>
            <a:chOff x="4875930" y="1601822"/>
            <a:chExt cx="5273919" cy="2583039"/>
          </a:xfrm>
        </p:grpSpPr>
        <p:pic>
          <p:nvPicPr>
            <p:cNvPr id="1028" name="Picture 4" descr="気候変動 緩和策と適応策 - 岐阜県地球温暖化防止活動推進センター岐阜県地球温暖化防止活動推進センター">
              <a:extLst>
                <a:ext uri="{FF2B5EF4-FFF2-40B4-BE49-F238E27FC236}">
                  <a16:creationId xmlns:a16="http://schemas.microsoft.com/office/drawing/2014/main" id="{54A486D9-7ACB-F8CD-3574-09CEBABC177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75931" y="1601822"/>
              <a:ext cx="5158872" cy="2337499"/>
            </a:xfrm>
            <a:prstGeom prst="rect">
              <a:avLst/>
            </a:prstGeom>
            <a:noFill/>
            <a:ln>
              <a:solidFill>
                <a:schemeClr val="bg1">
                  <a:lumMod val="85000"/>
                </a:schemeClr>
              </a:solidFill>
            </a:ln>
            <a:extLst>
              <a:ext uri="{909E8E84-426E-40DD-AFC4-6F175D3DCCD1}">
                <a14:hiddenFill xmlns:a14="http://schemas.microsoft.com/office/drawing/2010/main">
                  <a:solidFill>
                    <a:srgbClr val="FFFFFF"/>
                  </a:solidFill>
                </a14:hiddenFill>
              </a:ext>
            </a:extLst>
          </p:spPr>
        </p:pic>
        <p:sp>
          <p:nvSpPr>
            <p:cNvPr id="6" name="テキスト ボックス 5">
              <a:extLst>
                <a:ext uri="{FF2B5EF4-FFF2-40B4-BE49-F238E27FC236}">
                  <a16:creationId xmlns:a16="http://schemas.microsoft.com/office/drawing/2014/main" id="{0D5C6ECE-CE31-94F5-45A2-2EDD98CD0DF1}"/>
                </a:ext>
              </a:extLst>
            </p:cNvPr>
            <p:cNvSpPr txBox="1"/>
            <p:nvPr/>
          </p:nvSpPr>
          <p:spPr>
            <a:xfrm>
              <a:off x="4875930" y="3985231"/>
              <a:ext cx="5273919" cy="199630"/>
            </a:xfrm>
            <a:prstGeom prst="rect">
              <a:avLst/>
            </a:prstGeom>
            <a:noFill/>
          </p:spPr>
          <p:txBody>
            <a:bodyPr wrap="square" lIns="0" tIns="0" rIns="0" bIns="0" rtlCol="0">
              <a:spAutoFit/>
            </a:bodyPr>
            <a:lstStyle/>
            <a:p>
              <a:pPr algn="l" defTabSz="1007772" fontAlgn="ctr">
                <a:spcAft>
                  <a:spcPts val="400"/>
                </a:spcAft>
                <a:buClr>
                  <a:srgbClr val="000000"/>
                </a:buClr>
              </a:pPr>
              <a:r>
                <a:rPr kumimoji="1" lang="ja-JP" altLang="en-US" sz="900" spc="100">
                  <a:solidFill>
                    <a:srgbClr val="000000"/>
                  </a:solidFill>
                  <a:latin typeface="BIZ UDPゴシック" panose="020B0400000000000000" pitchFamily="50" charset="-128"/>
                  <a:ea typeface="BIZ UDPゴシック" panose="020B0400000000000000" pitchFamily="50" charset="-128"/>
                  <a:sym typeface="BIZ UDPゴシック" panose="020B0400000000000000" pitchFamily="50" charset="-128"/>
                </a:rPr>
                <a:t>出所）岐阜県地球温暖化防止活動推進センター 「気候変動　緩和策と適応策」 </a:t>
              </a:r>
              <a:r>
                <a:rPr kumimoji="1" lang="en-US" altLang="ja-JP" sz="900" spc="100">
                  <a:solidFill>
                    <a:srgbClr val="000000"/>
                  </a:solidFill>
                  <a:latin typeface="BIZ UDPゴシック" panose="020B0400000000000000" pitchFamily="50" charset="-128"/>
                  <a:ea typeface="BIZ UDPゴシック" panose="020B0400000000000000" pitchFamily="50" charset="-128"/>
                  <a:sym typeface="BIZ UDPゴシック" panose="020B0400000000000000" pitchFamily="50" charset="-128"/>
                  <a:hlinkClick r:id="rId7"/>
                </a:rPr>
                <a:t>https://gifu-ondanka.org/topics/news/6400.html</a:t>
              </a:r>
              <a:r>
                <a:rPr kumimoji="1" lang="ja-JP" altLang="en-US" sz="900" spc="100">
                  <a:solidFill>
                    <a:srgbClr val="000000"/>
                  </a:solidFill>
                  <a:latin typeface="BIZ UDPゴシック" panose="020B0400000000000000" pitchFamily="50" charset="-128"/>
                  <a:ea typeface="BIZ UDPゴシック" panose="020B0400000000000000" pitchFamily="50" charset="-128"/>
                  <a:sym typeface="BIZ UDPゴシック" panose="020B0400000000000000" pitchFamily="50" charset="-128"/>
                </a:rPr>
                <a:t>　（閲覧日：</a:t>
              </a:r>
              <a:r>
                <a:rPr kumimoji="1" lang="en-US" altLang="ja-JP" sz="900" spc="100">
                  <a:solidFill>
                    <a:srgbClr val="000000"/>
                  </a:solidFill>
                  <a:latin typeface="BIZ UDPゴシック" panose="020B0400000000000000" pitchFamily="50" charset="-128"/>
                  <a:ea typeface="BIZ UDPゴシック" panose="020B0400000000000000" pitchFamily="50" charset="-128"/>
                  <a:sym typeface="BIZ UDPゴシック" panose="020B0400000000000000" pitchFamily="50" charset="-128"/>
                </a:rPr>
                <a:t>2023</a:t>
              </a:r>
              <a:r>
                <a:rPr kumimoji="1" lang="ja-JP" altLang="en-US" sz="900" spc="100">
                  <a:solidFill>
                    <a:srgbClr val="000000"/>
                  </a:solidFill>
                  <a:latin typeface="BIZ UDPゴシック" panose="020B0400000000000000" pitchFamily="50" charset="-128"/>
                  <a:ea typeface="BIZ UDPゴシック" panose="020B0400000000000000" pitchFamily="50" charset="-128"/>
                  <a:sym typeface="BIZ UDPゴシック" panose="020B0400000000000000" pitchFamily="50" charset="-128"/>
                </a:rPr>
                <a:t>年</a:t>
              </a:r>
              <a:r>
                <a:rPr kumimoji="1" lang="en-US" altLang="ja-JP" sz="900" spc="100">
                  <a:solidFill>
                    <a:srgbClr val="000000"/>
                  </a:solidFill>
                  <a:latin typeface="BIZ UDPゴシック" panose="020B0400000000000000" pitchFamily="50" charset="-128"/>
                  <a:ea typeface="BIZ UDPゴシック" panose="020B0400000000000000" pitchFamily="50" charset="-128"/>
                  <a:sym typeface="BIZ UDPゴシック" panose="020B0400000000000000" pitchFamily="50" charset="-128"/>
                </a:rPr>
                <a:t>9</a:t>
              </a:r>
              <a:r>
                <a:rPr kumimoji="1" lang="ja-JP" altLang="en-US" sz="900" spc="100">
                  <a:solidFill>
                    <a:srgbClr val="000000"/>
                  </a:solidFill>
                  <a:latin typeface="BIZ UDPゴシック" panose="020B0400000000000000" pitchFamily="50" charset="-128"/>
                  <a:ea typeface="BIZ UDPゴシック" panose="020B0400000000000000" pitchFamily="50" charset="-128"/>
                  <a:sym typeface="BIZ UDPゴシック" panose="020B0400000000000000" pitchFamily="50" charset="-128"/>
                </a:rPr>
                <a:t>月</a:t>
              </a:r>
              <a:r>
                <a:rPr kumimoji="1" lang="en-US" altLang="ja-JP" sz="900" spc="100">
                  <a:solidFill>
                    <a:srgbClr val="000000"/>
                  </a:solidFill>
                  <a:latin typeface="BIZ UDPゴシック" panose="020B0400000000000000" pitchFamily="50" charset="-128"/>
                  <a:ea typeface="BIZ UDPゴシック" panose="020B0400000000000000" pitchFamily="50" charset="-128"/>
                  <a:sym typeface="BIZ UDPゴシック" panose="020B0400000000000000" pitchFamily="50" charset="-128"/>
                </a:rPr>
                <a:t>25</a:t>
              </a:r>
              <a:r>
                <a:rPr kumimoji="1" lang="ja-JP" altLang="en-US" sz="900" spc="100">
                  <a:solidFill>
                    <a:srgbClr val="000000"/>
                  </a:solidFill>
                  <a:latin typeface="BIZ UDPゴシック" panose="020B0400000000000000" pitchFamily="50" charset="-128"/>
                  <a:ea typeface="BIZ UDPゴシック" panose="020B0400000000000000" pitchFamily="50" charset="-128"/>
                  <a:sym typeface="BIZ UDPゴシック" panose="020B0400000000000000" pitchFamily="50" charset="-128"/>
                </a:rPr>
                <a:t>日）</a:t>
              </a:r>
              <a:endParaRPr kumimoji="1" lang="en-US" altLang="ja-JP" sz="900" spc="100">
                <a:solidFill>
                  <a:srgbClr val="000000"/>
                </a:solidFill>
                <a:latin typeface="BIZ UDPゴシック" panose="020B0400000000000000" pitchFamily="50" charset="-128"/>
                <a:ea typeface="BIZ UDPゴシック" panose="020B0400000000000000" pitchFamily="50" charset="-128"/>
                <a:sym typeface="BIZ UDPゴシック" panose="020B0400000000000000" pitchFamily="50" charset="-128"/>
              </a:endParaRPr>
            </a:p>
          </p:txBody>
        </p:sp>
      </p:grpSp>
      <p:sp>
        <p:nvSpPr>
          <p:cNvPr id="5" name="テキスト プレースホルダー 6">
            <a:extLst>
              <a:ext uri="{FF2B5EF4-FFF2-40B4-BE49-F238E27FC236}">
                <a16:creationId xmlns:a16="http://schemas.microsoft.com/office/drawing/2014/main" id="{DCB2AEFE-39A6-0329-C31C-D02D83DB5CEC}"/>
              </a:ext>
            </a:extLst>
          </p:cNvPr>
          <p:cNvSpPr txBox="1">
            <a:spLocks/>
          </p:cNvSpPr>
          <p:nvPr/>
        </p:nvSpPr>
        <p:spPr>
          <a:xfrm>
            <a:off x="539906" y="1601463"/>
            <a:ext cx="9612313" cy="276999"/>
          </a:xfrm>
          <a:prstGeom prst="rect">
            <a:avLst/>
          </a:prstGeom>
        </p:spPr>
        <p:txBody>
          <a:bodyPr vert="horz" wrap="square" lIns="0" tIns="0" rIns="0" bIns="0" rtlCol="0">
            <a:spAutoFit/>
          </a:bodyPr>
          <a:lstStyle>
            <a:lvl1pPr marL="252000" marR="0" indent="-252000" algn="l" defTabSz="1007772" rtl="0" eaLnBrk="1" fontAlgn="auto" latinLnBrk="0" hangingPunct="1">
              <a:lnSpc>
                <a:spcPct val="120000"/>
              </a:lnSpc>
              <a:spcBef>
                <a:spcPts val="0"/>
              </a:spcBef>
              <a:spcAft>
                <a:spcPts val="600"/>
              </a:spcAft>
              <a:buClr>
                <a:srgbClr val="003B83"/>
              </a:buClr>
              <a:buSzTx/>
              <a:buFont typeface="Wingdings" panose="05000000000000000000" pitchFamily="2" charset="2"/>
              <a:buChar char="l"/>
              <a:tabLst/>
              <a:defRPr kumimoji="1" sz="1600" b="1" kern="1200" spc="120" baseline="0">
                <a:solidFill>
                  <a:srgbClr val="000000"/>
                </a:solidFill>
                <a:latin typeface="+mn-lt"/>
                <a:ea typeface="+mn-ea"/>
                <a:cs typeface="+mn-cs"/>
              </a:defRPr>
            </a:lvl1pPr>
            <a:lvl2pPr marL="252000" marR="0" indent="-216000" algn="l" defTabSz="1007772" rtl="0" eaLnBrk="1" fontAlgn="auto" latinLnBrk="0" hangingPunct="1">
              <a:lnSpc>
                <a:spcPct val="120000"/>
              </a:lnSpc>
              <a:spcBef>
                <a:spcPts val="0"/>
              </a:spcBef>
              <a:spcAft>
                <a:spcPts val="600"/>
              </a:spcAft>
              <a:buClr>
                <a:srgbClr val="3C82F4"/>
              </a:buClr>
              <a:buSzPct val="70000"/>
              <a:buFont typeface="Wingdings" panose="05000000000000000000" pitchFamily="2" charset="2"/>
              <a:buChar char="l"/>
              <a:tabLst/>
              <a:defRPr kumimoji="1" sz="1600" b="0" kern="1200" spc="120" baseline="0">
                <a:solidFill>
                  <a:srgbClr val="000000"/>
                </a:solidFill>
                <a:latin typeface="+mj-ea"/>
                <a:ea typeface="+mj-ea"/>
                <a:cs typeface="+mn-cs"/>
              </a:defRPr>
            </a:lvl2pPr>
            <a:lvl3pPr marL="396000" marR="0" indent="-144000" algn="l" defTabSz="1007772" rtl="0" eaLnBrk="1" fontAlgn="auto" latinLnBrk="0" hangingPunct="1">
              <a:lnSpc>
                <a:spcPct val="120000"/>
              </a:lnSpc>
              <a:spcBef>
                <a:spcPts val="0"/>
              </a:spcBef>
              <a:spcAft>
                <a:spcPts val="600"/>
              </a:spcAft>
              <a:buClr>
                <a:srgbClr val="000000"/>
              </a:buClr>
              <a:buSzTx/>
              <a:buFont typeface="BIZ UDPゴシック" panose="020B0400000000000000" pitchFamily="50" charset="-128"/>
              <a:buChar char="-"/>
              <a:tabLst/>
              <a:defRPr kumimoji="1" sz="1400" b="0" kern="1200" spc="120" baseline="0">
                <a:solidFill>
                  <a:srgbClr val="000000"/>
                </a:solidFill>
                <a:latin typeface="+mj-ea"/>
                <a:ea typeface="+mj-ea"/>
                <a:cs typeface="+mn-cs"/>
              </a:defRPr>
            </a:lvl3pPr>
            <a:lvl4pPr marL="540000" marR="0" indent="-144000" algn="l" defTabSz="1007772" rtl="0" eaLnBrk="1" fontAlgn="auto" latinLnBrk="0" hangingPunct="1">
              <a:lnSpc>
                <a:spcPct val="120000"/>
              </a:lnSpc>
              <a:spcBef>
                <a:spcPts val="0"/>
              </a:spcBef>
              <a:spcAft>
                <a:spcPts val="400"/>
              </a:spcAft>
              <a:buClr>
                <a:srgbClr val="595758"/>
              </a:buClr>
              <a:buSzTx/>
              <a:buFont typeface="Arial" panose="020B0604020202020204" pitchFamily="34" charset="0"/>
              <a:buChar char="•"/>
              <a:tabLst/>
              <a:defRPr kumimoji="1" sz="1200" b="0" kern="1200" spc="120" baseline="0">
                <a:solidFill>
                  <a:srgbClr val="000000"/>
                </a:solidFill>
                <a:latin typeface="+mn-ea"/>
                <a:ea typeface="+mn-ea"/>
                <a:cs typeface="+mn-cs"/>
              </a:defRPr>
            </a:lvl4pPr>
            <a:lvl5pPr marL="648000" marR="0" indent="-108000" algn="l" defTabSz="1007772" rtl="0" eaLnBrk="1" fontAlgn="auto" latinLnBrk="0" hangingPunct="1">
              <a:lnSpc>
                <a:spcPct val="120000"/>
              </a:lnSpc>
              <a:spcBef>
                <a:spcPts val="0"/>
              </a:spcBef>
              <a:spcAft>
                <a:spcPts val="400"/>
              </a:spcAft>
              <a:buClr>
                <a:srgbClr val="595758"/>
              </a:buClr>
              <a:buSzTx/>
              <a:buFont typeface="BIZ UDPゴシック" panose="020B0400000000000000" pitchFamily="50" charset="-128"/>
              <a:buChar char="-"/>
              <a:tabLst/>
              <a:defRPr kumimoji="1" sz="1050" b="0" kern="1200" spc="120" baseline="0">
                <a:solidFill>
                  <a:srgbClr val="000000"/>
                </a:solidFill>
                <a:latin typeface="+mn-ea"/>
                <a:ea typeface="+mn-ea"/>
                <a:cs typeface="+mn-cs"/>
              </a:defRPr>
            </a:lvl5pPr>
            <a:lvl6pPr marL="2771374"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260"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145"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032" indent="-251943" algn="l" defTabSz="1007772"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fontAlgn="base" hangingPunct="0">
              <a:lnSpc>
                <a:spcPct val="100000"/>
              </a:lnSpc>
            </a:pPr>
            <a:r>
              <a:rPr lang="ja-JP" altLang="en-US" sz="1800" b="0" kern="100">
                <a:latin typeface="BIZ UDPゴシック" panose="020B0400000000000000" pitchFamily="50" charset="-128"/>
                <a:ea typeface="BIZ UDPゴシック" panose="020B0400000000000000" pitchFamily="50" charset="-128"/>
                <a:cs typeface="Times New Roman" panose="02020603050405020304" pitchFamily="18" charset="0"/>
                <a:sym typeface="BIZ UDPゴシック" panose="020B0400000000000000" pitchFamily="50" charset="-128"/>
              </a:rPr>
              <a:t>物理的リスクは以下の２つに分類される。</a:t>
            </a:r>
            <a:endParaRPr lang="en-US" altLang="ja-JP" sz="1800" b="0" kern="100">
              <a:latin typeface="BIZ UDPゴシック" panose="020B0400000000000000" pitchFamily="50" charset="-128"/>
              <a:ea typeface="BIZ UDPゴシック" panose="020B0400000000000000" pitchFamily="50" charset="-128"/>
              <a:cs typeface="Times New Roman" panose="02020603050405020304" pitchFamily="18" charset="0"/>
              <a:sym typeface="BIZ UDPゴシック" panose="020B0400000000000000" pitchFamily="50" charset="-128"/>
            </a:endParaRPr>
          </a:p>
        </p:txBody>
      </p:sp>
      <p:sp>
        <p:nvSpPr>
          <p:cNvPr id="3" name="タイトル 3">
            <a:extLst>
              <a:ext uri="{FF2B5EF4-FFF2-40B4-BE49-F238E27FC236}">
                <a16:creationId xmlns:a16="http://schemas.microsoft.com/office/drawing/2014/main" id="{71FA0818-5FD3-BA6C-4A7D-F9D40041F667}"/>
              </a:ext>
            </a:extLst>
          </p:cNvPr>
          <p:cNvSpPr>
            <a:spLocks noGrp="1"/>
          </p:cNvSpPr>
          <p:nvPr>
            <p:ph type="title"/>
          </p:nvPr>
        </p:nvSpPr>
        <p:spPr>
          <a:xfrm>
            <a:off x="539906" y="360696"/>
            <a:ext cx="9216000" cy="216000"/>
          </a:xfrm>
        </p:spPr>
        <p:txBody>
          <a:bodyPr vert="horz">
            <a:noAutofit/>
          </a:bodyPr>
          <a:lstStyle/>
          <a:p>
            <a:r>
              <a:rPr lang="en-US" altLang="ja-JP"/>
              <a:t>1</a:t>
            </a:r>
            <a:r>
              <a:rPr lang="ja-JP" altLang="en-US"/>
              <a:t>章．気候変動に係るリスク</a:t>
            </a:r>
          </a:p>
        </p:txBody>
      </p:sp>
    </p:spTree>
    <p:extLst>
      <p:ext uri="{BB962C8B-B14F-4D97-AF65-F5344CB8AC3E}">
        <p14:creationId xmlns:p14="http://schemas.microsoft.com/office/powerpoint/2010/main" val="21966543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EC492372-ABF5-BAE3-2C16-4042BB3D5DEF}"/>
              </a:ext>
            </a:extLst>
          </p:cNvPr>
          <p:cNvGraphicFramePr>
            <a:graphicFrameLocks noChangeAspect="1"/>
          </p:cNvGraphicFramePr>
          <p:nvPr>
            <p:custDataLst>
              <p:tags r:id="rId1"/>
            </p:custDataLst>
            <p:extLst>
              <p:ext uri="{D42A27DB-BD31-4B8C-83A1-F6EECF244321}">
                <p14:modId xmlns:p14="http://schemas.microsoft.com/office/powerpoint/2010/main" val="2972475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40" imgH="541" progId="TCLayout.ActiveDocument.1">
                  <p:embed/>
                </p:oleObj>
              </mc:Choice>
              <mc:Fallback>
                <p:oleObj name="think-cell スライド" r:id="rId4" imgW="540" imgH="541" progId="TCLayout.ActiveDocument.1">
                  <p:embed/>
                  <p:pic>
                    <p:nvPicPr>
                      <p:cNvPr id="2" name="think-cell data - do not delete" hidden="1">
                        <a:extLst>
                          <a:ext uri="{FF2B5EF4-FFF2-40B4-BE49-F238E27FC236}">
                            <a16:creationId xmlns:a16="http://schemas.microsoft.com/office/drawing/2014/main" id="{EC492372-ABF5-BAE3-2C16-4042BB3D5DE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テキスト プレースホルダー 2">
            <a:extLst>
              <a:ext uri="{FF2B5EF4-FFF2-40B4-BE49-F238E27FC236}">
                <a16:creationId xmlns:a16="http://schemas.microsoft.com/office/drawing/2014/main" id="{612B4A20-82A8-A859-C060-E2177A1C40EC}"/>
              </a:ext>
            </a:extLst>
          </p:cNvPr>
          <p:cNvSpPr>
            <a:spLocks noGrp="1"/>
          </p:cNvSpPr>
          <p:nvPr>
            <p:ph type="body" sz="quarter" idx="15"/>
          </p:nvPr>
        </p:nvSpPr>
        <p:spPr>
          <a:xfrm>
            <a:off x="530615" y="1670070"/>
            <a:ext cx="9630582" cy="1184940"/>
          </a:xfrm>
        </p:spPr>
        <p:txBody>
          <a:bodyPr/>
          <a:lstStyle/>
          <a:p>
            <a:pPr algn="l" fontAlgn="base" hangingPunct="0">
              <a:lnSpc>
                <a:spcPct val="100000"/>
              </a:lnSpc>
            </a:pPr>
            <a:r>
              <a:rPr lang="ja-JP" altLang="en-US" sz="1800" b="0" kern="100">
                <a:cs typeface="Times New Roman" panose="02020603050405020304" pitchFamily="18" charset="0"/>
              </a:rPr>
              <a:t>通称</a:t>
            </a:r>
            <a:r>
              <a:rPr lang="en-US" altLang="ja-JP" sz="1800" b="0" kern="100">
                <a:cs typeface="Times New Roman" panose="02020603050405020304" pitchFamily="18" charset="0"/>
              </a:rPr>
              <a:t>A-PLAT</a:t>
            </a:r>
            <a:r>
              <a:rPr lang="ja-JP" altLang="en-US" sz="1800" b="0" kern="100">
                <a:cs typeface="Times New Roman" panose="02020603050405020304" pitchFamily="18" charset="0"/>
              </a:rPr>
              <a:t>と呼ばれる気候変動適応情報プラットフォームでは、業種別で事業者への影響及び適応策を整理している（下図参照）。</a:t>
            </a:r>
            <a:endParaRPr lang="en-US" altLang="ja-JP" sz="1800" b="0" kern="100">
              <a:cs typeface="Times New Roman" panose="02020603050405020304" pitchFamily="18" charset="0"/>
            </a:endParaRPr>
          </a:p>
          <a:p>
            <a:pPr algn="l" fontAlgn="base" hangingPunct="0">
              <a:lnSpc>
                <a:spcPct val="100000"/>
              </a:lnSpc>
            </a:pPr>
            <a:r>
              <a:rPr lang="ja-JP" altLang="en-US" sz="1800" b="0" kern="100">
                <a:cs typeface="Times New Roman" panose="02020603050405020304" pitchFamily="18" charset="0"/>
              </a:rPr>
              <a:t>全部で</a:t>
            </a:r>
            <a:r>
              <a:rPr lang="en-US" altLang="ja-JP" sz="1800" b="0" kern="100">
                <a:cs typeface="Times New Roman" panose="02020603050405020304" pitchFamily="18" charset="0"/>
              </a:rPr>
              <a:t>10</a:t>
            </a:r>
            <a:r>
              <a:rPr lang="ja-JP" altLang="en-US" sz="1800" b="0" kern="100">
                <a:cs typeface="Times New Roman" panose="02020603050405020304" pitchFamily="18" charset="0"/>
              </a:rPr>
              <a:t>業種の分類がある他、業種間共通のリスクや適応策も纏められており、貴社の事業上の具体的リスク・対応策を参照することが可能。</a:t>
            </a:r>
            <a:endParaRPr lang="en-US" altLang="ja-JP" sz="1800" b="0" kern="100">
              <a:cs typeface="Times New Roman" panose="02020603050405020304" pitchFamily="18" charset="0"/>
            </a:endParaRPr>
          </a:p>
        </p:txBody>
      </p:sp>
      <p:sp>
        <p:nvSpPr>
          <p:cNvPr id="4" name="字幕 3">
            <a:extLst>
              <a:ext uri="{FF2B5EF4-FFF2-40B4-BE49-F238E27FC236}">
                <a16:creationId xmlns:a16="http://schemas.microsoft.com/office/drawing/2014/main" id="{3355EF6A-B9F6-813F-A8B0-4091AC2A8020}"/>
              </a:ext>
            </a:extLst>
          </p:cNvPr>
          <p:cNvSpPr>
            <a:spLocks noGrp="1"/>
          </p:cNvSpPr>
          <p:nvPr>
            <p:ph type="subTitle" idx="10"/>
          </p:nvPr>
        </p:nvSpPr>
        <p:spPr>
          <a:xfrm>
            <a:off x="539999" y="845462"/>
            <a:ext cx="9419009" cy="487235"/>
          </a:xfrm>
        </p:spPr>
        <p:txBody>
          <a:bodyPr/>
          <a:lstStyle/>
          <a:p>
            <a:r>
              <a:rPr lang="en-US" altLang="ja-JP" sz="2800" kern="100">
                <a:cs typeface="Times New Roman" panose="02020603050405020304" pitchFamily="18" charset="0"/>
              </a:rPr>
              <a:t>【</a:t>
            </a:r>
            <a:r>
              <a:rPr lang="ja-JP" altLang="en-US" sz="2800" kern="100">
                <a:cs typeface="Times New Roman" panose="02020603050405020304" pitchFamily="18" charset="0"/>
              </a:rPr>
              <a:t>参考</a:t>
            </a:r>
            <a:r>
              <a:rPr lang="en-US" altLang="ja-JP" sz="2800" kern="100">
                <a:cs typeface="Times New Roman" panose="02020603050405020304" pitchFamily="18" charset="0"/>
              </a:rPr>
              <a:t>】</a:t>
            </a:r>
            <a:r>
              <a:rPr lang="ja-JP" altLang="en-US" sz="2800" kern="100">
                <a:cs typeface="Times New Roman" panose="02020603050405020304" pitchFamily="18" charset="0"/>
              </a:rPr>
              <a:t>気候変動適応情報プラットフォーム（</a:t>
            </a:r>
            <a:r>
              <a:rPr lang="en-US" altLang="ja-JP" sz="2800" kern="100">
                <a:cs typeface="Times New Roman" panose="02020603050405020304" pitchFamily="18" charset="0"/>
              </a:rPr>
              <a:t>A-PLAT</a:t>
            </a:r>
            <a:r>
              <a:rPr lang="ja-JP" altLang="en-US" sz="2800" kern="100">
                <a:cs typeface="Times New Roman" panose="02020603050405020304" pitchFamily="18" charset="0"/>
              </a:rPr>
              <a:t>）</a:t>
            </a:r>
            <a:endParaRPr lang="ja-JP" altLang="ja-JP" sz="2800" kern="100">
              <a:effectLst/>
              <a:cs typeface="Times New Roman" panose="02020603050405020304" pitchFamily="18" charset="0"/>
            </a:endParaRPr>
          </a:p>
        </p:txBody>
      </p:sp>
      <p:sp>
        <p:nvSpPr>
          <p:cNvPr id="22" name="テキスト プレースホルダー 21">
            <a:extLst>
              <a:ext uri="{FF2B5EF4-FFF2-40B4-BE49-F238E27FC236}">
                <a16:creationId xmlns:a16="http://schemas.microsoft.com/office/drawing/2014/main" id="{E173C362-A432-A1F7-0260-F124D9908B5D}"/>
              </a:ext>
            </a:extLst>
          </p:cNvPr>
          <p:cNvSpPr>
            <a:spLocks noGrp="1"/>
          </p:cNvSpPr>
          <p:nvPr>
            <p:ph type="body" sz="quarter" idx="20"/>
          </p:nvPr>
        </p:nvSpPr>
        <p:spPr>
          <a:xfrm>
            <a:off x="538163" y="6928136"/>
            <a:ext cx="9612000" cy="270843"/>
          </a:xfrm>
        </p:spPr>
        <p:txBody>
          <a:bodyPr/>
          <a:lstStyle/>
          <a:p>
            <a:r>
              <a:rPr lang="ja-JP" altLang="en-US" dirty="0"/>
              <a:t>出所）国立研究開発法人国立環境研究所　「インフォグラフィック（事業者編）」　</a:t>
            </a:r>
            <a:r>
              <a:rPr lang="en-US" altLang="ja-JP" dirty="0">
                <a:hlinkClick r:id="rId6"/>
              </a:rPr>
              <a:t>https://adaptation-platform.nies.go.jp/private_sector/infographic/index.html</a:t>
            </a:r>
            <a:r>
              <a:rPr lang="ja-JP" altLang="en-US" dirty="0"/>
              <a:t>　（閲覧日：</a:t>
            </a:r>
            <a:r>
              <a:rPr lang="en-US" altLang="ja-JP" dirty="0"/>
              <a:t>2023</a:t>
            </a:r>
            <a:r>
              <a:rPr lang="ja-JP" altLang="en-US" dirty="0"/>
              <a:t>年</a:t>
            </a:r>
            <a:r>
              <a:rPr lang="en-US" altLang="ja-JP" dirty="0"/>
              <a:t>12</a:t>
            </a:r>
            <a:r>
              <a:rPr lang="ja-JP" altLang="en-US" dirty="0"/>
              <a:t>月</a:t>
            </a:r>
            <a:r>
              <a:rPr lang="en-US" altLang="ja-JP" dirty="0"/>
              <a:t>7</a:t>
            </a:r>
            <a:r>
              <a:rPr lang="ja-JP" altLang="en-US" dirty="0"/>
              <a:t>日）</a:t>
            </a:r>
          </a:p>
        </p:txBody>
      </p:sp>
      <p:grpSp>
        <p:nvGrpSpPr>
          <p:cNvPr id="14" name="グループ化 13">
            <a:extLst>
              <a:ext uri="{FF2B5EF4-FFF2-40B4-BE49-F238E27FC236}">
                <a16:creationId xmlns:a16="http://schemas.microsoft.com/office/drawing/2014/main" id="{32982AB9-3C56-6149-51E4-E3AF57D9B847}"/>
              </a:ext>
            </a:extLst>
          </p:cNvPr>
          <p:cNvGrpSpPr>
            <a:grpSpLocks noChangeAspect="1"/>
          </p:cNvGrpSpPr>
          <p:nvPr/>
        </p:nvGrpSpPr>
        <p:grpSpPr>
          <a:xfrm>
            <a:off x="530615" y="3779837"/>
            <a:ext cx="3341672" cy="3096000"/>
            <a:chOff x="538163" y="3561873"/>
            <a:chExt cx="3579968" cy="3316775"/>
          </a:xfrm>
        </p:grpSpPr>
        <p:pic>
          <p:nvPicPr>
            <p:cNvPr id="7" name="図 6" descr="テーブル が含まれている画像&#10;&#10;自動的に生成された説明">
              <a:extLst>
                <a:ext uri="{FF2B5EF4-FFF2-40B4-BE49-F238E27FC236}">
                  <a16:creationId xmlns:a16="http://schemas.microsoft.com/office/drawing/2014/main" id="{FF712599-022A-E89D-16AC-49C936CECDB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8163" y="3561873"/>
              <a:ext cx="3579968" cy="3316775"/>
            </a:xfrm>
            <a:prstGeom prst="rect">
              <a:avLst/>
            </a:prstGeom>
            <a:ln>
              <a:solidFill>
                <a:schemeClr val="bg1">
                  <a:lumMod val="85000"/>
                </a:schemeClr>
              </a:solidFill>
            </a:ln>
          </p:spPr>
        </p:pic>
        <p:sp>
          <p:nvSpPr>
            <p:cNvPr id="10" name="正方形/長方形 9">
              <a:extLst>
                <a:ext uri="{FF2B5EF4-FFF2-40B4-BE49-F238E27FC236}">
                  <a16:creationId xmlns:a16="http://schemas.microsoft.com/office/drawing/2014/main" id="{EBF2EBBC-7C9D-16E2-F1C3-46B241C600BC}"/>
                </a:ext>
              </a:extLst>
            </p:cNvPr>
            <p:cNvSpPr/>
            <p:nvPr/>
          </p:nvSpPr>
          <p:spPr>
            <a:xfrm>
              <a:off x="2955577" y="3779837"/>
              <a:ext cx="1114978" cy="86998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t" anchorCtr="0">
              <a:spAutoFit/>
            </a:bodyPr>
            <a:lstStyle/>
            <a:p>
              <a:pPr algn="l"/>
              <a:endParaRPr kumimoji="1" lang="ja-JP" altLang="en-US">
                <a:solidFill>
                  <a:srgbClr val="000000"/>
                </a:solidFill>
              </a:endParaRPr>
            </a:p>
          </p:txBody>
        </p:sp>
      </p:grpSp>
      <p:grpSp>
        <p:nvGrpSpPr>
          <p:cNvPr id="15" name="グループ化 14">
            <a:extLst>
              <a:ext uri="{FF2B5EF4-FFF2-40B4-BE49-F238E27FC236}">
                <a16:creationId xmlns:a16="http://schemas.microsoft.com/office/drawing/2014/main" id="{E0B064C5-AAB2-0AC0-6B72-80333C1FC742}"/>
              </a:ext>
            </a:extLst>
          </p:cNvPr>
          <p:cNvGrpSpPr/>
          <p:nvPr/>
        </p:nvGrpSpPr>
        <p:grpSpPr>
          <a:xfrm>
            <a:off x="4259334" y="2961476"/>
            <a:ext cx="5901864" cy="3917172"/>
            <a:chOff x="4630994" y="3044068"/>
            <a:chExt cx="5530203" cy="3834580"/>
          </a:xfrm>
        </p:grpSpPr>
        <p:pic>
          <p:nvPicPr>
            <p:cNvPr id="9" name="図 8" descr="テキスト が含まれている画像&#10;&#10;自動的に生成された説明">
              <a:extLst>
                <a:ext uri="{FF2B5EF4-FFF2-40B4-BE49-F238E27FC236}">
                  <a16:creationId xmlns:a16="http://schemas.microsoft.com/office/drawing/2014/main" id="{F587B818-3E84-8311-54A0-E41EBA571A14}"/>
                </a:ext>
              </a:extLst>
            </p:cNvPr>
            <p:cNvPicPr>
              <a:picLocks noChangeAspect="1"/>
            </p:cNvPicPr>
            <p:nvPr/>
          </p:nvPicPr>
          <p:blipFill rotWithShape="1">
            <a:blip r:embed="rId8">
              <a:extLst>
                <a:ext uri="{28A0092B-C50C-407E-A947-70E740481C1C}">
                  <a14:useLocalDpi xmlns:a14="http://schemas.microsoft.com/office/drawing/2010/main" val="0"/>
                </a:ext>
              </a:extLst>
            </a:blip>
            <a:srcRect l="513" t="770" b="1918"/>
            <a:stretch/>
          </p:blipFill>
          <p:spPr>
            <a:xfrm>
              <a:off x="4672289" y="3088564"/>
              <a:ext cx="5488908" cy="3790083"/>
            </a:xfrm>
            <a:prstGeom prst="rect">
              <a:avLst/>
            </a:prstGeom>
            <a:ln>
              <a:solidFill>
                <a:schemeClr val="bg1">
                  <a:lumMod val="85000"/>
                </a:schemeClr>
              </a:solidFill>
            </a:ln>
          </p:spPr>
        </p:pic>
        <p:sp>
          <p:nvSpPr>
            <p:cNvPr id="11" name="正方形/長方形 10">
              <a:extLst>
                <a:ext uri="{FF2B5EF4-FFF2-40B4-BE49-F238E27FC236}">
                  <a16:creationId xmlns:a16="http://schemas.microsoft.com/office/drawing/2014/main" id="{F5699E30-7768-03ED-9712-D6970DBA0DF8}"/>
                </a:ext>
              </a:extLst>
            </p:cNvPr>
            <p:cNvSpPr/>
            <p:nvPr/>
          </p:nvSpPr>
          <p:spPr>
            <a:xfrm>
              <a:off x="4630994" y="3044068"/>
              <a:ext cx="5530203" cy="383458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t" anchorCtr="0">
              <a:spAutoFit/>
            </a:bodyPr>
            <a:lstStyle/>
            <a:p>
              <a:pPr algn="l"/>
              <a:endParaRPr kumimoji="1" lang="ja-JP" altLang="en-US">
                <a:solidFill>
                  <a:srgbClr val="000000"/>
                </a:solidFill>
              </a:endParaRPr>
            </a:p>
          </p:txBody>
        </p:sp>
      </p:grpSp>
      <p:cxnSp>
        <p:nvCxnSpPr>
          <p:cNvPr id="13" name="直線コネクタ 12">
            <a:extLst>
              <a:ext uri="{FF2B5EF4-FFF2-40B4-BE49-F238E27FC236}">
                <a16:creationId xmlns:a16="http://schemas.microsoft.com/office/drawing/2014/main" id="{C25E0F5C-A810-D46C-9D87-498214EA82F0}"/>
              </a:ext>
            </a:extLst>
          </p:cNvPr>
          <p:cNvCxnSpPr>
            <a:stCxn id="10" idx="3"/>
            <a:endCxn id="11" idx="1"/>
          </p:cNvCxnSpPr>
          <p:nvPr/>
        </p:nvCxnSpPr>
        <p:spPr>
          <a:xfrm>
            <a:off x="3827878" y="4389331"/>
            <a:ext cx="431456" cy="530731"/>
          </a:xfrm>
          <a:prstGeom prst="line">
            <a:avLst/>
          </a:prstGeom>
          <a:ln w="57150" cap="sq">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正方形/長方形 15">
            <a:extLst>
              <a:ext uri="{FF2B5EF4-FFF2-40B4-BE49-F238E27FC236}">
                <a16:creationId xmlns:a16="http://schemas.microsoft.com/office/drawing/2014/main" id="{3BF51C84-D226-BFB8-4B13-05D9AD95AEC8}"/>
              </a:ext>
            </a:extLst>
          </p:cNvPr>
          <p:cNvSpPr/>
          <p:nvPr/>
        </p:nvSpPr>
        <p:spPr>
          <a:xfrm>
            <a:off x="1183812" y="3301212"/>
            <a:ext cx="2035277" cy="402775"/>
          </a:xfrm>
          <a:prstGeom prst="rect">
            <a:avLst/>
          </a:prstGeom>
          <a:solidFill>
            <a:srgbClr val="E3ECF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t" anchorCtr="0">
            <a:spAutoFit/>
          </a:bodyPr>
          <a:lstStyle/>
          <a:p>
            <a:pPr algn="ctr"/>
            <a:r>
              <a:rPr kumimoji="1" lang="ja-JP" altLang="en-US" sz="1200" b="1">
                <a:solidFill>
                  <a:srgbClr val="000000"/>
                </a:solidFill>
              </a:rPr>
              <a:t>参考：業種別まとめ</a:t>
            </a:r>
            <a:r>
              <a:rPr kumimoji="1" lang="en-US" altLang="ja-JP" sz="1200" b="1">
                <a:solidFill>
                  <a:srgbClr val="000000"/>
                </a:solidFill>
              </a:rPr>
              <a:t>1</a:t>
            </a:r>
            <a:r>
              <a:rPr kumimoji="1" lang="ja-JP" altLang="en-US" sz="1200" b="1">
                <a:solidFill>
                  <a:srgbClr val="000000"/>
                </a:solidFill>
              </a:rPr>
              <a:t>枚目</a:t>
            </a:r>
          </a:p>
        </p:txBody>
      </p:sp>
      <p:sp>
        <p:nvSpPr>
          <p:cNvPr id="5" name="タイトル 3">
            <a:extLst>
              <a:ext uri="{FF2B5EF4-FFF2-40B4-BE49-F238E27FC236}">
                <a16:creationId xmlns:a16="http://schemas.microsoft.com/office/drawing/2014/main" id="{A70F7D21-C9F8-8D5B-82EE-99CA61668E31}"/>
              </a:ext>
            </a:extLst>
          </p:cNvPr>
          <p:cNvSpPr>
            <a:spLocks noGrp="1"/>
          </p:cNvSpPr>
          <p:nvPr>
            <p:ph type="title"/>
          </p:nvPr>
        </p:nvSpPr>
        <p:spPr>
          <a:xfrm>
            <a:off x="539906" y="360696"/>
            <a:ext cx="9216000" cy="216000"/>
          </a:xfrm>
        </p:spPr>
        <p:txBody>
          <a:bodyPr vert="horz">
            <a:noAutofit/>
          </a:bodyPr>
          <a:lstStyle/>
          <a:p>
            <a:r>
              <a:rPr lang="en-US" altLang="ja-JP"/>
              <a:t>1</a:t>
            </a:r>
            <a:r>
              <a:rPr lang="ja-JP" altLang="en-US"/>
              <a:t>章．気候変動に係るリスク</a:t>
            </a:r>
          </a:p>
        </p:txBody>
      </p:sp>
    </p:spTree>
    <p:extLst>
      <p:ext uri="{BB962C8B-B14F-4D97-AF65-F5344CB8AC3E}">
        <p14:creationId xmlns:p14="http://schemas.microsoft.com/office/powerpoint/2010/main" val="17189447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600C42B4-3AB2-DBD2-BB14-3056E06909B4}"/>
              </a:ext>
            </a:extLst>
          </p:cNvPr>
          <p:cNvGraphicFramePr>
            <a:graphicFrameLocks noChangeAspect="1"/>
          </p:cNvGraphicFramePr>
          <p:nvPr>
            <p:custDataLst>
              <p:tags r:id="rId1"/>
            </p:custDataLst>
            <p:extLst>
              <p:ext uri="{D42A27DB-BD31-4B8C-83A1-F6EECF244321}">
                <p14:modId xmlns:p14="http://schemas.microsoft.com/office/powerpoint/2010/main" val="28098178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40" imgH="541" progId="TCLayout.ActiveDocument.1">
                  <p:embed/>
                </p:oleObj>
              </mc:Choice>
              <mc:Fallback>
                <p:oleObj name="think-cell スライド" r:id="rId4" imgW="540" imgH="541" progId="TCLayout.ActiveDocument.1">
                  <p:embed/>
                  <p:pic>
                    <p:nvPicPr>
                      <p:cNvPr id="5" name="think-cell data - do not delete" hidden="1">
                        <a:extLst>
                          <a:ext uri="{FF2B5EF4-FFF2-40B4-BE49-F238E27FC236}">
                            <a16:creationId xmlns:a16="http://schemas.microsoft.com/office/drawing/2014/main" id="{600C42B4-3AB2-DBD2-BB14-3056E06909B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テキスト プレースホルダー 1">
            <a:extLst>
              <a:ext uri="{FF2B5EF4-FFF2-40B4-BE49-F238E27FC236}">
                <a16:creationId xmlns:a16="http://schemas.microsoft.com/office/drawing/2014/main" id="{4475F7CD-E111-F61A-AAC8-2703E1699CC0}"/>
              </a:ext>
            </a:extLst>
          </p:cNvPr>
          <p:cNvSpPr>
            <a:spLocks noGrp="1"/>
          </p:cNvSpPr>
          <p:nvPr>
            <p:ph type="body" sz="quarter" idx="20"/>
          </p:nvPr>
        </p:nvSpPr>
        <p:spPr>
          <a:xfrm>
            <a:off x="537850" y="6792714"/>
            <a:ext cx="9612000" cy="406265"/>
          </a:xfrm>
        </p:spPr>
        <p:txBody>
          <a:bodyPr/>
          <a:lstStyle/>
          <a:p>
            <a:r>
              <a:rPr lang="ja-JP" altLang="en-US" dirty="0"/>
              <a:t>出所）</a:t>
            </a:r>
            <a:r>
              <a:rPr kumimoji="1" lang="ja-JP" altLang="en-US" dirty="0"/>
              <a:t>経済産業省　「中小企業等のカーボンニュートラル支援策」</a:t>
            </a:r>
            <a:r>
              <a:rPr kumimoji="1" lang="en-US" altLang="ja-JP" dirty="0">
                <a:hlinkClick r:id="rId6"/>
              </a:rPr>
              <a:t>https://www.meti.go.jp/policy/energy_environment/global_warming/SME/pamphlet/pamphlet2022fy01.pdf</a:t>
            </a:r>
            <a:r>
              <a:rPr kumimoji="1" lang="ja-JP" altLang="en-US" dirty="0"/>
              <a:t>　</a:t>
            </a:r>
            <a:r>
              <a:rPr kumimoji="1" lang="en-US" altLang="ja-JP" dirty="0"/>
              <a:t>(</a:t>
            </a:r>
            <a:r>
              <a:rPr kumimoji="1" lang="ja-JP" altLang="en-US" dirty="0"/>
              <a:t>閲覧日：</a:t>
            </a:r>
            <a:r>
              <a:rPr kumimoji="1" lang="en-US" altLang="ja-JP" dirty="0"/>
              <a:t>2023</a:t>
            </a:r>
            <a:r>
              <a:rPr kumimoji="1" lang="ja-JP" altLang="en-US" dirty="0"/>
              <a:t>年</a:t>
            </a:r>
            <a:r>
              <a:rPr kumimoji="1" lang="en-US" altLang="ja-JP" dirty="0"/>
              <a:t>9</a:t>
            </a:r>
            <a:r>
              <a:rPr kumimoji="1" lang="ja-JP" altLang="en-US" dirty="0"/>
              <a:t>月</a:t>
            </a:r>
            <a:r>
              <a:rPr kumimoji="1" lang="en-US" altLang="ja-JP" dirty="0"/>
              <a:t>25</a:t>
            </a:r>
            <a:r>
              <a:rPr kumimoji="1" lang="ja-JP" altLang="en-US" dirty="0"/>
              <a:t>日</a:t>
            </a:r>
            <a:r>
              <a:rPr kumimoji="1" lang="en-US" altLang="ja-JP" dirty="0"/>
              <a:t>)</a:t>
            </a:r>
          </a:p>
          <a:p>
            <a:r>
              <a:rPr lang="ja-JP" altLang="en-US" dirty="0"/>
              <a:t>より三菱総合研究所作成</a:t>
            </a:r>
            <a:endParaRPr kumimoji="1" lang="ja-JP" altLang="en-US" dirty="0"/>
          </a:p>
        </p:txBody>
      </p:sp>
      <p:sp>
        <p:nvSpPr>
          <p:cNvPr id="4" name="字幕 3">
            <a:extLst>
              <a:ext uri="{FF2B5EF4-FFF2-40B4-BE49-F238E27FC236}">
                <a16:creationId xmlns:a16="http://schemas.microsoft.com/office/drawing/2014/main" id="{3355EF6A-B9F6-813F-A8B0-4091AC2A8020}"/>
              </a:ext>
            </a:extLst>
          </p:cNvPr>
          <p:cNvSpPr>
            <a:spLocks noGrp="1"/>
          </p:cNvSpPr>
          <p:nvPr>
            <p:ph type="subTitle" idx="10"/>
          </p:nvPr>
        </p:nvSpPr>
        <p:spPr/>
        <p:txBody>
          <a:bodyPr/>
          <a:lstStyle/>
          <a:p>
            <a:r>
              <a:rPr lang="ja-JP" altLang="en-US" sz="2800" kern="100">
                <a:effectLst/>
                <a:cs typeface="Times New Roman" panose="02020603050405020304" pitchFamily="18" charset="0"/>
              </a:rPr>
              <a:t>気候変動に</a:t>
            </a:r>
            <a:r>
              <a:rPr lang="ja-JP" altLang="en-US" sz="2800" kern="100">
                <a:cs typeface="Times New Roman" panose="02020603050405020304" pitchFamily="18" charset="0"/>
              </a:rPr>
              <a:t>係る機会とは？</a:t>
            </a:r>
            <a:endParaRPr lang="ja-JP" altLang="ja-JP" sz="2800" kern="100">
              <a:effectLst/>
              <a:cs typeface="Times New Roman" panose="02020603050405020304" pitchFamily="18" charset="0"/>
            </a:endParaRPr>
          </a:p>
        </p:txBody>
      </p:sp>
      <p:sp>
        <p:nvSpPr>
          <p:cNvPr id="7" name="テキスト プレースホルダー 6">
            <a:extLst>
              <a:ext uri="{FF2B5EF4-FFF2-40B4-BE49-F238E27FC236}">
                <a16:creationId xmlns:a16="http://schemas.microsoft.com/office/drawing/2014/main" id="{49EFBFAD-A377-FF92-EAD8-EB74D0EE8D12}"/>
              </a:ext>
            </a:extLst>
          </p:cNvPr>
          <p:cNvSpPr>
            <a:spLocks noGrp="1"/>
          </p:cNvSpPr>
          <p:nvPr>
            <p:ph type="body" sz="quarter" idx="15"/>
          </p:nvPr>
        </p:nvSpPr>
        <p:spPr>
          <a:xfrm>
            <a:off x="537850" y="1601463"/>
            <a:ext cx="9612313" cy="553998"/>
          </a:xfrm>
        </p:spPr>
        <p:txBody>
          <a:bodyPr vert="horz" wrap="square" lIns="0" tIns="0" rIns="0" bIns="0" rtlCol="0">
            <a:spAutoFit/>
          </a:bodyPr>
          <a:lstStyle/>
          <a:p>
            <a:pPr fontAlgn="base" hangingPunct="0">
              <a:lnSpc>
                <a:spcPct val="100000"/>
              </a:lnSpc>
            </a:pPr>
            <a:r>
              <a:rPr lang="ja-JP" altLang="en-US" sz="1800" b="0" kern="100">
                <a:cs typeface="Times New Roman" panose="02020603050405020304" pitchFamily="18" charset="0"/>
              </a:rPr>
              <a:t>気候変動にはリスクのみならず、機会も存在する。脱炭素に向けた対応には様々なメリットがあり、企業にとっては成長の機会になり得る。</a:t>
            </a:r>
          </a:p>
        </p:txBody>
      </p:sp>
      <p:graphicFrame>
        <p:nvGraphicFramePr>
          <p:cNvPr id="3" name="表 5">
            <a:extLst>
              <a:ext uri="{FF2B5EF4-FFF2-40B4-BE49-F238E27FC236}">
                <a16:creationId xmlns:a16="http://schemas.microsoft.com/office/drawing/2014/main" id="{22A87F0D-EB29-0E85-7D65-BF43AE2C21B3}"/>
              </a:ext>
            </a:extLst>
          </p:cNvPr>
          <p:cNvGraphicFramePr>
            <a:graphicFrameLocks noGrp="1"/>
          </p:cNvGraphicFramePr>
          <p:nvPr>
            <p:extLst>
              <p:ext uri="{D42A27DB-BD31-4B8C-83A1-F6EECF244321}">
                <p14:modId xmlns:p14="http://schemas.microsoft.com/office/powerpoint/2010/main" val="1336517074"/>
              </p:ext>
            </p:extLst>
          </p:nvPr>
        </p:nvGraphicFramePr>
        <p:xfrm>
          <a:off x="556869" y="2357465"/>
          <a:ext cx="9578074" cy="4356748"/>
        </p:xfrm>
        <a:graphic>
          <a:graphicData uri="http://schemas.openxmlformats.org/drawingml/2006/table">
            <a:tbl>
              <a:tblPr firstRow="1">
                <a:tableStyleId>{5C22544A-7EE6-4342-B048-85BDC9FD1C3A}</a:tableStyleId>
              </a:tblPr>
              <a:tblGrid>
                <a:gridCol w="2486846">
                  <a:extLst>
                    <a:ext uri="{9D8B030D-6E8A-4147-A177-3AD203B41FA5}">
                      <a16:colId xmlns:a16="http://schemas.microsoft.com/office/drawing/2014/main" val="3697748693"/>
                    </a:ext>
                  </a:extLst>
                </a:gridCol>
                <a:gridCol w="7091228">
                  <a:extLst>
                    <a:ext uri="{9D8B030D-6E8A-4147-A177-3AD203B41FA5}">
                      <a16:colId xmlns:a16="http://schemas.microsoft.com/office/drawing/2014/main" val="490917115"/>
                    </a:ext>
                  </a:extLst>
                </a:gridCol>
              </a:tblGrid>
              <a:tr h="449128">
                <a:tc>
                  <a:txBody>
                    <a:bodyPr/>
                    <a:lstStyle/>
                    <a:p>
                      <a:pPr algn="ctr"/>
                      <a:r>
                        <a:rPr kumimoji="1" lang="ja-JP" altLang="en-US" sz="1600">
                          <a:latin typeface="BIZ UDPゴシック" panose="020B0400000000000000" pitchFamily="50" charset="-128"/>
                          <a:ea typeface="BIZ UDPゴシック" panose="020B0400000000000000" pitchFamily="50" charset="-128"/>
                          <a:sym typeface="BIZ UDPゴシック" panose="020B0400000000000000" pitchFamily="50" charset="-128"/>
                        </a:rPr>
                        <a:t>脱炭素のメリット</a:t>
                      </a:r>
                    </a:p>
                  </a:txBody>
                  <a:tcPr anchor="ctr"/>
                </a:tc>
                <a:tc>
                  <a:txBody>
                    <a:bodyPr/>
                    <a:lstStyle/>
                    <a:p>
                      <a:pPr algn="ctr"/>
                      <a:r>
                        <a:rPr kumimoji="1" lang="ja-JP" altLang="en-US" sz="1600">
                          <a:latin typeface="BIZ UDPゴシック" panose="020B0400000000000000" pitchFamily="50" charset="-128"/>
                          <a:ea typeface="BIZ UDPゴシック" panose="020B0400000000000000" pitchFamily="50" charset="-128"/>
                          <a:sym typeface="BIZ UDPゴシック" panose="020B0400000000000000" pitchFamily="50" charset="-128"/>
                        </a:rPr>
                        <a:t>詳細</a:t>
                      </a:r>
                    </a:p>
                  </a:txBody>
                  <a:tcPr anchor="ctr"/>
                </a:tc>
                <a:extLst>
                  <a:ext uri="{0D108BD9-81ED-4DB2-BD59-A6C34878D82A}">
                    <a16:rowId xmlns:a16="http://schemas.microsoft.com/office/drawing/2014/main" val="2592156351"/>
                  </a:ext>
                </a:extLst>
              </a:tr>
              <a:tr h="626443">
                <a:tc>
                  <a:txBody>
                    <a:bodyPr/>
                    <a:lstStyle/>
                    <a:p>
                      <a:pPr algn="l"/>
                      <a:r>
                        <a:rPr kumimoji="1" lang="ja-JP" altLang="en-US" sz="1400">
                          <a:solidFill>
                            <a:schemeClr val="bg1"/>
                          </a:solidFill>
                          <a:latin typeface="BIZ UDPゴシック" panose="020B0400000000000000" pitchFamily="50" charset="-128"/>
                          <a:ea typeface="BIZ UDPゴシック" panose="020B0400000000000000" pitchFamily="50" charset="-128"/>
                          <a:sym typeface="BIZ UDPゴシック" panose="020B0400000000000000" pitchFamily="50" charset="-128"/>
                        </a:rPr>
                        <a:t>エネルギーコストの削減</a:t>
                      </a:r>
                    </a:p>
                  </a:txBody>
                  <a:tcPr anchor="ctr">
                    <a:solidFill>
                      <a:schemeClr val="tx2"/>
                    </a:solidFill>
                  </a:tcPr>
                </a:tc>
                <a:tc>
                  <a:txBody>
                    <a:bodyPr/>
                    <a:lstStyle/>
                    <a:p>
                      <a:pPr algn="l"/>
                      <a:r>
                        <a:rPr lang="ja-JP" altLang="en-US" sz="1400" dirty="0">
                          <a:latin typeface="BIZ UDPゴシック" panose="020B0400000000000000" pitchFamily="50" charset="-128"/>
                          <a:ea typeface="BIZ UDPゴシック" panose="020B0400000000000000" pitchFamily="50" charset="-128"/>
                          <a:sym typeface="BIZ UDPゴシック" panose="020B0400000000000000" pitchFamily="50" charset="-128"/>
                        </a:rPr>
                        <a:t>設備投資や生産プロセス改善等によりエネルギー使用量が削減され、光熱費や燃料費を抑えることができる。</a:t>
                      </a:r>
                      <a:endParaRPr kumimoji="1" lang="ja-JP" altLang="en-US" sz="1400" dirty="0">
                        <a:latin typeface="BIZ UDPゴシック" panose="020B0400000000000000" pitchFamily="50" charset="-128"/>
                        <a:ea typeface="BIZ UDPゴシック" panose="020B0400000000000000" pitchFamily="50" charset="-128"/>
                        <a:sym typeface="BIZ UDPゴシック" panose="020B0400000000000000" pitchFamily="50" charset="-128"/>
                      </a:endParaRPr>
                    </a:p>
                  </a:txBody>
                  <a:tcPr anchor="ctr"/>
                </a:tc>
                <a:extLst>
                  <a:ext uri="{0D108BD9-81ED-4DB2-BD59-A6C34878D82A}">
                    <a16:rowId xmlns:a16="http://schemas.microsoft.com/office/drawing/2014/main" val="1752461511"/>
                  </a:ext>
                </a:extLst>
              </a:tr>
              <a:tr h="626443">
                <a:tc>
                  <a:txBody>
                    <a:bodyPr/>
                    <a:lstStyle/>
                    <a:p>
                      <a:pPr algn="l"/>
                      <a:r>
                        <a:rPr kumimoji="1" lang="ja-JP" altLang="en-US" sz="1400">
                          <a:solidFill>
                            <a:schemeClr val="bg1"/>
                          </a:solidFill>
                          <a:latin typeface="BIZ UDPゴシック" panose="020B0400000000000000" pitchFamily="50" charset="-128"/>
                          <a:ea typeface="BIZ UDPゴシック" panose="020B0400000000000000" pitchFamily="50" charset="-128"/>
                          <a:sym typeface="BIZ UDPゴシック" panose="020B0400000000000000" pitchFamily="50" charset="-128"/>
                        </a:rPr>
                        <a:t>競争力の強化及び取引先や</a:t>
                      </a:r>
                      <a:endParaRPr kumimoji="1" lang="en-US" altLang="ja-JP" sz="1400">
                        <a:solidFill>
                          <a:schemeClr val="bg1"/>
                        </a:solidFill>
                        <a:latin typeface="BIZ UDPゴシック" panose="020B0400000000000000" pitchFamily="50" charset="-128"/>
                        <a:ea typeface="BIZ UDPゴシック" panose="020B0400000000000000" pitchFamily="50" charset="-128"/>
                        <a:sym typeface="BIZ UDPゴシック" panose="020B0400000000000000" pitchFamily="50" charset="-128"/>
                      </a:endParaRPr>
                    </a:p>
                    <a:p>
                      <a:pPr algn="l"/>
                      <a:r>
                        <a:rPr kumimoji="1" lang="ja-JP" altLang="en-US" sz="1400">
                          <a:solidFill>
                            <a:schemeClr val="bg1"/>
                          </a:solidFill>
                          <a:latin typeface="BIZ UDPゴシック" panose="020B0400000000000000" pitchFamily="50" charset="-128"/>
                          <a:ea typeface="BIZ UDPゴシック" panose="020B0400000000000000" pitchFamily="50" charset="-128"/>
                          <a:sym typeface="BIZ UDPゴシック" panose="020B0400000000000000" pitchFamily="50" charset="-128"/>
                        </a:rPr>
                        <a:t>売上の拡大</a:t>
                      </a:r>
                    </a:p>
                  </a:txBody>
                  <a:tcPr anchor="ctr">
                    <a:solidFill>
                      <a:schemeClr val="tx2"/>
                    </a:solidFill>
                  </a:tcPr>
                </a:tc>
                <a:tc>
                  <a:txBody>
                    <a:bodyPr/>
                    <a:lstStyle/>
                    <a:p>
                      <a:pPr marL="0" marR="0" lvl="0" indent="0" algn="l" defTabSz="1007772" rtl="0" eaLnBrk="1" fontAlgn="auto" latinLnBrk="0" hangingPunct="1">
                        <a:lnSpc>
                          <a:spcPct val="100000"/>
                        </a:lnSpc>
                        <a:spcBef>
                          <a:spcPts val="0"/>
                        </a:spcBef>
                        <a:spcAft>
                          <a:spcPts val="0"/>
                        </a:spcAft>
                        <a:buClrTx/>
                        <a:buSzTx/>
                        <a:buFontTx/>
                        <a:buNone/>
                        <a:tabLst/>
                        <a:defRPr/>
                      </a:pPr>
                      <a:r>
                        <a:rPr lang="ja-JP" altLang="en-US" sz="1400">
                          <a:latin typeface="BIZ UDPゴシック" panose="020B0400000000000000" pitchFamily="50" charset="-128"/>
                          <a:ea typeface="BIZ UDPゴシック" panose="020B0400000000000000" pitchFamily="50" charset="-128"/>
                          <a:sym typeface="BIZ UDPゴシック" panose="020B0400000000000000" pitchFamily="50" charset="-128"/>
                        </a:rPr>
                        <a:t>サプライヤーに対し排出削減を求める企業は増加。そうした企業に対する自社の訴求力向上に繋がる。</a:t>
                      </a:r>
                      <a:endParaRPr lang="en-US" altLang="ja-JP" sz="1400">
                        <a:latin typeface="BIZ UDPゴシック" panose="020B0400000000000000" pitchFamily="50" charset="-128"/>
                        <a:ea typeface="BIZ UDPゴシック" panose="020B0400000000000000" pitchFamily="50" charset="-128"/>
                        <a:sym typeface="BIZ UDPゴシック" panose="020B0400000000000000" pitchFamily="50" charset="-128"/>
                      </a:endParaRPr>
                    </a:p>
                  </a:txBody>
                  <a:tcPr anchor="ctr"/>
                </a:tc>
                <a:extLst>
                  <a:ext uri="{0D108BD9-81ED-4DB2-BD59-A6C34878D82A}">
                    <a16:rowId xmlns:a16="http://schemas.microsoft.com/office/drawing/2014/main" val="100404589"/>
                  </a:ext>
                </a:extLst>
              </a:tr>
              <a:tr h="884392">
                <a:tc>
                  <a:txBody>
                    <a:bodyPr/>
                    <a:lstStyle/>
                    <a:p>
                      <a:pPr algn="l"/>
                      <a:r>
                        <a:rPr kumimoji="1" lang="ja-JP" altLang="en-US" sz="1400">
                          <a:solidFill>
                            <a:schemeClr val="bg1"/>
                          </a:solidFill>
                          <a:latin typeface="BIZ UDPゴシック" panose="020B0400000000000000" pitchFamily="50" charset="-128"/>
                          <a:ea typeface="BIZ UDPゴシック" panose="020B0400000000000000" pitchFamily="50" charset="-128"/>
                          <a:sym typeface="BIZ UDPゴシック" panose="020B0400000000000000" pitchFamily="50" charset="-128"/>
                        </a:rPr>
                        <a:t>知名度や認知度の向上</a:t>
                      </a:r>
                    </a:p>
                  </a:txBody>
                  <a:tcPr anchor="ctr">
                    <a:solidFill>
                      <a:schemeClr val="tx2"/>
                    </a:solidFill>
                  </a:tcPr>
                </a:tc>
                <a:tc>
                  <a:txBody>
                    <a:bodyPr/>
                    <a:lstStyle/>
                    <a:p>
                      <a:pPr marL="0" marR="0" lvl="0" indent="0" algn="l" defTabSz="1007772" rtl="0" eaLnBrk="1" fontAlgn="auto" latinLnBrk="0" hangingPunct="1">
                        <a:lnSpc>
                          <a:spcPct val="100000"/>
                        </a:lnSpc>
                        <a:spcBef>
                          <a:spcPts val="0"/>
                        </a:spcBef>
                        <a:spcAft>
                          <a:spcPts val="0"/>
                        </a:spcAft>
                        <a:buClrTx/>
                        <a:buSzTx/>
                        <a:buFontTx/>
                        <a:buNone/>
                        <a:tabLst/>
                        <a:defRPr/>
                      </a:pPr>
                      <a:r>
                        <a:rPr lang="ja-JP" altLang="en-US" sz="1400" dirty="0">
                          <a:solidFill>
                            <a:schemeClr val="tx1"/>
                          </a:solidFill>
                          <a:latin typeface="BIZ UDPゴシック" panose="020B0400000000000000" pitchFamily="50" charset="-128"/>
                          <a:ea typeface="BIZ UDPゴシック" panose="020B0400000000000000" pitchFamily="50" charset="-128"/>
                          <a:sym typeface="BIZ UDPゴシック" panose="020B0400000000000000" pitchFamily="50" charset="-128"/>
                        </a:rPr>
                        <a:t>省エネや脱炭素に取り組み、排出削減を達成した企業は、メディアや行政機関等から先進的事例として紹介、表彰対象となったりすることを通じて、自社の知名度・認知度向上に繋がる。</a:t>
                      </a:r>
                      <a:endParaRPr lang="en-US" altLang="ja-JP" sz="1400" dirty="0">
                        <a:solidFill>
                          <a:schemeClr val="tx1"/>
                        </a:solidFill>
                        <a:latin typeface="BIZ UDPゴシック" panose="020B0400000000000000" pitchFamily="50" charset="-128"/>
                        <a:ea typeface="BIZ UDPゴシック" panose="020B0400000000000000" pitchFamily="50" charset="-128"/>
                        <a:sym typeface="BIZ UDPゴシック" panose="020B0400000000000000" pitchFamily="50" charset="-128"/>
                      </a:endParaRPr>
                    </a:p>
                  </a:txBody>
                  <a:tcPr anchor="ctr"/>
                </a:tc>
                <a:extLst>
                  <a:ext uri="{0D108BD9-81ED-4DB2-BD59-A6C34878D82A}">
                    <a16:rowId xmlns:a16="http://schemas.microsoft.com/office/drawing/2014/main" val="3135628514"/>
                  </a:ext>
                </a:extLst>
              </a:tr>
              <a:tr h="885950">
                <a:tc>
                  <a:txBody>
                    <a:bodyPr/>
                    <a:lstStyle/>
                    <a:p>
                      <a:pPr algn="l"/>
                      <a:r>
                        <a:rPr kumimoji="1" lang="ja-JP" altLang="en-US" sz="1400">
                          <a:solidFill>
                            <a:schemeClr val="bg1"/>
                          </a:solidFill>
                          <a:latin typeface="BIZ UDPゴシック" panose="020B0400000000000000" pitchFamily="50" charset="-128"/>
                          <a:ea typeface="BIZ UDPゴシック" panose="020B0400000000000000" pitchFamily="50" charset="-128"/>
                          <a:sym typeface="BIZ UDPゴシック" panose="020B0400000000000000" pitchFamily="50" charset="-128"/>
                        </a:rPr>
                        <a:t>資金調達における優位性</a:t>
                      </a:r>
                    </a:p>
                  </a:txBody>
                  <a:tcPr anchor="ctr">
                    <a:solidFill>
                      <a:schemeClr val="tx2"/>
                    </a:solidFill>
                  </a:tcPr>
                </a:tc>
                <a:tc>
                  <a:txBody>
                    <a:bodyPr/>
                    <a:lstStyle/>
                    <a:p>
                      <a:pPr marL="0" marR="0" lvl="0" indent="0" algn="l" defTabSz="1007772" rtl="0" eaLnBrk="1" fontAlgn="auto" latinLnBrk="0" hangingPunct="1">
                        <a:lnSpc>
                          <a:spcPct val="100000"/>
                        </a:lnSpc>
                        <a:spcBef>
                          <a:spcPts val="0"/>
                        </a:spcBef>
                        <a:spcAft>
                          <a:spcPts val="0"/>
                        </a:spcAft>
                        <a:buClrTx/>
                        <a:buSzTx/>
                        <a:buFontTx/>
                        <a:buNone/>
                        <a:tabLst/>
                        <a:defRPr/>
                      </a:pPr>
                      <a:r>
                        <a:rPr lang="ja-JP" altLang="en-US" sz="1400" dirty="0">
                          <a:solidFill>
                            <a:schemeClr val="tx1"/>
                          </a:solidFill>
                          <a:latin typeface="BIZ UDPゴシック" panose="020B0400000000000000" pitchFamily="50" charset="-128"/>
                          <a:ea typeface="BIZ UDPゴシック" panose="020B0400000000000000" pitchFamily="50" charset="-128"/>
                          <a:sym typeface="BIZ UDPゴシック" panose="020B0400000000000000" pitchFamily="50" charset="-128"/>
                        </a:rPr>
                        <a:t>投資や融資の際に、気候変動対応への取組度が重要視されるようになっており、脱炭素経営を訴求することで金融機関からの資金調達を有利な条件で進められる（サステナビリティ・リンク・ローン、グリーンローン等）。</a:t>
                      </a:r>
                    </a:p>
                  </a:txBody>
                  <a:tcPr anchor="ctr"/>
                </a:tc>
                <a:extLst>
                  <a:ext uri="{0D108BD9-81ED-4DB2-BD59-A6C34878D82A}">
                    <a16:rowId xmlns:a16="http://schemas.microsoft.com/office/drawing/2014/main" val="2213337542"/>
                  </a:ext>
                </a:extLst>
              </a:tr>
              <a:tr h="884392">
                <a:tc>
                  <a:txBody>
                    <a:bodyPr/>
                    <a:lstStyle/>
                    <a:p>
                      <a:pPr algn="l"/>
                      <a:r>
                        <a:rPr kumimoji="1" lang="ja-JP" altLang="en-US" sz="1400" dirty="0">
                          <a:solidFill>
                            <a:schemeClr val="bg1"/>
                          </a:solidFill>
                          <a:latin typeface="BIZ UDPゴシック" panose="020B0400000000000000" pitchFamily="50" charset="-128"/>
                          <a:ea typeface="BIZ UDPゴシック" panose="020B0400000000000000" pitchFamily="50" charset="-128"/>
                          <a:sym typeface="BIZ UDPゴシック" panose="020B0400000000000000" pitchFamily="50" charset="-128"/>
                        </a:rPr>
                        <a:t>社員のモチベーション向上や</a:t>
                      </a:r>
                      <a:endParaRPr kumimoji="1" lang="en-US" altLang="ja-JP" sz="1400" dirty="0">
                        <a:solidFill>
                          <a:schemeClr val="bg1"/>
                        </a:solidFill>
                        <a:latin typeface="BIZ UDPゴシック" panose="020B0400000000000000" pitchFamily="50" charset="-128"/>
                        <a:ea typeface="BIZ UDPゴシック" panose="020B0400000000000000" pitchFamily="50" charset="-128"/>
                        <a:sym typeface="BIZ UDPゴシック" panose="020B0400000000000000" pitchFamily="50" charset="-128"/>
                      </a:endParaRPr>
                    </a:p>
                    <a:p>
                      <a:pPr algn="l"/>
                      <a:r>
                        <a:rPr kumimoji="1" lang="ja-JP" altLang="en-US" sz="1400" dirty="0">
                          <a:solidFill>
                            <a:schemeClr val="bg1"/>
                          </a:solidFill>
                          <a:latin typeface="BIZ UDPゴシック" panose="020B0400000000000000" pitchFamily="50" charset="-128"/>
                          <a:ea typeface="BIZ UDPゴシック" panose="020B0400000000000000" pitchFamily="50" charset="-128"/>
                          <a:sym typeface="BIZ UDPゴシック" panose="020B0400000000000000" pitchFamily="50" charset="-128"/>
                        </a:rPr>
                        <a:t>人材獲得力の強化</a:t>
                      </a:r>
                    </a:p>
                  </a:txBody>
                  <a:tcPr anchor="ctr">
                    <a:solidFill>
                      <a:schemeClr val="tx2"/>
                    </a:solidFill>
                  </a:tcPr>
                </a:tc>
                <a:tc>
                  <a:txBody>
                    <a:bodyPr/>
                    <a:lstStyle/>
                    <a:p>
                      <a:pPr marL="0" marR="0" lvl="0" indent="0" algn="l" defTabSz="1007772" rtl="0" eaLnBrk="1" fontAlgn="auto" latinLnBrk="0" hangingPunct="1">
                        <a:lnSpc>
                          <a:spcPct val="100000"/>
                        </a:lnSpc>
                        <a:spcBef>
                          <a:spcPts val="0"/>
                        </a:spcBef>
                        <a:spcAft>
                          <a:spcPts val="0"/>
                        </a:spcAft>
                        <a:buClrTx/>
                        <a:buSzTx/>
                        <a:buFontTx/>
                        <a:buNone/>
                        <a:tabLst/>
                        <a:defRPr/>
                      </a:pPr>
                      <a:r>
                        <a:rPr lang="ja-JP" altLang="en-US" sz="1400" dirty="0">
                          <a:solidFill>
                            <a:schemeClr val="tx1"/>
                          </a:solidFill>
                          <a:latin typeface="BIZ UDPゴシック" panose="020B0400000000000000" pitchFamily="50" charset="-128"/>
                          <a:ea typeface="BIZ UDPゴシック" panose="020B0400000000000000" pitchFamily="50" charset="-128"/>
                          <a:sym typeface="BIZ UDPゴシック" panose="020B0400000000000000" pitchFamily="50" charset="-128"/>
                        </a:rPr>
                        <a:t>気候変動に取り組む姿勢を示すことで、社員の信頼や共感を獲得し、社員のモチベーション向上に繋がる。また、気候変動問題への関心が高い人材から共感・評価を得られ、人材獲得力の強化に繋がる。</a:t>
                      </a:r>
                    </a:p>
                  </a:txBody>
                  <a:tcPr anchor="ctr"/>
                </a:tc>
                <a:extLst>
                  <a:ext uri="{0D108BD9-81ED-4DB2-BD59-A6C34878D82A}">
                    <a16:rowId xmlns:a16="http://schemas.microsoft.com/office/drawing/2014/main" val="1676972235"/>
                  </a:ext>
                </a:extLst>
              </a:tr>
            </a:tbl>
          </a:graphicData>
        </a:graphic>
      </p:graphicFrame>
      <p:sp>
        <p:nvSpPr>
          <p:cNvPr id="6" name="タイトル 3">
            <a:extLst>
              <a:ext uri="{FF2B5EF4-FFF2-40B4-BE49-F238E27FC236}">
                <a16:creationId xmlns:a16="http://schemas.microsoft.com/office/drawing/2014/main" id="{4522D432-F9C7-7B0D-D808-E6C1B4D5D1AC}"/>
              </a:ext>
            </a:extLst>
          </p:cNvPr>
          <p:cNvSpPr>
            <a:spLocks noGrp="1"/>
          </p:cNvSpPr>
          <p:nvPr>
            <p:ph type="title"/>
          </p:nvPr>
        </p:nvSpPr>
        <p:spPr>
          <a:xfrm>
            <a:off x="539906" y="360696"/>
            <a:ext cx="9216000" cy="216000"/>
          </a:xfrm>
        </p:spPr>
        <p:txBody>
          <a:bodyPr vert="horz">
            <a:noAutofit/>
          </a:bodyPr>
          <a:lstStyle/>
          <a:p>
            <a:r>
              <a:rPr lang="en-US" altLang="ja-JP"/>
              <a:t>2</a:t>
            </a:r>
            <a:r>
              <a:rPr lang="ja-JP" altLang="en-US"/>
              <a:t>章．気候変動に係る機会</a:t>
            </a:r>
          </a:p>
        </p:txBody>
      </p:sp>
    </p:spTree>
    <p:extLst>
      <p:ext uri="{BB962C8B-B14F-4D97-AF65-F5344CB8AC3E}">
        <p14:creationId xmlns:p14="http://schemas.microsoft.com/office/powerpoint/2010/main" val="142614123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A4版 印刷">
  <a:themeElements>
    <a:clrScheme name="MRI 2021">
      <a:dk1>
        <a:srgbClr val="000000"/>
      </a:dk1>
      <a:lt1>
        <a:srgbClr val="FFFFFF"/>
      </a:lt1>
      <a:dk2>
        <a:srgbClr val="003B83"/>
      </a:dk2>
      <a:lt2>
        <a:srgbClr val="E2ECFD"/>
      </a:lt2>
      <a:accent1>
        <a:srgbClr val="003B83"/>
      </a:accent1>
      <a:accent2>
        <a:srgbClr val="3C82F5"/>
      </a:accent2>
      <a:accent3>
        <a:srgbClr val="329B73"/>
      </a:accent3>
      <a:accent4>
        <a:srgbClr val="DCA000"/>
      </a:accent4>
      <a:accent5>
        <a:srgbClr val="595757"/>
      </a:accent5>
      <a:accent6>
        <a:srgbClr val="DC003C"/>
      </a:accent6>
      <a:hlink>
        <a:srgbClr val="003B83"/>
      </a:hlink>
      <a:folHlink>
        <a:srgbClr val="3C82F5"/>
      </a:folHlink>
    </a:clrScheme>
    <a:fontScheme name="MRI_2021">
      <a:majorFont>
        <a:latin typeface="BIZ UDPゴシック"/>
        <a:ea typeface="BIZ UDPゴシック"/>
        <a:cs typeface="ＭＳ Ｐゴシック"/>
      </a:majorFont>
      <a:minorFont>
        <a:latin typeface="BIZ UDPゴシック"/>
        <a:ea typeface="BIZ UDPゴシック"/>
        <a:cs typeface="ＭＳ Ｐゴシック"/>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3ECFD"/>
        </a:solidFill>
        <a:ln>
          <a:noFill/>
        </a:ln>
      </a:spPr>
      <a:bodyPr lIns="108000" tIns="108000" rIns="108000" bIns="108000" rtlCol="0" anchor="t" anchorCtr="0">
        <a:spAutoFit/>
      </a:bodyPr>
      <a:lstStyle>
        <a:defPPr algn="l">
          <a:defRPr kumimoji="1" dirty="0" smtClean="0">
            <a:solidFill>
              <a:srgbClr val="000000"/>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cap="sq">
          <a:solidFill>
            <a:srgbClr val="3C82F5"/>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defTabSz="1007772" fontAlgn="ctr">
          <a:lnSpc>
            <a:spcPct val="120000"/>
          </a:lnSpc>
          <a:spcAft>
            <a:spcPts val="400"/>
          </a:spcAft>
          <a:buClr>
            <a:srgbClr val="000000"/>
          </a:buClr>
          <a:defRPr kumimoji="1" sz="1200" b="1" spc="100" dirty="0" smtClean="0">
            <a:solidFill>
              <a:srgbClr val="000000"/>
            </a:solidFill>
          </a:defRPr>
        </a:defPPr>
      </a:lstStyle>
    </a:txDef>
  </a:objectDefaults>
  <a:extraClrSchemeLst/>
  <a:extLst>
    <a:ext uri="{05A4C25C-085E-4340-85A3-A5531E510DB2}">
      <thm15:themeFamily xmlns:thm15="http://schemas.microsoft.com/office/thememl/2012/main" name="プレゼンテーション1" id="{2024C6F8-0DB8-4C91-BA3B-03CE8C04A76F}" vid="{450AA16B-BF10-411F-AB63-2206400D58AF}"/>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Words>7375</Words>
  <PresentationFormat>ユーザー設定</PresentationFormat>
  <Paragraphs>595</Paragraphs>
  <Slides>28</Slides>
  <Notes>27</Notes>
  <HiddenSlides>0</HiddenSlides>
  <MMClips>0</MMClips>
  <ScaleCrop>false</ScaleCrop>
  <HeadingPairs>
    <vt:vector size="8" baseType="variant">
      <vt:variant>
        <vt:lpstr>使用されているフォント</vt:lpstr>
      </vt:variant>
      <vt:variant>
        <vt:i4>5</vt:i4>
      </vt:variant>
      <vt:variant>
        <vt:lpstr>テーマ</vt:lpstr>
      </vt:variant>
      <vt:variant>
        <vt:i4>1</vt:i4>
      </vt:variant>
      <vt:variant>
        <vt:lpstr>埋め込まれた OLE サーバー</vt:lpstr>
      </vt:variant>
      <vt:variant>
        <vt:i4>1</vt:i4>
      </vt:variant>
      <vt:variant>
        <vt:lpstr>スライド タイトル</vt:lpstr>
      </vt:variant>
      <vt:variant>
        <vt:i4>28</vt:i4>
      </vt:variant>
    </vt:vector>
  </HeadingPairs>
  <TitlesOfParts>
    <vt:vector size="35" baseType="lpstr">
      <vt:lpstr>BIZ UDPゴシック</vt:lpstr>
      <vt:lpstr>游ゴシック</vt:lpstr>
      <vt:lpstr>Arial</vt:lpstr>
      <vt:lpstr>Times New Roman</vt:lpstr>
      <vt:lpstr>Wingdings</vt:lpstr>
      <vt:lpstr>A4版 印刷</vt:lpstr>
      <vt:lpstr>think-cell スライド</vt:lpstr>
      <vt:lpstr>汎用提案書</vt:lpstr>
      <vt:lpstr>目次</vt:lpstr>
      <vt:lpstr>1章．気候変動に係るリスク</vt:lpstr>
      <vt:lpstr>1章．気候変動に係るリスク</vt:lpstr>
      <vt:lpstr>1章．気候変動に係るリスク</vt:lpstr>
      <vt:lpstr>1章．気候変動に係るリスク</vt:lpstr>
      <vt:lpstr>1章．気候変動に係るリスク</vt:lpstr>
      <vt:lpstr>1章．気候変動に係るリスク</vt:lpstr>
      <vt:lpstr>2章．気候変動に係る機会</vt:lpstr>
      <vt:lpstr>2章．気候変動に係る機会</vt:lpstr>
      <vt:lpstr>2章．気候変動に係る機会</vt:lpstr>
      <vt:lpstr>2章．気候変動に係る機会</vt:lpstr>
      <vt:lpstr>2章．気候変動に係る機会</vt:lpstr>
      <vt:lpstr>2章．気候変動に係る機会</vt:lpstr>
      <vt:lpstr>2章．気候変動に係る機会</vt:lpstr>
      <vt:lpstr>2章．気候変動に係る機会</vt:lpstr>
      <vt:lpstr>3章．気候変動に関する社会的動向・要請</vt:lpstr>
      <vt:lpstr>3章．気候変動に関する社会的動向・要請</vt:lpstr>
      <vt:lpstr>4章．中堅・中小企業が取るべき対応策</vt:lpstr>
      <vt:lpstr>5章．当行が提供できる支援例</vt:lpstr>
      <vt:lpstr>5章．当行が提供できる支援例</vt:lpstr>
      <vt:lpstr>5章．当行が提供できる支援例</vt:lpstr>
      <vt:lpstr>5章．当行が提供できる支援例</vt:lpstr>
      <vt:lpstr>6章．参考情報</vt:lpstr>
      <vt:lpstr>6章．参考情報</vt:lpstr>
      <vt:lpstr>6章．参考情報</vt:lpstr>
      <vt:lpstr>6章．参考情報</vt:lpstr>
      <vt:lpstr>6章．参考情報</vt:lpstr>
    </vt:vector>
  </TitlesOfParts>
  <LinksUpToDate>false</LinksUpToDate>
  <SharedDoc>false</SharedDoc>
  <HyperlinksChanged>false</HyperlinksChanged>
</Properties>
</file>

<file path=docProps/core.xml><?xml version="1.0" encoding="utf-8"?>
<cp:coreProperties xmlns:cp="http://schemas.openxmlformats.org/package/2006/metadata/core-properties" xmlns:dc="http://purl.org/dc/elements/1.1/" xmlns:dcterms="http://purl.org/dc/terms/" xmlns:xsi="http://www.w3.org/2001/XMLSchema-instance"/>
</file>